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70" r:id="rId3"/>
    <p:sldId id="267" r:id="rId4"/>
    <p:sldId id="276" r:id="rId5"/>
    <p:sldId id="277" r:id="rId6"/>
    <p:sldId id="279" r:id="rId7"/>
    <p:sldId id="257" r:id="rId8"/>
    <p:sldId id="260" r:id="rId9"/>
    <p:sldId id="262" r:id="rId10"/>
    <p:sldId id="263" r:id="rId11"/>
    <p:sldId id="274" r:id="rId12"/>
    <p:sldId id="264" r:id="rId13"/>
    <p:sldId id="266" r:id="rId14"/>
    <p:sldId id="261" r:id="rId15"/>
    <p:sldId id="258" r:id="rId16"/>
    <p:sldId id="275" r:id="rId17"/>
    <p:sldId id="271" r:id="rId18"/>
    <p:sldId id="265" r:id="rId19"/>
    <p:sldId id="273" r:id="rId20"/>
    <p:sldId id="259" r:id="rId21"/>
    <p:sldId id="269" r:id="rId22"/>
    <p:sldId id="26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3" d="100"/>
          <a:sy n="83" d="100"/>
        </p:scale>
        <p:origin x="-450" y="-7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CD8860-6B58-4980-BAC4-E01A14F46BBF}" type="datetimeFigureOut">
              <a:rPr lang="en-US" smtClean="0"/>
              <a:pPr/>
              <a:t>5/4/2010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C78D34-DD15-428E-B29D-523AD3D4047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interwest.org/wiki/index.php?title=Control_area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wapa.gov/regions/cstmap.htm" TargetMode="External"/><Relationship Id="rId7" Type="http://schemas.openxmlformats.org/officeDocument/2006/relationships/hyperlink" Target="http://www.usace.army.mil/"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www.usbr.gov/" TargetMode="External"/><Relationship Id="rId5" Type="http://schemas.openxmlformats.org/officeDocument/2006/relationships/hyperlink" Target="http://www.energy.gov/" TargetMode="External"/><Relationship Id="rId4" Type="http://schemas.openxmlformats.org/officeDocument/2006/relationships/hyperlink" Target="http://www.wapa.gov/regions/pmadmap.htm"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nerc.com/page.php?cid=1|7|1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wapa.gov/regions/cstmap.htm" TargetMode="External"/><Relationship Id="rId7" Type="http://schemas.openxmlformats.org/officeDocument/2006/relationships/hyperlink" Target="http://www.usace.army.mil/"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www.usbr.gov/" TargetMode="External"/><Relationship Id="rId5" Type="http://schemas.openxmlformats.org/officeDocument/2006/relationships/hyperlink" Target="http://www.energy.gov/" TargetMode="External"/><Relationship Id="rId4" Type="http://schemas.openxmlformats.org/officeDocument/2006/relationships/hyperlink" Target="http://www.wapa.gov/regions/pmadmap.ht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a:t>
            </a:r>
            <a:r>
              <a:rPr lang="en-US" b="1" dirty="0" smtClean="0"/>
              <a:t>balancing authority</a:t>
            </a:r>
            <a:r>
              <a:rPr lang="en-US" dirty="0" smtClean="0"/>
              <a:t> is the entity responsible for operating a </a:t>
            </a:r>
            <a:r>
              <a:rPr lang="en-US" dirty="0" smtClean="0">
                <a:hlinkClick r:id="rId3" tooltip="http://www.interwest.org/wiki/index.php?title=Control_areas"/>
              </a:rPr>
              <a:t>control area</a:t>
            </a:r>
            <a:r>
              <a:rPr lang="en-US" dirty="0" smtClean="0"/>
              <a:t>. It matches generation with loads and maintains frequency within limits. </a:t>
            </a:r>
            <a:endParaRPr lang="en-US" dirty="0"/>
          </a:p>
        </p:txBody>
      </p:sp>
      <p:sp>
        <p:nvSpPr>
          <p:cNvPr id="4" name="Slide Number Placeholder 3"/>
          <p:cNvSpPr>
            <a:spLocks noGrp="1"/>
          </p:cNvSpPr>
          <p:nvPr>
            <p:ph type="sldNum" sz="quarter" idx="10"/>
          </p:nvPr>
        </p:nvSpPr>
        <p:spPr/>
        <p:txBody>
          <a:bodyPr/>
          <a:lstStyle/>
          <a:p>
            <a:fld id="{4FC78D34-DD15-428E-B29D-523AD3D40477}"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Western Area Power Administration markets and delivers reliable, cost-based hydroelectric power and related services within a </a:t>
            </a:r>
            <a:r>
              <a:rPr lang="en-US" dirty="0" smtClean="0">
                <a:hlinkClick r:id="rId3"/>
              </a:rPr>
              <a:t>15-state region</a:t>
            </a:r>
            <a:r>
              <a:rPr lang="en-US" dirty="0" smtClean="0"/>
              <a:t> of the central and western U.S. We're one of four </a:t>
            </a:r>
            <a:r>
              <a:rPr lang="en-US" dirty="0" smtClean="0">
                <a:hlinkClick r:id="rId4"/>
              </a:rPr>
              <a:t>power marketing administrations</a:t>
            </a:r>
            <a:r>
              <a:rPr lang="en-US" dirty="0" smtClean="0"/>
              <a:t> within the </a:t>
            </a:r>
            <a:r>
              <a:rPr lang="en-US" dirty="0" smtClean="0">
                <a:hlinkClick r:id="rId5"/>
              </a:rPr>
              <a:t>U.S. Department of Energy</a:t>
            </a:r>
            <a:r>
              <a:rPr lang="en-US" dirty="0" smtClean="0"/>
              <a:t> whose role is to market and transmit electricity from multi-use water projects. Our transmission system carries electricity from 57 power plants operated by the </a:t>
            </a:r>
            <a:r>
              <a:rPr lang="en-US" dirty="0" smtClean="0">
                <a:hlinkClick r:id="rId6"/>
              </a:rPr>
              <a:t>Bureau of Reclamation</a:t>
            </a:r>
            <a:r>
              <a:rPr lang="en-US" dirty="0" smtClean="0"/>
              <a:t>, </a:t>
            </a:r>
            <a:r>
              <a:rPr lang="en-US" dirty="0" smtClean="0">
                <a:hlinkClick r:id="rId7"/>
              </a:rPr>
              <a:t>U.S. Army Corps of Engineers</a:t>
            </a:r>
            <a:r>
              <a:rPr lang="en-US" dirty="0" smtClean="0"/>
              <a:t> and the International Boundary and Water Commission. Together, these plants have an installed capacity of 10,395 megawatts.</a:t>
            </a:r>
            <a:endParaRPr lang="en-US" dirty="0"/>
          </a:p>
        </p:txBody>
      </p:sp>
      <p:sp>
        <p:nvSpPr>
          <p:cNvPr id="4" name="Slide Number Placeholder 3"/>
          <p:cNvSpPr>
            <a:spLocks noGrp="1"/>
          </p:cNvSpPr>
          <p:nvPr>
            <p:ph type="sldNum" sz="quarter" idx="10"/>
          </p:nvPr>
        </p:nvSpPr>
        <p:spPr/>
        <p:txBody>
          <a:bodyPr/>
          <a:lstStyle/>
          <a:p>
            <a:fld id="{4FC78D34-DD15-428E-B29D-523AD3D40477}" type="slidenum">
              <a:rPr lang="en-US" smtClean="0"/>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NERC is an international, independent, self-regulatory, not-for-profit organization, whose mission is to ensure the reliability of the bulk power system in North America. </a:t>
            </a:r>
            <a:r>
              <a:rPr lang="en-US" sz="1200" b="1" kern="1200" dirty="0" smtClean="0">
                <a:solidFill>
                  <a:schemeClr val="tx1"/>
                </a:solidFill>
                <a:latin typeface="+mn-lt"/>
                <a:ea typeface="+mn-ea"/>
                <a:cs typeface="+mn-cs"/>
              </a:rPr>
              <a:t>Bulk Power System Oversight: </a:t>
            </a:r>
            <a:r>
              <a:rPr lang="en-US" dirty="0" smtClean="0"/>
              <a:t/>
            </a:r>
            <a:br>
              <a:rPr lang="en-US" dirty="0" smtClean="0"/>
            </a:br>
            <a:r>
              <a:rPr lang="en-US" dirty="0" smtClean="0"/>
              <a:t>NERC oversees reliability for a bulk power system that:</a:t>
            </a:r>
          </a:p>
          <a:p>
            <a:r>
              <a:rPr lang="en-US" dirty="0" smtClean="0"/>
              <a:t>Provides electricity to 334 million people </a:t>
            </a:r>
          </a:p>
          <a:p>
            <a:r>
              <a:rPr lang="en-US" dirty="0" smtClean="0"/>
              <a:t>Has a total electricity demand of 830 </a:t>
            </a:r>
            <a:r>
              <a:rPr lang="en-US" dirty="0" err="1" smtClean="0"/>
              <a:t>gigawatts</a:t>
            </a:r>
            <a:r>
              <a:rPr lang="en-US" dirty="0" smtClean="0"/>
              <a:t> (830,000 megawatts) </a:t>
            </a:r>
          </a:p>
          <a:p>
            <a:r>
              <a:rPr lang="en-US" dirty="0" smtClean="0"/>
              <a:t>Has 211,000 miles or 340,000 km of high-voltage transmission line (230,000 volts and greater) </a:t>
            </a:r>
          </a:p>
          <a:p>
            <a:r>
              <a:rPr lang="en-US" dirty="0" smtClean="0"/>
              <a:t>Represents more than $1 trillion (US) worth of assets. </a:t>
            </a:r>
          </a:p>
          <a:p>
            <a:r>
              <a:rPr lang="en-US" sz="1200" b="1" kern="1200" dirty="0" smtClean="0">
                <a:solidFill>
                  <a:schemeClr val="tx1"/>
                </a:solidFill>
                <a:latin typeface="+mn-lt"/>
                <a:ea typeface="+mn-ea"/>
                <a:cs typeface="+mn-cs"/>
              </a:rPr>
              <a:t>Brief History:</a:t>
            </a:r>
            <a:br>
              <a:rPr lang="en-US" sz="1200" b="1" kern="1200" dirty="0" smtClean="0">
                <a:solidFill>
                  <a:schemeClr val="tx1"/>
                </a:solidFill>
                <a:latin typeface="+mn-lt"/>
                <a:ea typeface="+mn-ea"/>
                <a:cs typeface="+mn-cs"/>
              </a:rPr>
            </a:br>
            <a:r>
              <a:rPr lang="en-US" dirty="0" smtClean="0"/>
              <a:t>NERC was founded in 1968 by the electric utility industry to develop and promote rules and protocols for the reliable operation of the bulk power electric transmission systems of North America. </a:t>
            </a:r>
            <a:r>
              <a:rPr lang="en-US" dirty="0" smtClean="0">
                <a:hlinkClick r:id="rId3"/>
              </a:rPr>
              <a:t>Click here for more on NERC’s history and evolution.</a:t>
            </a:r>
            <a:endParaRPr lang="en-US" dirty="0" smtClean="0"/>
          </a:p>
          <a:p>
            <a:endParaRPr lang="en-US" dirty="0"/>
          </a:p>
        </p:txBody>
      </p:sp>
      <p:sp>
        <p:nvSpPr>
          <p:cNvPr id="4" name="Slide Number Placeholder 3"/>
          <p:cNvSpPr>
            <a:spLocks noGrp="1"/>
          </p:cNvSpPr>
          <p:nvPr>
            <p:ph type="sldNum" sz="quarter" idx="10"/>
          </p:nvPr>
        </p:nvSpPr>
        <p:spPr/>
        <p:txBody>
          <a:bodyPr/>
          <a:lstStyle/>
          <a:p>
            <a:fld id="{4FC78D34-DD15-428E-B29D-523AD3D40477}" type="slidenum">
              <a:rPr lang="en-US" smtClean="0"/>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FC78D34-DD15-428E-B29D-523AD3D40477}" type="slidenum">
              <a:rPr lang="en-US" smtClean="0"/>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Western Area Power Administration markets and delivers reliable, cost-based hydroelectric power and related services within a </a:t>
            </a:r>
            <a:r>
              <a:rPr lang="en-US" dirty="0" smtClean="0">
                <a:hlinkClick r:id="rId3"/>
              </a:rPr>
              <a:t>15-state region</a:t>
            </a:r>
            <a:r>
              <a:rPr lang="en-US" dirty="0" smtClean="0"/>
              <a:t> of the central and western U.S. We're one of four </a:t>
            </a:r>
            <a:r>
              <a:rPr lang="en-US" dirty="0" smtClean="0">
                <a:hlinkClick r:id="rId4"/>
              </a:rPr>
              <a:t>power marketing administrations</a:t>
            </a:r>
            <a:r>
              <a:rPr lang="en-US" dirty="0" smtClean="0"/>
              <a:t> within the </a:t>
            </a:r>
            <a:r>
              <a:rPr lang="en-US" dirty="0" smtClean="0">
                <a:hlinkClick r:id="rId5"/>
              </a:rPr>
              <a:t>U.S. Department of Energy</a:t>
            </a:r>
            <a:r>
              <a:rPr lang="en-US" dirty="0" smtClean="0"/>
              <a:t> whose role is to market and transmit electricity from multi-use water projects. Our transmission system carries electricity from 57 power plants operated by the </a:t>
            </a:r>
            <a:r>
              <a:rPr lang="en-US" dirty="0" smtClean="0">
                <a:hlinkClick r:id="rId6"/>
              </a:rPr>
              <a:t>Bureau of Reclamation</a:t>
            </a:r>
            <a:r>
              <a:rPr lang="en-US" dirty="0" smtClean="0"/>
              <a:t>, </a:t>
            </a:r>
            <a:r>
              <a:rPr lang="en-US" dirty="0" smtClean="0">
                <a:hlinkClick r:id="rId7"/>
              </a:rPr>
              <a:t>U.S. Army Corps of Engineers</a:t>
            </a:r>
            <a:r>
              <a:rPr lang="en-US" dirty="0" smtClean="0"/>
              <a:t> and the International Boundary and Water Commission. Together, these plants have an installed capacity of 10,395 megawatts.</a:t>
            </a:r>
          </a:p>
          <a:p>
            <a:endParaRPr lang="en-US" dirty="0"/>
          </a:p>
        </p:txBody>
      </p:sp>
      <p:sp>
        <p:nvSpPr>
          <p:cNvPr id="4" name="Slide Number Placeholder 3"/>
          <p:cNvSpPr>
            <a:spLocks noGrp="1"/>
          </p:cNvSpPr>
          <p:nvPr>
            <p:ph type="sldNum" sz="quarter" idx="10"/>
          </p:nvPr>
        </p:nvSpPr>
        <p:spPr/>
        <p:txBody>
          <a:bodyPr/>
          <a:lstStyle/>
          <a:p>
            <a:fld id="{4FC78D34-DD15-428E-B29D-523AD3D40477}" type="slidenum">
              <a:rPr lang="en-US" smtClean="0"/>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92 – approve</a:t>
            </a:r>
            <a:r>
              <a:rPr lang="en-US" baseline="0" dirty="0" smtClean="0"/>
              <a:t> applications for transmission service</a:t>
            </a:r>
          </a:p>
          <a:p>
            <a:r>
              <a:rPr lang="en-US" baseline="0" dirty="0" smtClean="0"/>
              <a:t>Case law – comparability standard  utilities </a:t>
            </a:r>
            <a:r>
              <a:rPr lang="en-US" baseline="0" dirty="0" err="1" smtClean="0"/>
              <a:t>vs</a:t>
            </a:r>
            <a:r>
              <a:rPr lang="en-US" baseline="0" dirty="0" smtClean="0"/>
              <a:t> </a:t>
            </a:r>
            <a:r>
              <a:rPr lang="en-US" baseline="0" dirty="0" err="1" smtClean="0"/>
              <a:t>ipps</a:t>
            </a:r>
            <a:endParaRPr lang="en-US" baseline="0" dirty="0" smtClean="0"/>
          </a:p>
          <a:p>
            <a:r>
              <a:rPr lang="en-US" baseline="0" dirty="0" smtClean="0"/>
              <a:t>05 – FERC backstop authority</a:t>
            </a:r>
            <a:endParaRPr lang="en-US" dirty="0"/>
          </a:p>
        </p:txBody>
      </p:sp>
      <p:sp>
        <p:nvSpPr>
          <p:cNvPr id="4" name="Slide Number Placeholder 3"/>
          <p:cNvSpPr>
            <a:spLocks noGrp="1"/>
          </p:cNvSpPr>
          <p:nvPr>
            <p:ph type="sldNum" sz="quarter" idx="10"/>
          </p:nvPr>
        </p:nvSpPr>
        <p:spPr/>
        <p:txBody>
          <a:bodyPr/>
          <a:lstStyle/>
          <a:p>
            <a:fld id="{4FC78D34-DD15-428E-B29D-523AD3D40477}"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Functional unbundling</a:t>
            </a:r>
            <a:r>
              <a:rPr lang="en-US" baseline="0" dirty="0" smtClean="0"/>
              <a:t> electricity generation and transmission</a:t>
            </a:r>
          </a:p>
          <a:p>
            <a:r>
              <a:rPr lang="en-US" baseline="0" dirty="0" smtClean="0"/>
              <a:t>889 = OASIS  + standards of conduct  (</a:t>
            </a:r>
            <a:r>
              <a:rPr lang="en-US" baseline="0" dirty="0" err="1" smtClean="0"/>
              <a:t>chinese</a:t>
            </a:r>
            <a:r>
              <a:rPr lang="en-US" baseline="0" dirty="0" smtClean="0"/>
              <a:t> wall)</a:t>
            </a:r>
          </a:p>
          <a:p>
            <a:r>
              <a:rPr lang="en-US" baseline="0" dirty="0" smtClean="0"/>
              <a:t>890 = 9 principles</a:t>
            </a:r>
          </a:p>
          <a:p>
            <a:r>
              <a:rPr lang="en-US" dirty="0" smtClean="0"/>
              <a:t>Public</a:t>
            </a:r>
            <a:r>
              <a:rPr lang="en-US" baseline="0" dirty="0" smtClean="0"/>
              <a:t> = non-</a:t>
            </a:r>
            <a:r>
              <a:rPr lang="en-US" baseline="0" dirty="0" err="1" smtClean="0"/>
              <a:t>govt</a:t>
            </a:r>
            <a:endParaRPr lang="en-US" baseline="0" dirty="0" smtClean="0"/>
          </a:p>
          <a:p>
            <a:r>
              <a:rPr lang="en-US" baseline="0" dirty="0" smtClean="0"/>
              <a:t>Transmission rates – wheeling, postage stamp</a:t>
            </a:r>
            <a:endParaRPr lang="en-US" dirty="0"/>
          </a:p>
        </p:txBody>
      </p:sp>
      <p:sp>
        <p:nvSpPr>
          <p:cNvPr id="4" name="Slide Number Placeholder 3"/>
          <p:cNvSpPr>
            <a:spLocks noGrp="1"/>
          </p:cNvSpPr>
          <p:nvPr>
            <p:ph type="sldNum" sz="quarter" idx="10"/>
          </p:nvPr>
        </p:nvSpPr>
        <p:spPr/>
        <p:txBody>
          <a:bodyPr/>
          <a:lstStyle/>
          <a:p>
            <a:fld id="{4FC78D34-DD15-428E-B29D-523AD3D40477}"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a:t>
            </a:r>
            <a:r>
              <a:rPr lang="en-US" baseline="0" dirty="0" smtClean="0"/>
              <a:t> CPCN if in ordinary course of business</a:t>
            </a:r>
          </a:p>
          <a:p>
            <a:r>
              <a:rPr lang="en-US" dirty="0" smtClean="0"/>
              <a:t>Local zoning</a:t>
            </a:r>
            <a:r>
              <a:rPr lang="en-US" baseline="0" dirty="0" smtClean="0"/>
              <a:t> applies with </a:t>
            </a:r>
            <a:r>
              <a:rPr lang="en-US" baseline="0" dirty="0" err="1" smtClean="0"/>
              <a:t>puc</a:t>
            </a:r>
            <a:r>
              <a:rPr lang="en-US" baseline="0" dirty="0" smtClean="0"/>
              <a:t> backstop authority</a:t>
            </a:r>
          </a:p>
          <a:p>
            <a:r>
              <a:rPr lang="en-US" baseline="0" dirty="0" smtClean="0"/>
              <a:t>Transmission regulated as area within state interest under </a:t>
            </a:r>
            <a:r>
              <a:rPr lang="en-US" baseline="0" dirty="0" err="1" smtClean="0"/>
              <a:t>stanttue</a:t>
            </a:r>
            <a:r>
              <a:rPr lang="en-US" baseline="0" dirty="0" smtClean="0"/>
              <a:t> major </a:t>
            </a:r>
            <a:r>
              <a:rPr lang="en-US" baseline="0" dirty="0" err="1" smtClean="0"/>
              <a:t>faciliites</a:t>
            </a:r>
            <a:r>
              <a:rPr lang="en-US" baseline="0" dirty="0" smtClean="0"/>
              <a:t> of a public utility</a:t>
            </a:r>
            <a:endParaRPr lang="en-US" dirty="0"/>
          </a:p>
        </p:txBody>
      </p:sp>
      <p:sp>
        <p:nvSpPr>
          <p:cNvPr id="4" name="Slide Number Placeholder 3"/>
          <p:cNvSpPr>
            <a:spLocks noGrp="1"/>
          </p:cNvSpPr>
          <p:nvPr>
            <p:ph type="sldNum" sz="quarter" idx="10"/>
          </p:nvPr>
        </p:nvSpPr>
        <p:spPr/>
        <p:txBody>
          <a:bodyPr/>
          <a:lstStyle/>
          <a:p>
            <a:fld id="{4FC78D34-DD15-428E-B29D-523AD3D40477}" type="slidenum">
              <a:rPr lang="en-US" smtClean="0"/>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Get to California</a:t>
            </a:r>
          </a:p>
          <a:p>
            <a:r>
              <a:rPr lang="en-US" dirty="0" smtClean="0"/>
              <a:t>HPX </a:t>
            </a:r>
          </a:p>
          <a:p>
            <a:r>
              <a:rPr lang="en-US" dirty="0" err="1" smtClean="0"/>
              <a:t>Sunzia</a:t>
            </a:r>
            <a:endParaRPr lang="en-US" dirty="0" smtClean="0"/>
          </a:p>
          <a:p>
            <a:r>
              <a:rPr lang="en-US" dirty="0" smtClean="0"/>
              <a:t>Zephyr</a:t>
            </a:r>
            <a:endParaRPr lang="en-US" dirty="0"/>
          </a:p>
        </p:txBody>
      </p:sp>
      <p:sp>
        <p:nvSpPr>
          <p:cNvPr id="4" name="Slide Number Placeholder 3"/>
          <p:cNvSpPr>
            <a:spLocks noGrp="1"/>
          </p:cNvSpPr>
          <p:nvPr>
            <p:ph type="sldNum" sz="quarter" idx="10"/>
          </p:nvPr>
        </p:nvSpPr>
        <p:spPr/>
        <p:txBody>
          <a:bodyPr/>
          <a:lstStyle/>
          <a:p>
            <a:fld id="{4FC78D34-DD15-428E-B29D-523AD3D40477}" type="slidenum">
              <a:rPr lang="en-US" smtClean="0"/>
              <a:pPr/>
              <a:t>15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Avoid, minimize mitigate</a:t>
            </a:r>
          </a:p>
          <a:p>
            <a:r>
              <a:rPr lang="en-US" dirty="0" smtClean="0"/>
              <a:t>PUC rules involve DOW</a:t>
            </a:r>
          </a:p>
          <a:p>
            <a:endParaRPr lang="en-US" dirty="0"/>
          </a:p>
        </p:txBody>
      </p:sp>
      <p:sp>
        <p:nvSpPr>
          <p:cNvPr id="4" name="Slide Number Placeholder 3"/>
          <p:cNvSpPr>
            <a:spLocks noGrp="1"/>
          </p:cNvSpPr>
          <p:nvPr>
            <p:ph type="sldNum" sz="quarter" idx="10"/>
          </p:nvPr>
        </p:nvSpPr>
        <p:spPr/>
        <p:txBody>
          <a:bodyPr/>
          <a:lstStyle/>
          <a:p>
            <a:fld id="{4FC78D34-DD15-428E-B29D-523AD3D40477}" type="slidenum">
              <a:rPr lang="en-US" smtClean="0"/>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4790E5-C622-4498-BAAC-D9322114807E}" type="datetime1">
              <a:rPr lang="en-US" smtClean="0"/>
              <a:t>5/4/2010</a:t>
            </a:fld>
            <a:endParaRPr lang="en-US"/>
          </a:p>
        </p:txBody>
      </p:sp>
      <p:sp>
        <p:nvSpPr>
          <p:cNvPr id="5" name="Footer Placeholder 4"/>
          <p:cNvSpPr>
            <a:spLocks noGrp="1"/>
          </p:cNvSpPr>
          <p:nvPr>
            <p:ph type="ftr" sz="quarter" idx="11"/>
          </p:nvPr>
        </p:nvSpPr>
        <p:spPr/>
        <p:txBody>
          <a:bodyPr/>
          <a:lstStyle/>
          <a:p>
            <a:r>
              <a:rPr lang="en-US" smtClean="0"/>
              <a:t>Dietze and Davis, P.C.</a:t>
            </a:r>
            <a:endParaRPr lang="en-US"/>
          </a:p>
        </p:txBody>
      </p:sp>
      <p:sp>
        <p:nvSpPr>
          <p:cNvPr id="6" name="Slide Number Placeholder 5"/>
          <p:cNvSpPr>
            <a:spLocks noGrp="1"/>
          </p:cNvSpPr>
          <p:nvPr>
            <p:ph type="sldNum" sz="quarter" idx="12"/>
          </p:nvPr>
        </p:nvSpPr>
        <p:spPr/>
        <p:txBody>
          <a:bodyPr/>
          <a:lstStyle/>
          <a:p>
            <a:fld id="{560D4173-EDBF-45B0-B872-3425724EE90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6EFB9A-F719-43A8-AA39-246A2B3E7A68}" type="datetime1">
              <a:rPr lang="en-US" smtClean="0"/>
              <a:t>5/4/2010</a:t>
            </a:fld>
            <a:endParaRPr lang="en-US"/>
          </a:p>
        </p:txBody>
      </p:sp>
      <p:sp>
        <p:nvSpPr>
          <p:cNvPr id="5" name="Footer Placeholder 4"/>
          <p:cNvSpPr>
            <a:spLocks noGrp="1"/>
          </p:cNvSpPr>
          <p:nvPr>
            <p:ph type="ftr" sz="quarter" idx="11"/>
          </p:nvPr>
        </p:nvSpPr>
        <p:spPr/>
        <p:txBody>
          <a:bodyPr/>
          <a:lstStyle/>
          <a:p>
            <a:r>
              <a:rPr lang="en-US" smtClean="0"/>
              <a:t>Dietze and Davis, P.C.</a:t>
            </a:r>
            <a:endParaRPr lang="en-US"/>
          </a:p>
        </p:txBody>
      </p:sp>
      <p:sp>
        <p:nvSpPr>
          <p:cNvPr id="6" name="Slide Number Placeholder 5"/>
          <p:cNvSpPr>
            <a:spLocks noGrp="1"/>
          </p:cNvSpPr>
          <p:nvPr>
            <p:ph type="sldNum" sz="quarter" idx="12"/>
          </p:nvPr>
        </p:nvSpPr>
        <p:spPr/>
        <p:txBody>
          <a:bodyPr/>
          <a:lstStyle/>
          <a:p>
            <a:fld id="{560D4173-EDBF-45B0-B872-3425724EE90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C55794-0A98-4927-855F-833490B16ED7}" type="datetime1">
              <a:rPr lang="en-US" smtClean="0"/>
              <a:t>5/4/2010</a:t>
            </a:fld>
            <a:endParaRPr lang="en-US"/>
          </a:p>
        </p:txBody>
      </p:sp>
      <p:sp>
        <p:nvSpPr>
          <p:cNvPr id="5" name="Footer Placeholder 4"/>
          <p:cNvSpPr>
            <a:spLocks noGrp="1"/>
          </p:cNvSpPr>
          <p:nvPr>
            <p:ph type="ftr" sz="quarter" idx="11"/>
          </p:nvPr>
        </p:nvSpPr>
        <p:spPr/>
        <p:txBody>
          <a:bodyPr/>
          <a:lstStyle/>
          <a:p>
            <a:r>
              <a:rPr lang="en-US" smtClean="0"/>
              <a:t>Dietze and Davis, P.C.</a:t>
            </a:r>
            <a:endParaRPr lang="en-US"/>
          </a:p>
        </p:txBody>
      </p:sp>
      <p:sp>
        <p:nvSpPr>
          <p:cNvPr id="6" name="Slide Number Placeholder 5"/>
          <p:cNvSpPr>
            <a:spLocks noGrp="1"/>
          </p:cNvSpPr>
          <p:nvPr>
            <p:ph type="sldNum" sz="quarter" idx="12"/>
          </p:nvPr>
        </p:nvSpPr>
        <p:spPr/>
        <p:txBody>
          <a:bodyPr/>
          <a:lstStyle/>
          <a:p>
            <a:fld id="{560D4173-EDBF-45B0-B872-3425724EE90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A8418C-FFB4-4849-82FF-1471543BD053}" type="datetime1">
              <a:rPr lang="en-US" smtClean="0"/>
              <a:t>5/4/2010</a:t>
            </a:fld>
            <a:endParaRPr lang="en-US"/>
          </a:p>
        </p:txBody>
      </p:sp>
      <p:sp>
        <p:nvSpPr>
          <p:cNvPr id="5" name="Footer Placeholder 4"/>
          <p:cNvSpPr>
            <a:spLocks noGrp="1"/>
          </p:cNvSpPr>
          <p:nvPr>
            <p:ph type="ftr" sz="quarter" idx="11"/>
          </p:nvPr>
        </p:nvSpPr>
        <p:spPr/>
        <p:txBody>
          <a:bodyPr/>
          <a:lstStyle/>
          <a:p>
            <a:r>
              <a:rPr lang="en-US" smtClean="0"/>
              <a:t>Dietze and Davis, P.C.</a:t>
            </a:r>
            <a:endParaRPr lang="en-US"/>
          </a:p>
        </p:txBody>
      </p:sp>
      <p:sp>
        <p:nvSpPr>
          <p:cNvPr id="6" name="Slide Number Placeholder 5"/>
          <p:cNvSpPr>
            <a:spLocks noGrp="1"/>
          </p:cNvSpPr>
          <p:nvPr>
            <p:ph type="sldNum" sz="quarter" idx="12"/>
          </p:nvPr>
        </p:nvSpPr>
        <p:spPr/>
        <p:txBody>
          <a:bodyPr/>
          <a:lstStyle/>
          <a:p>
            <a:fld id="{560D4173-EDBF-45B0-B872-3425724EE90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8D48E8-8425-4899-A6D5-ED15089DDF28}" type="datetime1">
              <a:rPr lang="en-US" smtClean="0"/>
              <a:t>5/4/2010</a:t>
            </a:fld>
            <a:endParaRPr lang="en-US"/>
          </a:p>
        </p:txBody>
      </p:sp>
      <p:sp>
        <p:nvSpPr>
          <p:cNvPr id="5" name="Footer Placeholder 4"/>
          <p:cNvSpPr>
            <a:spLocks noGrp="1"/>
          </p:cNvSpPr>
          <p:nvPr>
            <p:ph type="ftr" sz="quarter" idx="11"/>
          </p:nvPr>
        </p:nvSpPr>
        <p:spPr/>
        <p:txBody>
          <a:bodyPr/>
          <a:lstStyle/>
          <a:p>
            <a:r>
              <a:rPr lang="en-US" smtClean="0"/>
              <a:t>Dietze and Davis, P.C.</a:t>
            </a:r>
            <a:endParaRPr lang="en-US"/>
          </a:p>
        </p:txBody>
      </p:sp>
      <p:sp>
        <p:nvSpPr>
          <p:cNvPr id="6" name="Slide Number Placeholder 5"/>
          <p:cNvSpPr>
            <a:spLocks noGrp="1"/>
          </p:cNvSpPr>
          <p:nvPr>
            <p:ph type="sldNum" sz="quarter" idx="12"/>
          </p:nvPr>
        </p:nvSpPr>
        <p:spPr/>
        <p:txBody>
          <a:bodyPr/>
          <a:lstStyle/>
          <a:p>
            <a:fld id="{560D4173-EDBF-45B0-B872-3425724EE90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9AF8DB-4B97-4BB9-A917-68C72005130B}" type="datetime1">
              <a:rPr lang="en-US" smtClean="0"/>
              <a:t>5/4/2010</a:t>
            </a:fld>
            <a:endParaRPr lang="en-US"/>
          </a:p>
        </p:txBody>
      </p:sp>
      <p:sp>
        <p:nvSpPr>
          <p:cNvPr id="6" name="Footer Placeholder 5"/>
          <p:cNvSpPr>
            <a:spLocks noGrp="1"/>
          </p:cNvSpPr>
          <p:nvPr>
            <p:ph type="ftr" sz="quarter" idx="11"/>
          </p:nvPr>
        </p:nvSpPr>
        <p:spPr/>
        <p:txBody>
          <a:bodyPr/>
          <a:lstStyle/>
          <a:p>
            <a:r>
              <a:rPr lang="en-US" smtClean="0"/>
              <a:t>Dietze and Davis, P.C.</a:t>
            </a:r>
            <a:endParaRPr lang="en-US"/>
          </a:p>
        </p:txBody>
      </p:sp>
      <p:sp>
        <p:nvSpPr>
          <p:cNvPr id="7" name="Slide Number Placeholder 6"/>
          <p:cNvSpPr>
            <a:spLocks noGrp="1"/>
          </p:cNvSpPr>
          <p:nvPr>
            <p:ph type="sldNum" sz="quarter" idx="12"/>
          </p:nvPr>
        </p:nvSpPr>
        <p:spPr/>
        <p:txBody>
          <a:bodyPr/>
          <a:lstStyle/>
          <a:p>
            <a:fld id="{560D4173-EDBF-45B0-B872-3425724EE90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7E5626-820B-4305-8952-77F949103B0E}" type="datetime1">
              <a:rPr lang="en-US" smtClean="0"/>
              <a:t>5/4/2010</a:t>
            </a:fld>
            <a:endParaRPr lang="en-US"/>
          </a:p>
        </p:txBody>
      </p:sp>
      <p:sp>
        <p:nvSpPr>
          <p:cNvPr id="8" name="Footer Placeholder 7"/>
          <p:cNvSpPr>
            <a:spLocks noGrp="1"/>
          </p:cNvSpPr>
          <p:nvPr>
            <p:ph type="ftr" sz="quarter" idx="11"/>
          </p:nvPr>
        </p:nvSpPr>
        <p:spPr/>
        <p:txBody>
          <a:bodyPr/>
          <a:lstStyle/>
          <a:p>
            <a:r>
              <a:rPr lang="en-US" smtClean="0"/>
              <a:t>Dietze and Davis, P.C.</a:t>
            </a:r>
            <a:endParaRPr lang="en-US"/>
          </a:p>
        </p:txBody>
      </p:sp>
      <p:sp>
        <p:nvSpPr>
          <p:cNvPr id="9" name="Slide Number Placeholder 8"/>
          <p:cNvSpPr>
            <a:spLocks noGrp="1"/>
          </p:cNvSpPr>
          <p:nvPr>
            <p:ph type="sldNum" sz="quarter" idx="12"/>
          </p:nvPr>
        </p:nvSpPr>
        <p:spPr/>
        <p:txBody>
          <a:bodyPr/>
          <a:lstStyle/>
          <a:p>
            <a:fld id="{560D4173-EDBF-45B0-B872-3425724EE90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AEEE66-F42F-4DC1-B3B6-DDB091F20644}" type="datetime1">
              <a:rPr lang="en-US" smtClean="0"/>
              <a:t>5/4/2010</a:t>
            </a:fld>
            <a:endParaRPr lang="en-US"/>
          </a:p>
        </p:txBody>
      </p:sp>
      <p:sp>
        <p:nvSpPr>
          <p:cNvPr id="4" name="Footer Placeholder 3"/>
          <p:cNvSpPr>
            <a:spLocks noGrp="1"/>
          </p:cNvSpPr>
          <p:nvPr>
            <p:ph type="ftr" sz="quarter" idx="11"/>
          </p:nvPr>
        </p:nvSpPr>
        <p:spPr/>
        <p:txBody>
          <a:bodyPr/>
          <a:lstStyle/>
          <a:p>
            <a:r>
              <a:rPr lang="en-US" smtClean="0"/>
              <a:t>Dietze and Davis, P.C.</a:t>
            </a:r>
            <a:endParaRPr lang="en-US"/>
          </a:p>
        </p:txBody>
      </p:sp>
      <p:sp>
        <p:nvSpPr>
          <p:cNvPr id="5" name="Slide Number Placeholder 4"/>
          <p:cNvSpPr>
            <a:spLocks noGrp="1"/>
          </p:cNvSpPr>
          <p:nvPr>
            <p:ph type="sldNum" sz="quarter" idx="12"/>
          </p:nvPr>
        </p:nvSpPr>
        <p:spPr/>
        <p:txBody>
          <a:bodyPr/>
          <a:lstStyle/>
          <a:p>
            <a:fld id="{560D4173-EDBF-45B0-B872-3425724EE90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2E956A-5FBB-4E99-8879-FEE67BE2EE0B}" type="datetime1">
              <a:rPr lang="en-US" smtClean="0"/>
              <a:t>5/4/2010</a:t>
            </a:fld>
            <a:endParaRPr lang="en-US"/>
          </a:p>
        </p:txBody>
      </p:sp>
      <p:sp>
        <p:nvSpPr>
          <p:cNvPr id="3" name="Footer Placeholder 2"/>
          <p:cNvSpPr>
            <a:spLocks noGrp="1"/>
          </p:cNvSpPr>
          <p:nvPr>
            <p:ph type="ftr" sz="quarter" idx="11"/>
          </p:nvPr>
        </p:nvSpPr>
        <p:spPr/>
        <p:txBody>
          <a:bodyPr/>
          <a:lstStyle/>
          <a:p>
            <a:r>
              <a:rPr lang="en-US" smtClean="0"/>
              <a:t>Dietze and Davis, P.C.</a:t>
            </a:r>
            <a:endParaRPr lang="en-US"/>
          </a:p>
        </p:txBody>
      </p:sp>
      <p:sp>
        <p:nvSpPr>
          <p:cNvPr id="4" name="Slide Number Placeholder 3"/>
          <p:cNvSpPr>
            <a:spLocks noGrp="1"/>
          </p:cNvSpPr>
          <p:nvPr>
            <p:ph type="sldNum" sz="quarter" idx="12"/>
          </p:nvPr>
        </p:nvSpPr>
        <p:spPr/>
        <p:txBody>
          <a:bodyPr/>
          <a:lstStyle/>
          <a:p>
            <a:fld id="{560D4173-EDBF-45B0-B872-3425724EE90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8D8F31-EA8E-4C77-A06D-6CCFBC9D0176}" type="datetime1">
              <a:rPr lang="en-US" smtClean="0"/>
              <a:t>5/4/2010</a:t>
            </a:fld>
            <a:endParaRPr lang="en-US"/>
          </a:p>
        </p:txBody>
      </p:sp>
      <p:sp>
        <p:nvSpPr>
          <p:cNvPr id="6" name="Footer Placeholder 5"/>
          <p:cNvSpPr>
            <a:spLocks noGrp="1"/>
          </p:cNvSpPr>
          <p:nvPr>
            <p:ph type="ftr" sz="quarter" idx="11"/>
          </p:nvPr>
        </p:nvSpPr>
        <p:spPr/>
        <p:txBody>
          <a:bodyPr/>
          <a:lstStyle/>
          <a:p>
            <a:r>
              <a:rPr lang="en-US" smtClean="0"/>
              <a:t>Dietze and Davis, P.C.</a:t>
            </a:r>
            <a:endParaRPr lang="en-US"/>
          </a:p>
        </p:txBody>
      </p:sp>
      <p:sp>
        <p:nvSpPr>
          <p:cNvPr id="7" name="Slide Number Placeholder 6"/>
          <p:cNvSpPr>
            <a:spLocks noGrp="1"/>
          </p:cNvSpPr>
          <p:nvPr>
            <p:ph type="sldNum" sz="quarter" idx="12"/>
          </p:nvPr>
        </p:nvSpPr>
        <p:spPr/>
        <p:txBody>
          <a:bodyPr/>
          <a:lstStyle/>
          <a:p>
            <a:fld id="{560D4173-EDBF-45B0-B872-3425724EE90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2BEAC4-57DB-451F-B137-72799FE0EDFF}" type="datetime1">
              <a:rPr lang="en-US" smtClean="0"/>
              <a:t>5/4/2010</a:t>
            </a:fld>
            <a:endParaRPr lang="en-US"/>
          </a:p>
        </p:txBody>
      </p:sp>
      <p:sp>
        <p:nvSpPr>
          <p:cNvPr id="6" name="Footer Placeholder 5"/>
          <p:cNvSpPr>
            <a:spLocks noGrp="1"/>
          </p:cNvSpPr>
          <p:nvPr>
            <p:ph type="ftr" sz="quarter" idx="11"/>
          </p:nvPr>
        </p:nvSpPr>
        <p:spPr/>
        <p:txBody>
          <a:bodyPr/>
          <a:lstStyle/>
          <a:p>
            <a:r>
              <a:rPr lang="en-US" smtClean="0"/>
              <a:t>Dietze and Davis, P.C.</a:t>
            </a:r>
            <a:endParaRPr lang="en-US"/>
          </a:p>
        </p:txBody>
      </p:sp>
      <p:sp>
        <p:nvSpPr>
          <p:cNvPr id="7" name="Slide Number Placeholder 6"/>
          <p:cNvSpPr>
            <a:spLocks noGrp="1"/>
          </p:cNvSpPr>
          <p:nvPr>
            <p:ph type="sldNum" sz="quarter" idx="12"/>
          </p:nvPr>
        </p:nvSpPr>
        <p:spPr/>
        <p:txBody>
          <a:bodyPr/>
          <a:lstStyle/>
          <a:p>
            <a:fld id="{560D4173-EDBF-45B0-B872-3425724EE90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5CCA69-A3A5-484F-B26C-79A1807F0DA5}" type="datetime1">
              <a:rPr lang="en-US" smtClean="0"/>
              <a:t>5/4/2010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Dietze and Davis, P.C.</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0D4173-EDBF-45B0-B872-3425724EE909}"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oleObject" Target="../embeddings/oleObject6.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The Law of Wires: Electricity Transmission in Colorado</a:t>
            </a:r>
            <a:endParaRPr lang="en-US" dirty="0"/>
          </a:p>
        </p:txBody>
      </p:sp>
      <p:sp>
        <p:nvSpPr>
          <p:cNvPr id="3" name="Subtitle 2"/>
          <p:cNvSpPr>
            <a:spLocks noGrp="1"/>
          </p:cNvSpPr>
          <p:nvPr>
            <p:ph type="subTitle" idx="1"/>
          </p:nvPr>
        </p:nvSpPr>
        <p:spPr/>
        <p:txBody>
          <a:bodyPr>
            <a:normAutofit fontScale="62500" lnSpcReduction="20000"/>
          </a:bodyPr>
          <a:lstStyle/>
          <a:p>
            <a:r>
              <a:rPr lang="en-US" b="1" dirty="0" smtClean="0">
                <a:solidFill>
                  <a:srgbClr val="FF0000"/>
                </a:solidFill>
                <a:latin typeface="Arial Black" pitchFamily="34" charset="0"/>
              </a:rPr>
              <a:t>Mark D. Detsky</a:t>
            </a:r>
          </a:p>
          <a:p>
            <a:r>
              <a:rPr lang="en-US" b="1" dirty="0" smtClean="0">
                <a:solidFill>
                  <a:srgbClr val="FF0000"/>
                </a:solidFill>
                <a:latin typeface="Arial Black" pitchFamily="34" charset="0"/>
              </a:rPr>
              <a:t>Dietze and Davis, P.C</a:t>
            </a:r>
            <a:r>
              <a:rPr lang="en-US" dirty="0" smtClean="0"/>
              <a:t>.</a:t>
            </a:r>
          </a:p>
          <a:p>
            <a:r>
              <a:rPr lang="en-US" sz="1800" dirty="0" smtClean="0"/>
              <a:t>2060 Broadway Suite 400</a:t>
            </a:r>
          </a:p>
          <a:p>
            <a:r>
              <a:rPr lang="en-US" sz="1800" dirty="0" smtClean="0"/>
              <a:t>Boulder, CO 80302</a:t>
            </a:r>
          </a:p>
          <a:p>
            <a:r>
              <a:rPr lang="en-US" dirty="0" smtClean="0">
                <a:solidFill>
                  <a:srgbClr val="FF0000"/>
                </a:solidFill>
              </a:rPr>
              <a:t>mdetsky@dietzedavis.com</a:t>
            </a:r>
          </a:p>
          <a:p>
            <a:r>
              <a:rPr lang="en-US" dirty="0" smtClean="0">
                <a:solidFill>
                  <a:srgbClr val="FF0000"/>
                </a:solidFill>
              </a:rPr>
              <a:t>3034471375</a:t>
            </a:r>
            <a:endParaRPr lang="en-US" sz="1800" dirty="0" smtClean="0">
              <a:solidFill>
                <a:srgbClr val="FF0000"/>
              </a:solidFill>
            </a:endParaRPr>
          </a:p>
          <a:p>
            <a:endParaRPr lang="en-US" sz="1800" dirty="0" smtClean="0"/>
          </a:p>
        </p:txBody>
      </p:sp>
      <p:sp>
        <p:nvSpPr>
          <p:cNvPr id="4" name="Footer Placeholder 3"/>
          <p:cNvSpPr>
            <a:spLocks noGrp="1"/>
          </p:cNvSpPr>
          <p:nvPr>
            <p:ph type="ftr" sz="quarter" idx="11"/>
          </p:nvPr>
        </p:nvSpPr>
        <p:spPr/>
        <p:txBody>
          <a:bodyPr/>
          <a:lstStyle/>
          <a:p>
            <a:r>
              <a:rPr lang="en-US" smtClean="0"/>
              <a:t>Dietze and Davis, P.C.</a:t>
            </a: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FERC  - Transmission Restructuring</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Transmission reform </a:t>
            </a:r>
          </a:p>
          <a:p>
            <a:r>
              <a:rPr lang="en-US" dirty="0" smtClean="0"/>
              <a:t>Order Nos. 888, 889 and 890</a:t>
            </a:r>
          </a:p>
          <a:p>
            <a:pPr lvl="1"/>
            <a:r>
              <a:rPr lang="en-US" dirty="0" smtClean="0"/>
              <a:t>Openness in planning</a:t>
            </a:r>
          </a:p>
          <a:p>
            <a:pPr lvl="1"/>
            <a:r>
              <a:rPr lang="en-US" dirty="0" smtClean="0"/>
              <a:t>9 principles to be approved</a:t>
            </a:r>
          </a:p>
          <a:p>
            <a:pPr lvl="1"/>
            <a:r>
              <a:rPr lang="en-US" dirty="0" smtClean="0"/>
              <a:t>FERC only has jurisdiction over public utilities as defined in the FPA sec 201(e) </a:t>
            </a:r>
          </a:p>
          <a:p>
            <a:pPr lvl="1"/>
            <a:r>
              <a:rPr lang="en-US" dirty="0" smtClean="0"/>
              <a:t>INTERCONNECTION AND TRANSMISSION SERVICE</a:t>
            </a:r>
          </a:p>
          <a:p>
            <a:pPr lvl="1"/>
            <a:r>
              <a:rPr lang="en-US" dirty="0" smtClean="0"/>
              <a:t> connecting to the grid – beyond public utilities via reciprocity</a:t>
            </a:r>
          </a:p>
          <a:p>
            <a:pPr lvl="1"/>
            <a:r>
              <a:rPr lang="en-US" dirty="0" smtClean="0"/>
              <a:t>Order Nos. 2003 and 890</a:t>
            </a:r>
          </a:p>
        </p:txBody>
      </p:sp>
      <p:sp>
        <p:nvSpPr>
          <p:cNvPr id="4" name="Footer Placeholder 3"/>
          <p:cNvSpPr>
            <a:spLocks noGrp="1"/>
          </p:cNvSpPr>
          <p:nvPr>
            <p:ph type="ftr" sz="quarter" idx="11"/>
          </p:nvPr>
        </p:nvSpPr>
        <p:spPr/>
        <p:txBody>
          <a:bodyPr/>
          <a:lstStyle/>
          <a:p>
            <a:r>
              <a:rPr lang="en-US" smtClean="0"/>
              <a:t>Dietze and Davis, P.C.</a:t>
            </a: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ChangeAspect="1"/>
          </p:cNvGraphicFramePr>
          <p:nvPr>
            <p:ph idx="1"/>
          </p:nvPr>
        </p:nvGraphicFramePr>
        <p:xfrm>
          <a:off x="304801" y="170334"/>
          <a:ext cx="8534400" cy="6597948"/>
        </p:xfrm>
        <a:graphic>
          <a:graphicData uri="http://schemas.openxmlformats.org/presentationml/2006/ole">
            <p:oleObj spid="_x0000_s7170" name="Acrobat Document" r:id="rId3" imgW="7542857" imgH="5830114" progId="AcroExch.Document.7">
              <p:embed/>
            </p:oleObj>
          </a:graphicData>
        </a:graphic>
      </p:graphicFrame>
      <p:sp>
        <p:nvSpPr>
          <p:cNvPr id="5" name="Footer Placeholder 4"/>
          <p:cNvSpPr>
            <a:spLocks noGrp="1"/>
          </p:cNvSpPr>
          <p:nvPr>
            <p:ph type="ftr" sz="quarter" idx="11"/>
          </p:nvPr>
        </p:nvSpPr>
        <p:spPr/>
        <p:txBody>
          <a:bodyPr/>
          <a:lstStyle/>
          <a:p>
            <a:r>
              <a:rPr lang="en-US" smtClean="0"/>
              <a:t>Dietze and Davis, P.C.</a:t>
            </a: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Colorado</a:t>
            </a:r>
            <a:endParaRPr lang="en-US" dirty="0"/>
          </a:p>
        </p:txBody>
      </p:sp>
      <p:sp>
        <p:nvSpPr>
          <p:cNvPr id="3" name="Content Placeholder 2"/>
          <p:cNvSpPr>
            <a:spLocks noGrp="1"/>
          </p:cNvSpPr>
          <p:nvPr>
            <p:ph idx="1"/>
          </p:nvPr>
        </p:nvSpPr>
        <p:spPr/>
        <p:txBody>
          <a:bodyPr>
            <a:normAutofit lnSpcReduction="10000"/>
          </a:bodyPr>
          <a:lstStyle/>
          <a:p>
            <a:r>
              <a:rPr lang="en-US" dirty="0" smtClean="0"/>
              <a:t>Public Utilities Commission</a:t>
            </a:r>
          </a:p>
          <a:p>
            <a:pPr lvl="1"/>
            <a:r>
              <a:rPr lang="en-US" dirty="0" smtClean="0"/>
              <a:t>Certificates of Public Convenience and Necessity</a:t>
            </a:r>
          </a:p>
          <a:p>
            <a:pPr lvl="2"/>
            <a:r>
              <a:rPr lang="en-US" dirty="0" err="1" smtClean="0"/>
              <a:t>Siting</a:t>
            </a:r>
            <a:r>
              <a:rPr lang="en-US" dirty="0" smtClean="0"/>
              <a:t> and cost recovery</a:t>
            </a:r>
          </a:p>
          <a:p>
            <a:pPr lvl="1"/>
            <a:r>
              <a:rPr lang="en-US" dirty="0" smtClean="0"/>
              <a:t>Transmission Planning</a:t>
            </a:r>
          </a:p>
          <a:p>
            <a:pPr lvl="1"/>
            <a:r>
              <a:rPr lang="en-US" dirty="0" smtClean="0"/>
              <a:t>Resource Planning</a:t>
            </a:r>
          </a:p>
          <a:p>
            <a:pPr lvl="1"/>
            <a:r>
              <a:rPr lang="en-US" dirty="0" smtClean="0"/>
              <a:t>Ratemaking (cost recovery and rate of return)</a:t>
            </a:r>
          </a:p>
          <a:p>
            <a:r>
              <a:rPr lang="en-US" dirty="0" smtClean="0"/>
              <a:t>Local </a:t>
            </a:r>
            <a:r>
              <a:rPr lang="en-US" dirty="0" err="1" smtClean="0"/>
              <a:t>Siting</a:t>
            </a:r>
            <a:r>
              <a:rPr lang="en-US" dirty="0" smtClean="0"/>
              <a:t> – HB -1041</a:t>
            </a:r>
          </a:p>
          <a:p>
            <a:r>
              <a:rPr lang="en-US" dirty="0" smtClean="0"/>
              <a:t>Municipal Utilities exempt, Co-ops have opted out</a:t>
            </a:r>
            <a:endParaRPr lang="en-US" dirty="0"/>
          </a:p>
        </p:txBody>
      </p:sp>
      <p:sp>
        <p:nvSpPr>
          <p:cNvPr id="4" name="Footer Placeholder 3"/>
          <p:cNvSpPr>
            <a:spLocks noGrp="1"/>
          </p:cNvSpPr>
          <p:nvPr>
            <p:ph type="ftr" sz="quarter" idx="11"/>
          </p:nvPr>
        </p:nvSpPr>
        <p:spPr/>
        <p:txBody>
          <a:bodyPr/>
          <a:lstStyle/>
          <a:p>
            <a:r>
              <a:rPr lang="en-US" smtClean="0"/>
              <a:t>Dietze and Davis, P.C.</a:t>
            </a: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Transmission Practice</a:t>
            </a:r>
            <a:endParaRPr lang="en-US" dirty="0"/>
          </a:p>
        </p:txBody>
      </p:sp>
      <p:sp>
        <p:nvSpPr>
          <p:cNvPr id="3" name="Content Placeholder 2"/>
          <p:cNvSpPr>
            <a:spLocks noGrp="1"/>
          </p:cNvSpPr>
          <p:nvPr>
            <p:ph idx="1"/>
          </p:nvPr>
        </p:nvSpPr>
        <p:spPr/>
        <p:txBody>
          <a:bodyPr/>
          <a:lstStyle/>
          <a:p>
            <a:r>
              <a:rPr lang="en-US" dirty="0" smtClean="0"/>
              <a:t>Load and Resource matching, e.g. keeping the lights on. Resource planning</a:t>
            </a:r>
          </a:p>
          <a:p>
            <a:r>
              <a:rPr lang="en-US" dirty="0" smtClean="0"/>
              <a:t>FERC 890 practices</a:t>
            </a:r>
          </a:p>
          <a:p>
            <a:r>
              <a:rPr lang="en-US" dirty="0" smtClean="0"/>
              <a:t>Transmission Planning </a:t>
            </a:r>
          </a:p>
          <a:p>
            <a:r>
              <a:rPr lang="en-US" dirty="0" smtClean="0"/>
              <a:t>Transmission Line Approval</a:t>
            </a:r>
          </a:p>
          <a:p>
            <a:pPr>
              <a:buNone/>
            </a:pPr>
            <a:endParaRPr lang="en-US" dirty="0"/>
          </a:p>
        </p:txBody>
      </p:sp>
      <p:sp>
        <p:nvSpPr>
          <p:cNvPr id="4" name="Footer Placeholder 3"/>
          <p:cNvSpPr>
            <a:spLocks noGrp="1"/>
          </p:cNvSpPr>
          <p:nvPr>
            <p:ph type="ftr" sz="quarter" idx="11"/>
          </p:nvPr>
        </p:nvSpPr>
        <p:spPr/>
        <p:txBody>
          <a:bodyPr/>
          <a:lstStyle/>
          <a:p>
            <a:r>
              <a:rPr lang="en-US" smtClean="0"/>
              <a:t>Dietze and Davis, P.C.</a:t>
            </a: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Renewable Energy</a:t>
            </a:r>
            <a:endParaRPr lang="en-US" dirty="0"/>
          </a:p>
        </p:txBody>
      </p:sp>
      <p:sp>
        <p:nvSpPr>
          <p:cNvPr id="3" name="Content Placeholder 2"/>
          <p:cNvSpPr>
            <a:spLocks noGrp="1"/>
          </p:cNvSpPr>
          <p:nvPr>
            <p:ph idx="1"/>
          </p:nvPr>
        </p:nvSpPr>
        <p:spPr/>
        <p:txBody>
          <a:bodyPr/>
          <a:lstStyle/>
          <a:p>
            <a:r>
              <a:rPr lang="en-US" dirty="0" smtClean="0"/>
              <a:t>Renewable Portfolio/Energy Standards</a:t>
            </a:r>
          </a:p>
          <a:p>
            <a:r>
              <a:rPr lang="en-US" dirty="0" smtClean="0"/>
              <a:t>Colorado:</a:t>
            </a:r>
          </a:p>
          <a:p>
            <a:pPr lvl="1"/>
            <a:r>
              <a:rPr lang="en-US" dirty="0" smtClean="0"/>
              <a:t>40-2-124, C.R.S.  (2004, 2006, 2010)</a:t>
            </a:r>
          </a:p>
          <a:p>
            <a:pPr lvl="1"/>
            <a:r>
              <a:rPr lang="en-US" dirty="0" smtClean="0"/>
              <a:t>Generation Development Areas</a:t>
            </a:r>
          </a:p>
          <a:p>
            <a:pPr lvl="1"/>
            <a:r>
              <a:rPr lang="en-US" dirty="0" smtClean="0"/>
              <a:t>Section 123 resources</a:t>
            </a:r>
          </a:p>
          <a:p>
            <a:pPr lvl="1"/>
            <a:endParaRPr lang="en-US" dirty="0" smtClean="0"/>
          </a:p>
          <a:p>
            <a:pPr lvl="1"/>
            <a:endParaRPr lang="en-US" dirty="0" smtClean="0"/>
          </a:p>
        </p:txBody>
      </p:sp>
      <p:sp>
        <p:nvSpPr>
          <p:cNvPr id="4" name="Footer Placeholder 3"/>
          <p:cNvSpPr>
            <a:spLocks noGrp="1"/>
          </p:cNvSpPr>
          <p:nvPr>
            <p:ph type="ftr" sz="quarter" idx="11"/>
          </p:nvPr>
        </p:nvSpPr>
        <p:spPr/>
        <p:txBody>
          <a:bodyPr/>
          <a:lstStyle/>
          <a:p>
            <a:r>
              <a:rPr lang="en-US" smtClean="0"/>
              <a:t>Dietze and Davis, P.C.</a:t>
            </a: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3"/>
          <a:srcRect/>
          <a:stretch>
            <a:fillRect/>
          </a:stretch>
        </p:blipFill>
        <p:spPr bwMode="auto">
          <a:xfrm>
            <a:off x="838200" y="381000"/>
            <a:ext cx="7391400" cy="6096000"/>
          </a:xfrm>
          <a:prstGeom prst="rect">
            <a:avLst/>
          </a:prstGeom>
          <a:noFill/>
          <a:ln w="9525">
            <a:noFill/>
            <a:miter lim="800000"/>
            <a:headEnd/>
            <a:tailEnd/>
          </a:ln>
          <a:effectLst/>
        </p:spPr>
      </p:pic>
      <p:sp>
        <p:nvSpPr>
          <p:cNvPr id="4" name="Footer Placeholder 3"/>
          <p:cNvSpPr>
            <a:spLocks noGrp="1"/>
          </p:cNvSpPr>
          <p:nvPr>
            <p:ph type="ftr" sz="quarter" idx="11"/>
          </p:nvPr>
        </p:nvSpPr>
        <p:spPr/>
        <p:txBody>
          <a:bodyPr/>
          <a:lstStyle/>
          <a:p>
            <a:r>
              <a:rPr lang="en-US" smtClean="0"/>
              <a:t>Dietze and Davis, P.C.</a:t>
            </a: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ChangeAspect="1"/>
          </p:cNvGraphicFramePr>
          <p:nvPr>
            <p:ph idx="1"/>
          </p:nvPr>
        </p:nvGraphicFramePr>
        <p:xfrm>
          <a:off x="381000" y="228600"/>
          <a:ext cx="8269529" cy="6393176"/>
        </p:xfrm>
        <a:graphic>
          <a:graphicData uri="http://schemas.openxmlformats.org/presentationml/2006/ole">
            <p:oleObj spid="_x0000_s8194" name="Acrobat Document" r:id="rId3" imgW="7542857" imgH="5830114" progId="AcroExch.Document.7">
              <p:embed/>
            </p:oleObj>
          </a:graphicData>
        </a:graphic>
      </p:graphicFrame>
      <p:sp>
        <p:nvSpPr>
          <p:cNvPr id="5" name="Footer Placeholder 4"/>
          <p:cNvSpPr>
            <a:spLocks noGrp="1"/>
          </p:cNvSpPr>
          <p:nvPr>
            <p:ph type="ftr" sz="quarter" idx="11"/>
          </p:nvPr>
        </p:nvSpPr>
        <p:spPr/>
        <p:txBody>
          <a:bodyPr/>
          <a:lstStyle/>
          <a:p>
            <a:r>
              <a:rPr lang="en-US" smtClean="0"/>
              <a:t>Dietze and Davis, P.C.</a:t>
            </a: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3076" name="Object 4"/>
          <p:cNvGraphicFramePr>
            <a:graphicFrameLocks noChangeAspect="1"/>
          </p:cNvGraphicFramePr>
          <p:nvPr/>
        </p:nvGraphicFramePr>
        <p:xfrm>
          <a:off x="800100" y="514350"/>
          <a:ext cx="7543800" cy="5829300"/>
        </p:xfrm>
        <a:graphic>
          <a:graphicData uri="http://schemas.openxmlformats.org/presentationml/2006/ole">
            <p:oleObj spid="_x0000_s3076" name="Acrobat Document" r:id="rId3" imgW="7543800" imgH="5829300" progId="AcroExch.Document.7">
              <p:embed/>
            </p:oleObj>
          </a:graphicData>
        </a:graphic>
      </p:graphicFrame>
      <p:sp>
        <p:nvSpPr>
          <p:cNvPr id="4" name="Footer Placeholder 3"/>
          <p:cNvSpPr>
            <a:spLocks noGrp="1"/>
          </p:cNvSpPr>
          <p:nvPr>
            <p:ph type="ftr" sz="quarter" idx="11"/>
          </p:nvPr>
        </p:nvSpPr>
        <p:spPr/>
        <p:txBody>
          <a:bodyPr/>
          <a:lstStyle/>
          <a:p>
            <a:r>
              <a:rPr lang="en-US" smtClean="0"/>
              <a:t>Dietze and Davis, P.C.</a:t>
            </a: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Concerns</a:t>
            </a:r>
            <a:endParaRPr lang="en-US" dirty="0"/>
          </a:p>
        </p:txBody>
      </p:sp>
      <p:sp>
        <p:nvSpPr>
          <p:cNvPr id="3" name="Content Placeholder 2"/>
          <p:cNvSpPr>
            <a:spLocks noGrp="1"/>
          </p:cNvSpPr>
          <p:nvPr>
            <p:ph idx="1"/>
          </p:nvPr>
        </p:nvSpPr>
        <p:spPr/>
        <p:txBody>
          <a:bodyPr/>
          <a:lstStyle/>
          <a:p>
            <a:r>
              <a:rPr lang="en-US" dirty="0" smtClean="0"/>
              <a:t>CRCC</a:t>
            </a:r>
          </a:p>
          <a:p>
            <a:r>
              <a:rPr lang="en-US" dirty="0" smtClean="0"/>
              <a:t>Nature Conservancy </a:t>
            </a:r>
            <a:r>
              <a:rPr lang="en-US" dirty="0" err="1" smtClean="0"/>
              <a:t>shortgrass</a:t>
            </a:r>
            <a:r>
              <a:rPr lang="en-US" dirty="0" smtClean="0"/>
              <a:t> prairie analysis</a:t>
            </a:r>
          </a:p>
          <a:p>
            <a:r>
              <a:rPr lang="en-US" dirty="0" err="1" smtClean="0"/>
              <a:t>Smartlines</a:t>
            </a:r>
            <a:r>
              <a:rPr lang="en-US" dirty="0" smtClean="0"/>
              <a:t>  </a:t>
            </a:r>
            <a:r>
              <a:rPr lang="en-US" dirty="0" err="1" smtClean="0"/>
              <a:t>vs</a:t>
            </a:r>
            <a:r>
              <a:rPr lang="en-US" dirty="0" smtClean="0"/>
              <a:t> “Extension Cords” </a:t>
            </a:r>
          </a:p>
          <a:p>
            <a:r>
              <a:rPr lang="en-US" dirty="0" smtClean="0"/>
              <a:t>Fragmentation</a:t>
            </a:r>
          </a:p>
          <a:p>
            <a:r>
              <a:rPr lang="en-US" dirty="0" err="1" smtClean="0"/>
              <a:t>Viewsheds</a:t>
            </a:r>
            <a:endParaRPr lang="en-US" dirty="0" smtClean="0"/>
          </a:p>
          <a:p>
            <a:r>
              <a:rPr lang="en-US" dirty="0" smtClean="0"/>
              <a:t>Noise and </a:t>
            </a:r>
            <a:r>
              <a:rPr lang="en-US" dirty="0" err="1" smtClean="0"/>
              <a:t>Electromagnic</a:t>
            </a:r>
            <a:r>
              <a:rPr lang="en-US" dirty="0" smtClean="0"/>
              <a:t> Current</a:t>
            </a:r>
          </a:p>
        </p:txBody>
      </p:sp>
      <p:sp>
        <p:nvSpPr>
          <p:cNvPr id="4" name="Footer Placeholder 3"/>
          <p:cNvSpPr>
            <a:spLocks noGrp="1"/>
          </p:cNvSpPr>
          <p:nvPr>
            <p:ph type="ftr" sz="quarter" idx="11"/>
          </p:nvPr>
        </p:nvSpPr>
        <p:spPr/>
        <p:txBody>
          <a:bodyPr/>
          <a:lstStyle/>
          <a:p>
            <a:r>
              <a:rPr lang="en-US" smtClean="0"/>
              <a:t>Dietze and Davis, P.C.</a:t>
            </a: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ChangeAspect="1"/>
          </p:cNvGraphicFramePr>
          <p:nvPr>
            <p:ph idx="1"/>
          </p:nvPr>
        </p:nvGraphicFramePr>
        <p:xfrm>
          <a:off x="1143000" y="457200"/>
          <a:ext cx="7332765" cy="5668963"/>
        </p:xfrm>
        <a:graphic>
          <a:graphicData uri="http://schemas.openxmlformats.org/presentationml/2006/ole">
            <p:oleObj spid="_x0000_s5122" name="Acrobat Document" r:id="rId3" imgW="7542857" imgH="5830114" progId="AcroExch.Document.7">
              <p:embed/>
            </p:oleObj>
          </a:graphicData>
        </a:graphic>
      </p:graphicFrame>
      <p:sp>
        <p:nvSpPr>
          <p:cNvPr id="5" name="Footer Placeholder 4"/>
          <p:cNvSpPr>
            <a:spLocks noGrp="1"/>
          </p:cNvSpPr>
          <p:nvPr>
            <p:ph type="ftr" sz="quarter" idx="11"/>
          </p:nvPr>
        </p:nvSpPr>
        <p:spPr/>
        <p:txBody>
          <a:bodyPr/>
          <a:lstStyle/>
          <a:p>
            <a:r>
              <a:rPr lang="en-US" smtClean="0"/>
              <a:t>Dietze and Davis, P.C.</a:t>
            </a: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ChangeAspect="1"/>
          </p:cNvGraphicFramePr>
          <p:nvPr>
            <p:ph idx="1"/>
          </p:nvPr>
        </p:nvGraphicFramePr>
        <p:xfrm>
          <a:off x="990600" y="457200"/>
          <a:ext cx="7010400" cy="5629435"/>
        </p:xfrm>
        <a:graphic>
          <a:graphicData uri="http://schemas.openxmlformats.org/presentationml/2006/ole">
            <p:oleObj spid="_x0000_s1026" name="Acrobat Document" r:id="rId3" imgW="5830114" imgH="7542857" progId="AcroExch.Document.7">
              <p:embed/>
            </p:oleObj>
          </a:graphicData>
        </a:graphic>
      </p:graphicFrame>
      <p:sp>
        <p:nvSpPr>
          <p:cNvPr id="5" name="Footer Placeholder 4"/>
          <p:cNvSpPr>
            <a:spLocks noGrp="1"/>
          </p:cNvSpPr>
          <p:nvPr>
            <p:ph type="ftr" sz="quarter" idx="11"/>
          </p:nvPr>
        </p:nvSpPr>
        <p:spPr/>
        <p:txBody>
          <a:bodyPr/>
          <a:lstStyle/>
          <a:p>
            <a:r>
              <a:rPr lang="en-US" smtClean="0"/>
              <a:t>Dietze and Davis, P.C.</a:t>
            </a: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San Luis Valley Case Study</a:t>
            </a:r>
            <a:endParaRPr 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2774014" y="1600200"/>
            <a:ext cx="3595971" cy="4525963"/>
          </a:xfrm>
          <a:prstGeom prst="rect">
            <a:avLst/>
          </a:prstGeom>
          <a:noFill/>
          <a:ln w="9525">
            <a:noFill/>
            <a:miter lim="800000"/>
            <a:headEnd/>
            <a:tailEnd/>
          </a:ln>
          <a:effectLst/>
        </p:spPr>
      </p:pic>
      <p:sp>
        <p:nvSpPr>
          <p:cNvPr id="4" name="Footer Placeholder 3"/>
          <p:cNvSpPr>
            <a:spLocks noGrp="1"/>
          </p:cNvSpPr>
          <p:nvPr>
            <p:ph type="ftr" sz="quarter" idx="11"/>
          </p:nvPr>
        </p:nvSpPr>
        <p:spPr/>
        <p:txBody>
          <a:bodyPr/>
          <a:lstStyle/>
          <a:p>
            <a:r>
              <a:rPr lang="en-US" smtClean="0"/>
              <a:t>Dietze and Davis, P.C.</a:t>
            </a: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2053" name="Object 5"/>
          <p:cNvGraphicFramePr>
            <a:graphicFrameLocks noChangeAspect="1"/>
          </p:cNvGraphicFramePr>
          <p:nvPr/>
        </p:nvGraphicFramePr>
        <p:xfrm>
          <a:off x="800100" y="514350"/>
          <a:ext cx="7543800" cy="5829300"/>
        </p:xfrm>
        <a:graphic>
          <a:graphicData uri="http://schemas.openxmlformats.org/presentationml/2006/ole">
            <p:oleObj spid="_x0000_s2053" name="Acrobat Document" r:id="rId4" imgW="7543800" imgH="5829300" progId="AcroExch.Document.7">
              <p:embed/>
            </p:oleObj>
          </a:graphicData>
        </a:graphic>
      </p:graphicFrame>
      <p:sp>
        <p:nvSpPr>
          <p:cNvPr id="4" name="Footer Placeholder 3"/>
          <p:cNvSpPr>
            <a:spLocks noGrp="1"/>
          </p:cNvSpPr>
          <p:nvPr>
            <p:ph type="ftr" sz="quarter" idx="11"/>
          </p:nvPr>
        </p:nvSpPr>
        <p:spPr/>
        <p:txBody>
          <a:bodyPr/>
          <a:lstStyle/>
          <a:p>
            <a:r>
              <a:rPr lang="en-US" smtClean="0"/>
              <a:t>Dietze and Davis, P.C.</a:t>
            </a: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News</a:t>
            </a:r>
            <a:endParaRPr lang="en-US" dirty="0"/>
          </a:p>
        </p:txBody>
      </p:sp>
      <p:sp>
        <p:nvSpPr>
          <p:cNvPr id="3" name="Content Placeholder 2"/>
          <p:cNvSpPr>
            <a:spLocks noGrp="1"/>
          </p:cNvSpPr>
          <p:nvPr>
            <p:ph idx="1"/>
          </p:nvPr>
        </p:nvSpPr>
        <p:spPr/>
        <p:txBody>
          <a:bodyPr/>
          <a:lstStyle/>
          <a:p>
            <a:r>
              <a:rPr lang="en-US" dirty="0" smtClean="0"/>
              <a:t>National Corridors</a:t>
            </a:r>
          </a:p>
          <a:p>
            <a:r>
              <a:rPr lang="en-US" dirty="0" smtClean="0"/>
              <a:t>ARRA – TIP</a:t>
            </a:r>
          </a:p>
          <a:p>
            <a:r>
              <a:rPr lang="en-US" dirty="0" smtClean="0"/>
              <a:t>REDI Report</a:t>
            </a:r>
          </a:p>
          <a:p>
            <a:r>
              <a:rPr lang="en-US" dirty="0" smtClean="0"/>
              <a:t>Smart Grid</a:t>
            </a:r>
            <a:endParaRPr lang="en-US" dirty="0"/>
          </a:p>
        </p:txBody>
      </p:sp>
      <p:sp>
        <p:nvSpPr>
          <p:cNvPr id="4" name="Footer Placeholder 3"/>
          <p:cNvSpPr>
            <a:spLocks noGrp="1"/>
          </p:cNvSpPr>
          <p:nvPr>
            <p:ph type="ftr" sz="quarter" idx="11"/>
          </p:nvPr>
        </p:nvSpPr>
        <p:spPr/>
        <p:txBody>
          <a:bodyPr/>
          <a:lstStyle/>
          <a:p>
            <a:r>
              <a:rPr lang="en-US" smtClean="0"/>
              <a:t>Dietze and Davis, P.C.</a:t>
            </a: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Grid</a:t>
            </a:r>
            <a:endParaRPr lang="en-US" dirty="0"/>
          </a:p>
        </p:txBody>
      </p:sp>
      <p:sp>
        <p:nvSpPr>
          <p:cNvPr id="3" name="Content Placeholder 2"/>
          <p:cNvSpPr>
            <a:spLocks noGrp="1"/>
          </p:cNvSpPr>
          <p:nvPr>
            <p:ph idx="1"/>
          </p:nvPr>
        </p:nvSpPr>
        <p:spPr/>
        <p:txBody>
          <a:bodyPr/>
          <a:lstStyle/>
          <a:p>
            <a:r>
              <a:rPr lang="en-US" dirty="0" smtClean="0"/>
              <a:t>WECC, ERCOT, Eastern Grid</a:t>
            </a:r>
          </a:p>
          <a:p>
            <a:r>
              <a:rPr lang="en-US" dirty="0" smtClean="0"/>
              <a:t>Balancing areas – electricity cannot be stored</a:t>
            </a:r>
          </a:p>
          <a:p>
            <a:r>
              <a:rPr lang="en-US" dirty="0" smtClean="0"/>
              <a:t>Redundancy = reliability</a:t>
            </a:r>
          </a:p>
          <a:p>
            <a:r>
              <a:rPr lang="en-US" dirty="0" smtClean="0"/>
              <a:t>About 7 cents of a typical electric retail dollar – GEO</a:t>
            </a:r>
          </a:p>
          <a:p>
            <a:r>
              <a:rPr lang="en-US" dirty="0" smtClean="0"/>
              <a:t>Regional Transmission Operators or Independent System Operators, Utilities, Merchant Transmission </a:t>
            </a:r>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Dietze and Davis, P.C.</a:t>
            </a: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US Electrical Grid</a:t>
            </a:r>
            <a:endParaRPr lang="en-US" dirty="0"/>
          </a:p>
        </p:txBody>
      </p:sp>
      <p:pic>
        <p:nvPicPr>
          <p:cNvPr id="9218" name="Picture 2"/>
          <p:cNvPicPr>
            <a:picLocks noGrp="1" noChangeAspect="1" noChangeArrowheads="1"/>
          </p:cNvPicPr>
          <p:nvPr>
            <p:ph idx="1"/>
          </p:nvPr>
        </p:nvPicPr>
        <p:blipFill>
          <a:blip r:embed="rId2"/>
          <a:srcRect/>
          <a:stretch>
            <a:fillRect/>
          </a:stretch>
        </p:blipFill>
        <p:spPr bwMode="auto">
          <a:xfrm>
            <a:off x="457200" y="1143000"/>
            <a:ext cx="8158035" cy="4876800"/>
          </a:xfrm>
          <a:prstGeom prst="rect">
            <a:avLst/>
          </a:prstGeom>
          <a:noFill/>
          <a:ln w="9525">
            <a:noFill/>
            <a:miter lim="800000"/>
            <a:headEnd/>
            <a:tailEnd/>
          </a:ln>
          <a:effectLst/>
        </p:spPr>
      </p:pic>
      <p:sp>
        <p:nvSpPr>
          <p:cNvPr id="4" name="Footer Placeholder 3"/>
          <p:cNvSpPr>
            <a:spLocks noGrp="1"/>
          </p:cNvSpPr>
          <p:nvPr>
            <p:ph type="ftr" sz="quarter" idx="11"/>
          </p:nvPr>
        </p:nvSpPr>
        <p:spPr/>
        <p:txBody>
          <a:bodyPr/>
          <a:lstStyle/>
          <a:p>
            <a:r>
              <a:rPr lang="en-US" smtClean="0"/>
              <a:t>Dietze and Davis, P.C.</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NERC (North American Electric Reliability Corporation)</a:t>
            </a:r>
            <a:endParaRPr lang="en-US" dirty="0"/>
          </a:p>
        </p:txBody>
      </p:sp>
      <p:pic>
        <p:nvPicPr>
          <p:cNvPr id="10242" name="Picture 2"/>
          <p:cNvPicPr>
            <a:picLocks noGrp="1" noChangeAspect="1" noChangeArrowheads="1"/>
          </p:cNvPicPr>
          <p:nvPr>
            <p:ph idx="1"/>
          </p:nvPr>
        </p:nvPicPr>
        <p:blipFill>
          <a:blip r:embed="rId3" cstate="print"/>
          <a:srcRect/>
          <a:stretch>
            <a:fillRect/>
          </a:stretch>
        </p:blipFill>
        <p:spPr bwMode="auto">
          <a:xfrm>
            <a:off x="1619046" y="1600200"/>
            <a:ext cx="5905907" cy="4525963"/>
          </a:xfrm>
          <a:prstGeom prst="rect">
            <a:avLst/>
          </a:prstGeom>
          <a:noFill/>
          <a:ln w="9525">
            <a:noFill/>
            <a:miter lim="800000"/>
            <a:headEnd/>
            <a:tailEnd/>
          </a:ln>
          <a:effectLst/>
        </p:spPr>
      </p:pic>
      <p:sp>
        <p:nvSpPr>
          <p:cNvPr id="4" name="Footer Placeholder 3"/>
          <p:cNvSpPr>
            <a:spLocks noGrp="1"/>
          </p:cNvSpPr>
          <p:nvPr>
            <p:ph type="ftr" sz="quarter" idx="11"/>
          </p:nvPr>
        </p:nvSpPr>
        <p:spPr/>
        <p:txBody>
          <a:bodyPr/>
          <a:lstStyle/>
          <a:p>
            <a:r>
              <a:rPr lang="en-US" smtClean="0"/>
              <a:t>Dietze and Davis, P.C.</a:t>
            </a: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oter Placeholder 1"/>
          <p:cNvSpPr>
            <a:spLocks noGrp="1"/>
          </p:cNvSpPr>
          <p:nvPr>
            <p:ph type="ftr" sz="quarter" idx="10"/>
          </p:nvPr>
        </p:nvSpPr>
        <p:spPr>
          <a:noFill/>
        </p:spPr>
        <p:txBody>
          <a:bodyPr/>
          <a:lstStyle/>
          <a:p>
            <a:r>
              <a:rPr lang="en-US" smtClean="0"/>
              <a:t>Dietze and Davis, P.C.</a:t>
            </a:r>
            <a:endParaRPr lang="en-US" smtClean="0"/>
          </a:p>
        </p:txBody>
      </p:sp>
      <p:sp>
        <p:nvSpPr>
          <p:cNvPr id="4099" name="Footer Placeholder 2"/>
          <p:cNvSpPr txBox="1">
            <a:spLocks noGrp="1"/>
          </p:cNvSpPr>
          <p:nvPr/>
        </p:nvSpPr>
        <p:spPr bwMode="auto">
          <a:xfrm>
            <a:off x="1069975" y="6324600"/>
            <a:ext cx="3652838" cy="457200"/>
          </a:xfrm>
          <a:prstGeom prst="rect">
            <a:avLst/>
          </a:prstGeom>
          <a:noFill/>
          <a:ln w="9525">
            <a:noFill/>
            <a:miter lim="800000"/>
            <a:headEnd/>
            <a:tailEnd/>
          </a:ln>
        </p:spPr>
        <p:txBody>
          <a:bodyPr lIns="92075" tIns="46038" rIns="92075" bIns="46038" anchor="ctr"/>
          <a:lstStyle/>
          <a:p>
            <a:endParaRPr lang="en-US" sz="1400"/>
          </a:p>
        </p:txBody>
      </p:sp>
      <p:sp>
        <p:nvSpPr>
          <p:cNvPr id="4100" name="Slide Number Placeholder 3"/>
          <p:cNvSpPr txBox="1">
            <a:spLocks noGrp="1"/>
          </p:cNvSpPr>
          <p:nvPr/>
        </p:nvSpPr>
        <p:spPr bwMode="auto">
          <a:xfrm>
            <a:off x="6864350" y="6324600"/>
            <a:ext cx="1905000" cy="457200"/>
          </a:xfrm>
          <a:prstGeom prst="rect">
            <a:avLst/>
          </a:prstGeom>
          <a:noFill/>
          <a:ln w="9525">
            <a:noFill/>
            <a:miter lim="800000"/>
            <a:headEnd/>
            <a:tailEnd/>
          </a:ln>
        </p:spPr>
        <p:txBody>
          <a:bodyPr wrap="none" lIns="92075" tIns="46038" rIns="92075" bIns="46038" anchor="ctr"/>
          <a:lstStyle/>
          <a:p>
            <a:pPr algn="r"/>
            <a:fld id="{5FB2D5DE-4D0C-4821-942F-7ACBC53DEA61}" type="slidenum">
              <a:rPr lang="en-US" sz="1400"/>
              <a:pPr algn="r"/>
              <a:t>6</a:t>
            </a:fld>
            <a:endParaRPr lang="en-US" sz="1400"/>
          </a:p>
        </p:txBody>
      </p:sp>
      <p:sp>
        <p:nvSpPr>
          <p:cNvPr id="400402" name="Text Box 18"/>
          <p:cNvSpPr txBox="1">
            <a:spLocks noChangeArrowheads="1"/>
          </p:cNvSpPr>
          <p:nvPr/>
        </p:nvSpPr>
        <p:spPr bwMode="auto">
          <a:xfrm>
            <a:off x="5375275" y="1795463"/>
            <a:ext cx="3360738" cy="825500"/>
          </a:xfrm>
          <a:prstGeom prst="rect">
            <a:avLst/>
          </a:prstGeom>
          <a:noFill/>
          <a:ln w="9525">
            <a:noFill/>
            <a:miter lim="800000"/>
            <a:headEnd/>
            <a:tailEnd/>
          </a:ln>
          <a:effectLst/>
        </p:spPr>
        <p:txBody>
          <a:bodyPr>
            <a:spAutoFit/>
          </a:bodyPr>
          <a:lstStyle/>
          <a:p>
            <a:pPr algn="ctr">
              <a:defRPr/>
            </a:pPr>
            <a:r>
              <a:rPr lang="en-US" sz="1600" b="1" i="1">
                <a:effectLst>
                  <a:outerShdw blurRad="38100" dist="38100" dir="2700000" algn="tl">
                    <a:srgbClr val="C0C0C0"/>
                  </a:outerShdw>
                </a:effectLst>
                <a:latin typeface="Arial" charset="0"/>
              </a:rPr>
              <a:t>WECC</a:t>
            </a:r>
          </a:p>
          <a:p>
            <a:pPr algn="ctr">
              <a:defRPr/>
            </a:pPr>
            <a:r>
              <a:rPr lang="en-US" sz="1600" b="1" i="1">
                <a:effectLst>
                  <a:outerShdw blurRad="38100" dist="38100" dir="2700000" algn="tl">
                    <a:srgbClr val="C0C0C0"/>
                  </a:outerShdw>
                </a:effectLst>
                <a:latin typeface="Arial" charset="0"/>
              </a:rPr>
              <a:t>Subregional Planning Groups</a:t>
            </a:r>
          </a:p>
          <a:p>
            <a:pPr algn="ctr">
              <a:defRPr/>
            </a:pPr>
            <a:r>
              <a:rPr lang="en-US" sz="1600" b="1" i="1">
                <a:effectLst>
                  <a:outerShdw blurRad="38100" dist="38100" dir="2700000" algn="tl">
                    <a:srgbClr val="C0C0C0"/>
                  </a:outerShdw>
                </a:effectLst>
                <a:latin typeface="Arial" charset="0"/>
              </a:rPr>
              <a:t>Major Transmission Facilities </a:t>
            </a:r>
          </a:p>
        </p:txBody>
      </p:sp>
      <p:sp>
        <p:nvSpPr>
          <p:cNvPr id="4102" name="Line 325"/>
          <p:cNvSpPr>
            <a:spLocks noChangeShapeType="1"/>
          </p:cNvSpPr>
          <p:nvPr/>
        </p:nvSpPr>
        <p:spPr bwMode="auto">
          <a:xfrm>
            <a:off x="5737225" y="3057525"/>
            <a:ext cx="420688" cy="0"/>
          </a:xfrm>
          <a:prstGeom prst="line">
            <a:avLst/>
          </a:prstGeom>
          <a:noFill/>
          <a:ln w="19050">
            <a:solidFill>
              <a:srgbClr val="3366FF"/>
            </a:solidFill>
            <a:round/>
            <a:headEnd/>
            <a:tailEnd/>
          </a:ln>
        </p:spPr>
        <p:txBody>
          <a:bodyPr/>
          <a:lstStyle/>
          <a:p>
            <a:endParaRPr lang="en-US"/>
          </a:p>
        </p:txBody>
      </p:sp>
      <p:sp>
        <p:nvSpPr>
          <p:cNvPr id="4103" name="Line 326"/>
          <p:cNvSpPr>
            <a:spLocks noChangeShapeType="1"/>
          </p:cNvSpPr>
          <p:nvPr/>
        </p:nvSpPr>
        <p:spPr bwMode="auto">
          <a:xfrm>
            <a:off x="5737225" y="3284538"/>
            <a:ext cx="420688" cy="0"/>
          </a:xfrm>
          <a:prstGeom prst="line">
            <a:avLst/>
          </a:prstGeom>
          <a:noFill/>
          <a:ln w="19050">
            <a:solidFill>
              <a:srgbClr val="CC0000"/>
            </a:solidFill>
            <a:round/>
            <a:headEnd/>
            <a:tailEnd/>
          </a:ln>
        </p:spPr>
        <p:txBody>
          <a:bodyPr/>
          <a:lstStyle/>
          <a:p>
            <a:endParaRPr lang="en-US"/>
          </a:p>
        </p:txBody>
      </p:sp>
      <p:sp>
        <p:nvSpPr>
          <p:cNvPr id="4104" name="Line 327"/>
          <p:cNvSpPr>
            <a:spLocks noChangeShapeType="1"/>
          </p:cNvSpPr>
          <p:nvPr/>
        </p:nvSpPr>
        <p:spPr bwMode="auto">
          <a:xfrm>
            <a:off x="5737225" y="3652838"/>
            <a:ext cx="420688" cy="0"/>
          </a:xfrm>
          <a:prstGeom prst="line">
            <a:avLst/>
          </a:prstGeom>
          <a:noFill/>
          <a:ln w="19050">
            <a:solidFill>
              <a:schemeClr val="tx1"/>
            </a:solidFill>
            <a:round/>
            <a:headEnd/>
            <a:tailEnd/>
          </a:ln>
        </p:spPr>
        <p:txBody>
          <a:bodyPr/>
          <a:lstStyle/>
          <a:p>
            <a:endParaRPr lang="en-US"/>
          </a:p>
        </p:txBody>
      </p:sp>
      <p:sp>
        <p:nvSpPr>
          <p:cNvPr id="4105" name="Line 328"/>
          <p:cNvSpPr>
            <a:spLocks noChangeShapeType="1"/>
          </p:cNvSpPr>
          <p:nvPr/>
        </p:nvSpPr>
        <p:spPr bwMode="auto">
          <a:xfrm>
            <a:off x="5773738" y="4438650"/>
            <a:ext cx="420687" cy="0"/>
          </a:xfrm>
          <a:prstGeom prst="line">
            <a:avLst/>
          </a:prstGeom>
          <a:noFill/>
          <a:ln w="19050">
            <a:solidFill>
              <a:srgbClr val="FF9900"/>
            </a:solidFill>
            <a:round/>
            <a:headEnd/>
            <a:tailEnd/>
          </a:ln>
        </p:spPr>
        <p:txBody>
          <a:bodyPr/>
          <a:lstStyle/>
          <a:p>
            <a:endParaRPr lang="en-US"/>
          </a:p>
        </p:txBody>
      </p:sp>
      <p:sp>
        <p:nvSpPr>
          <p:cNvPr id="4106" name="Line 329"/>
          <p:cNvSpPr>
            <a:spLocks noChangeShapeType="1"/>
          </p:cNvSpPr>
          <p:nvPr/>
        </p:nvSpPr>
        <p:spPr bwMode="auto">
          <a:xfrm>
            <a:off x="5799138" y="4862513"/>
            <a:ext cx="420687" cy="0"/>
          </a:xfrm>
          <a:prstGeom prst="line">
            <a:avLst/>
          </a:prstGeom>
          <a:noFill/>
          <a:ln w="19050">
            <a:solidFill>
              <a:srgbClr val="00FF00"/>
            </a:solidFill>
            <a:round/>
            <a:headEnd/>
            <a:tailEnd/>
          </a:ln>
        </p:spPr>
        <p:txBody>
          <a:bodyPr/>
          <a:lstStyle/>
          <a:p>
            <a:endParaRPr lang="en-US"/>
          </a:p>
        </p:txBody>
      </p:sp>
      <p:sp>
        <p:nvSpPr>
          <p:cNvPr id="4107" name="Text Box 330"/>
          <p:cNvSpPr txBox="1">
            <a:spLocks noChangeArrowheads="1"/>
          </p:cNvSpPr>
          <p:nvPr/>
        </p:nvSpPr>
        <p:spPr bwMode="auto">
          <a:xfrm>
            <a:off x="6383338" y="2879725"/>
            <a:ext cx="2141537" cy="2954338"/>
          </a:xfrm>
          <a:prstGeom prst="rect">
            <a:avLst/>
          </a:prstGeom>
          <a:noFill/>
          <a:ln w="9525">
            <a:noFill/>
            <a:miter lim="800000"/>
            <a:headEnd/>
            <a:tailEnd/>
          </a:ln>
        </p:spPr>
        <p:txBody>
          <a:bodyPr>
            <a:spAutoFit/>
          </a:bodyPr>
          <a:lstStyle/>
          <a:p>
            <a:pPr>
              <a:spcBef>
                <a:spcPct val="25000"/>
              </a:spcBef>
            </a:pPr>
            <a:r>
              <a:rPr lang="en-US" sz="1200" dirty="0" err="1">
                <a:latin typeface="Arial" charset="0"/>
              </a:rPr>
              <a:t>ColumbiaGrid</a:t>
            </a:r>
            <a:endParaRPr lang="en-US" sz="1200" dirty="0">
              <a:latin typeface="Arial" charset="0"/>
            </a:endParaRPr>
          </a:p>
          <a:p>
            <a:pPr>
              <a:spcBef>
                <a:spcPct val="25000"/>
              </a:spcBef>
            </a:pPr>
            <a:r>
              <a:rPr lang="en-US" sz="1200" dirty="0">
                <a:latin typeface="Arial" charset="0"/>
              </a:rPr>
              <a:t>Northern Tier Transmission Group (NTTG)</a:t>
            </a:r>
          </a:p>
          <a:p>
            <a:pPr>
              <a:spcBef>
                <a:spcPct val="25000"/>
              </a:spcBef>
            </a:pPr>
            <a:r>
              <a:rPr lang="en-US" sz="1200" dirty="0">
                <a:latin typeface="Arial" charset="0"/>
              </a:rPr>
              <a:t>Northwest Transmission Assessment Committee (NTAC) that are not part of </a:t>
            </a:r>
            <a:r>
              <a:rPr lang="en-US" sz="1200" dirty="0" err="1">
                <a:latin typeface="Arial" charset="0"/>
              </a:rPr>
              <a:t>ColumbiaGrid</a:t>
            </a:r>
            <a:r>
              <a:rPr lang="en-US" sz="1200" dirty="0">
                <a:latin typeface="Arial" charset="0"/>
              </a:rPr>
              <a:t> or NTTG</a:t>
            </a:r>
          </a:p>
          <a:p>
            <a:pPr>
              <a:spcBef>
                <a:spcPct val="25000"/>
              </a:spcBef>
            </a:pPr>
            <a:r>
              <a:rPr lang="en-US" sz="1200" dirty="0">
                <a:latin typeface="Arial" charset="0"/>
              </a:rPr>
              <a:t>WestConnect (SWAT, CCPG &amp; Sierra)</a:t>
            </a:r>
          </a:p>
          <a:p>
            <a:pPr>
              <a:spcBef>
                <a:spcPct val="25000"/>
              </a:spcBef>
            </a:pPr>
            <a:r>
              <a:rPr lang="en-US" sz="1200" dirty="0">
                <a:latin typeface="Arial" charset="0"/>
              </a:rPr>
              <a:t>California ISO</a:t>
            </a:r>
          </a:p>
          <a:p>
            <a:pPr>
              <a:spcBef>
                <a:spcPct val="25000"/>
              </a:spcBef>
            </a:pPr>
            <a:r>
              <a:rPr lang="en-US" sz="1200" dirty="0">
                <a:latin typeface="Arial" charset="0"/>
              </a:rPr>
              <a:t>California Transmission Planning Group that are not part of CAISO</a:t>
            </a:r>
          </a:p>
          <a:p>
            <a:pPr>
              <a:spcBef>
                <a:spcPct val="25000"/>
              </a:spcBef>
            </a:pPr>
            <a:r>
              <a:rPr lang="en-US" sz="1200" dirty="0">
                <a:latin typeface="Arial" charset="0"/>
              </a:rPr>
              <a:t>Other Facilities</a:t>
            </a:r>
          </a:p>
        </p:txBody>
      </p:sp>
      <p:sp>
        <p:nvSpPr>
          <p:cNvPr id="4108" name="Line 331"/>
          <p:cNvSpPr>
            <a:spLocks noChangeShapeType="1"/>
          </p:cNvSpPr>
          <p:nvPr/>
        </p:nvSpPr>
        <p:spPr bwMode="auto">
          <a:xfrm>
            <a:off x="5805488" y="5119688"/>
            <a:ext cx="420687" cy="0"/>
          </a:xfrm>
          <a:prstGeom prst="line">
            <a:avLst/>
          </a:prstGeom>
          <a:noFill/>
          <a:ln w="19050">
            <a:solidFill>
              <a:srgbClr val="C0C0C0"/>
            </a:solidFill>
            <a:round/>
            <a:headEnd/>
            <a:tailEnd/>
          </a:ln>
        </p:spPr>
        <p:txBody>
          <a:bodyPr/>
          <a:lstStyle/>
          <a:p>
            <a:endParaRPr lang="en-US"/>
          </a:p>
        </p:txBody>
      </p:sp>
      <p:sp>
        <p:nvSpPr>
          <p:cNvPr id="4109" name="Rectangle 332"/>
          <p:cNvSpPr>
            <a:spLocks noChangeArrowheads="1"/>
          </p:cNvSpPr>
          <p:nvPr/>
        </p:nvSpPr>
        <p:spPr bwMode="auto">
          <a:xfrm>
            <a:off x="5494338" y="2754313"/>
            <a:ext cx="3155950" cy="3230562"/>
          </a:xfrm>
          <a:prstGeom prst="rect">
            <a:avLst/>
          </a:prstGeom>
          <a:noFill/>
          <a:ln w="9525">
            <a:solidFill>
              <a:schemeClr val="tx1"/>
            </a:solidFill>
            <a:miter lim="800000"/>
            <a:headEnd/>
            <a:tailEnd/>
          </a:ln>
        </p:spPr>
        <p:txBody>
          <a:bodyPr wrap="none" anchor="ctr"/>
          <a:lstStyle/>
          <a:p>
            <a:endParaRPr lang="en-US"/>
          </a:p>
        </p:txBody>
      </p:sp>
      <p:sp>
        <p:nvSpPr>
          <p:cNvPr id="4110" name="Line 333"/>
          <p:cNvSpPr>
            <a:spLocks noChangeShapeType="1"/>
          </p:cNvSpPr>
          <p:nvPr/>
        </p:nvSpPr>
        <p:spPr bwMode="auto">
          <a:xfrm>
            <a:off x="5853113" y="5683250"/>
            <a:ext cx="420687" cy="0"/>
          </a:xfrm>
          <a:prstGeom prst="line">
            <a:avLst/>
          </a:prstGeom>
          <a:noFill/>
          <a:ln w="19050">
            <a:solidFill>
              <a:schemeClr val="tx1"/>
            </a:solidFill>
            <a:prstDash val="dash"/>
            <a:round/>
            <a:headEnd/>
            <a:tailEnd/>
          </a:ln>
        </p:spPr>
        <p:txBody>
          <a:bodyPr/>
          <a:lstStyle/>
          <a:p>
            <a:endParaRPr lang="en-US"/>
          </a:p>
        </p:txBody>
      </p:sp>
      <p:grpSp>
        <p:nvGrpSpPr>
          <p:cNvPr id="2" name="Group 2"/>
          <p:cNvGrpSpPr>
            <a:grpSpLocks/>
          </p:cNvGrpSpPr>
          <p:nvPr/>
        </p:nvGrpSpPr>
        <p:grpSpPr bwMode="auto">
          <a:xfrm>
            <a:off x="849313" y="203200"/>
            <a:ext cx="4043362" cy="6000750"/>
            <a:chOff x="1520" y="240"/>
            <a:chExt cx="2547" cy="3780"/>
          </a:xfrm>
        </p:grpSpPr>
        <p:sp>
          <p:nvSpPr>
            <p:cNvPr id="4419" name="Freeform 3"/>
            <p:cNvSpPr>
              <a:spLocks/>
            </p:cNvSpPr>
            <p:nvPr/>
          </p:nvSpPr>
          <p:spPr bwMode="auto">
            <a:xfrm>
              <a:off x="1520" y="1196"/>
              <a:ext cx="455" cy="398"/>
            </a:xfrm>
            <a:custGeom>
              <a:avLst/>
              <a:gdLst>
                <a:gd name="T0" fmla="*/ 376 w 441"/>
                <a:gd name="T1" fmla="*/ 100 h 400"/>
                <a:gd name="T2" fmla="*/ 503 w 441"/>
                <a:gd name="T3" fmla="*/ 243 h 400"/>
                <a:gd name="T4" fmla="*/ 593 w 441"/>
                <a:gd name="T5" fmla="*/ 258 h 400"/>
                <a:gd name="T6" fmla="*/ 600 w 441"/>
                <a:gd name="T7" fmla="*/ 297 h 400"/>
                <a:gd name="T8" fmla="*/ 702 w 441"/>
                <a:gd name="T9" fmla="*/ 327 h 400"/>
                <a:gd name="T10" fmla="*/ 562 w 441"/>
                <a:gd name="T11" fmla="*/ 369 h 400"/>
                <a:gd name="T12" fmla="*/ 445 w 441"/>
                <a:gd name="T13" fmla="*/ 317 h 400"/>
                <a:gd name="T14" fmla="*/ 312 w 441"/>
                <a:gd name="T15" fmla="*/ 300 h 400"/>
                <a:gd name="T16" fmla="*/ 376 w 441"/>
                <a:gd name="T17" fmla="*/ 248 h 400"/>
                <a:gd name="T18" fmla="*/ 229 w 441"/>
                <a:gd name="T19" fmla="*/ 248 h 400"/>
                <a:gd name="T20" fmla="*/ 249 w 441"/>
                <a:gd name="T21" fmla="*/ 189 h 400"/>
                <a:gd name="T22" fmla="*/ 98 w 441"/>
                <a:gd name="T23" fmla="*/ 187 h 400"/>
                <a:gd name="T24" fmla="*/ 193 w 441"/>
                <a:gd name="T25" fmla="*/ 121 h 400"/>
                <a:gd name="T26" fmla="*/ 94 w 441"/>
                <a:gd name="T27" fmla="*/ 100 h 400"/>
                <a:gd name="T28" fmla="*/ 98 w 441"/>
                <a:gd name="T29" fmla="*/ 64 h 400"/>
                <a:gd name="T30" fmla="*/ 0 w 441"/>
                <a:gd name="T31" fmla="*/ 24 h 400"/>
                <a:gd name="T32" fmla="*/ 98 w 441"/>
                <a:gd name="T33" fmla="*/ 0 h 400"/>
                <a:gd name="T34" fmla="*/ 266 w 441"/>
                <a:gd name="T35" fmla="*/ 49 h 400"/>
                <a:gd name="T36" fmla="*/ 282 w 441"/>
                <a:gd name="T37" fmla="*/ 100 h 400"/>
                <a:gd name="T38" fmla="*/ 376 w 441"/>
                <a:gd name="T39" fmla="*/ 100 h 4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1"/>
                <a:gd name="T61" fmla="*/ 0 h 400"/>
                <a:gd name="T62" fmla="*/ 441 w 441"/>
                <a:gd name="T63" fmla="*/ 400 h 4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1" h="400">
                  <a:moveTo>
                    <a:pt x="235" y="114"/>
                  </a:moveTo>
                  <a:lnTo>
                    <a:pt x="315" y="258"/>
                  </a:lnTo>
                  <a:lnTo>
                    <a:pt x="370" y="273"/>
                  </a:lnTo>
                  <a:lnTo>
                    <a:pt x="376" y="325"/>
                  </a:lnTo>
                  <a:lnTo>
                    <a:pt x="440" y="357"/>
                  </a:lnTo>
                  <a:lnTo>
                    <a:pt x="352" y="399"/>
                  </a:lnTo>
                  <a:lnTo>
                    <a:pt x="279" y="347"/>
                  </a:lnTo>
                  <a:lnTo>
                    <a:pt x="196" y="330"/>
                  </a:lnTo>
                  <a:lnTo>
                    <a:pt x="235" y="263"/>
                  </a:lnTo>
                  <a:lnTo>
                    <a:pt x="143" y="263"/>
                  </a:lnTo>
                  <a:lnTo>
                    <a:pt x="156" y="204"/>
                  </a:lnTo>
                  <a:lnTo>
                    <a:pt x="62" y="202"/>
                  </a:lnTo>
                  <a:lnTo>
                    <a:pt x="121" y="136"/>
                  </a:lnTo>
                  <a:lnTo>
                    <a:pt x="59" y="108"/>
                  </a:lnTo>
                  <a:lnTo>
                    <a:pt x="62" y="64"/>
                  </a:lnTo>
                  <a:lnTo>
                    <a:pt x="0" y="24"/>
                  </a:lnTo>
                  <a:lnTo>
                    <a:pt x="62" y="0"/>
                  </a:lnTo>
                  <a:lnTo>
                    <a:pt x="167" y="49"/>
                  </a:lnTo>
                  <a:lnTo>
                    <a:pt x="176" y="108"/>
                  </a:lnTo>
                  <a:lnTo>
                    <a:pt x="235" y="114"/>
                  </a:lnTo>
                </a:path>
              </a:pathLst>
            </a:custGeom>
            <a:solidFill>
              <a:schemeClr val="accent1"/>
            </a:solidFill>
            <a:ln w="6350" cap="rnd">
              <a:solidFill>
                <a:srgbClr val="CC9900"/>
              </a:solidFill>
              <a:round/>
              <a:headEnd/>
              <a:tailEnd/>
            </a:ln>
          </p:spPr>
          <p:txBody>
            <a:bodyPr/>
            <a:lstStyle/>
            <a:p>
              <a:endParaRPr lang="en-US"/>
            </a:p>
          </p:txBody>
        </p:sp>
        <p:sp>
          <p:nvSpPr>
            <p:cNvPr id="4420" name="Freeform 4"/>
            <p:cNvSpPr>
              <a:spLocks/>
            </p:cNvSpPr>
            <p:nvPr/>
          </p:nvSpPr>
          <p:spPr bwMode="auto">
            <a:xfrm>
              <a:off x="1802" y="1546"/>
              <a:ext cx="730" cy="469"/>
            </a:xfrm>
            <a:custGeom>
              <a:avLst/>
              <a:gdLst>
                <a:gd name="T0" fmla="*/ 1053 w 709"/>
                <a:gd name="T1" fmla="*/ 381 h 472"/>
                <a:gd name="T2" fmla="*/ 1057 w 709"/>
                <a:gd name="T3" fmla="*/ 403 h 472"/>
                <a:gd name="T4" fmla="*/ 1062 w 709"/>
                <a:gd name="T5" fmla="*/ 414 h 472"/>
                <a:gd name="T6" fmla="*/ 761 w 709"/>
                <a:gd name="T7" fmla="*/ 398 h 472"/>
                <a:gd name="T8" fmla="*/ 688 w 709"/>
                <a:gd name="T9" fmla="*/ 407 h 472"/>
                <a:gd name="T10" fmla="*/ 633 w 709"/>
                <a:gd name="T11" fmla="*/ 413 h 472"/>
                <a:gd name="T12" fmla="*/ 569 w 709"/>
                <a:gd name="T13" fmla="*/ 421 h 472"/>
                <a:gd name="T14" fmla="*/ 514 w 709"/>
                <a:gd name="T15" fmla="*/ 417 h 472"/>
                <a:gd name="T16" fmla="*/ 451 w 709"/>
                <a:gd name="T17" fmla="*/ 421 h 472"/>
                <a:gd name="T18" fmla="*/ 416 w 709"/>
                <a:gd name="T19" fmla="*/ 415 h 472"/>
                <a:gd name="T20" fmla="*/ 338 w 709"/>
                <a:gd name="T21" fmla="*/ 409 h 472"/>
                <a:gd name="T22" fmla="*/ 206 w 709"/>
                <a:gd name="T23" fmla="*/ 405 h 472"/>
                <a:gd name="T24" fmla="*/ 201 w 709"/>
                <a:gd name="T25" fmla="*/ 364 h 472"/>
                <a:gd name="T26" fmla="*/ 149 w 709"/>
                <a:gd name="T27" fmla="*/ 343 h 472"/>
                <a:gd name="T28" fmla="*/ 115 w 709"/>
                <a:gd name="T29" fmla="*/ 320 h 472"/>
                <a:gd name="T30" fmla="*/ 89 w 709"/>
                <a:gd name="T31" fmla="*/ 319 h 472"/>
                <a:gd name="T32" fmla="*/ 59 w 709"/>
                <a:gd name="T33" fmla="*/ 316 h 472"/>
                <a:gd name="T34" fmla="*/ 34 w 709"/>
                <a:gd name="T35" fmla="*/ 311 h 472"/>
                <a:gd name="T36" fmla="*/ 43 w 709"/>
                <a:gd name="T37" fmla="*/ 271 h 472"/>
                <a:gd name="T38" fmla="*/ 45 w 709"/>
                <a:gd name="T39" fmla="*/ 299 h 472"/>
                <a:gd name="T40" fmla="*/ 59 w 709"/>
                <a:gd name="T41" fmla="*/ 289 h 472"/>
                <a:gd name="T42" fmla="*/ 69 w 709"/>
                <a:gd name="T43" fmla="*/ 256 h 472"/>
                <a:gd name="T44" fmla="*/ 43 w 709"/>
                <a:gd name="T45" fmla="*/ 236 h 472"/>
                <a:gd name="T46" fmla="*/ 39 w 709"/>
                <a:gd name="T47" fmla="*/ 228 h 472"/>
                <a:gd name="T48" fmla="*/ 42 w 709"/>
                <a:gd name="T49" fmla="*/ 200 h 472"/>
                <a:gd name="T50" fmla="*/ 36 w 709"/>
                <a:gd name="T51" fmla="*/ 159 h 472"/>
                <a:gd name="T52" fmla="*/ 7 w 709"/>
                <a:gd name="T53" fmla="*/ 111 h 472"/>
                <a:gd name="T54" fmla="*/ 1 w 709"/>
                <a:gd name="T55" fmla="*/ 82 h 472"/>
                <a:gd name="T56" fmla="*/ 9 w 709"/>
                <a:gd name="T57" fmla="*/ 70 h 472"/>
                <a:gd name="T58" fmla="*/ 34 w 709"/>
                <a:gd name="T59" fmla="*/ 62 h 472"/>
                <a:gd name="T60" fmla="*/ 69 w 709"/>
                <a:gd name="T61" fmla="*/ 78 h 472"/>
                <a:gd name="T62" fmla="*/ 131 w 709"/>
                <a:gd name="T63" fmla="*/ 84 h 472"/>
                <a:gd name="T64" fmla="*/ 189 w 709"/>
                <a:gd name="T65" fmla="*/ 99 h 472"/>
                <a:gd name="T66" fmla="*/ 237 w 709"/>
                <a:gd name="T67" fmla="*/ 107 h 472"/>
                <a:gd name="T68" fmla="*/ 267 w 709"/>
                <a:gd name="T69" fmla="*/ 102 h 472"/>
                <a:gd name="T70" fmla="*/ 279 w 709"/>
                <a:gd name="T71" fmla="*/ 135 h 472"/>
                <a:gd name="T72" fmla="*/ 265 w 709"/>
                <a:gd name="T73" fmla="*/ 159 h 472"/>
                <a:gd name="T74" fmla="*/ 299 w 709"/>
                <a:gd name="T75" fmla="*/ 137 h 472"/>
                <a:gd name="T76" fmla="*/ 297 w 709"/>
                <a:gd name="T77" fmla="*/ 163 h 472"/>
                <a:gd name="T78" fmla="*/ 291 w 709"/>
                <a:gd name="T79" fmla="*/ 190 h 472"/>
                <a:gd name="T80" fmla="*/ 276 w 709"/>
                <a:gd name="T81" fmla="*/ 220 h 472"/>
                <a:gd name="T82" fmla="*/ 265 w 709"/>
                <a:gd name="T83" fmla="*/ 206 h 472"/>
                <a:gd name="T84" fmla="*/ 246 w 709"/>
                <a:gd name="T85" fmla="*/ 224 h 472"/>
                <a:gd name="T86" fmla="*/ 244 w 709"/>
                <a:gd name="T87" fmla="*/ 197 h 472"/>
                <a:gd name="T88" fmla="*/ 225 w 709"/>
                <a:gd name="T89" fmla="*/ 229 h 472"/>
                <a:gd name="T90" fmla="*/ 265 w 709"/>
                <a:gd name="T91" fmla="*/ 230 h 472"/>
                <a:gd name="T92" fmla="*/ 292 w 709"/>
                <a:gd name="T93" fmla="*/ 213 h 472"/>
                <a:gd name="T94" fmla="*/ 309 w 709"/>
                <a:gd name="T95" fmla="*/ 184 h 472"/>
                <a:gd name="T96" fmla="*/ 334 w 709"/>
                <a:gd name="T97" fmla="*/ 136 h 472"/>
                <a:gd name="T98" fmla="*/ 334 w 709"/>
                <a:gd name="T99" fmla="*/ 114 h 472"/>
                <a:gd name="T100" fmla="*/ 299 w 709"/>
                <a:gd name="T101" fmla="*/ 78 h 472"/>
                <a:gd name="T102" fmla="*/ 319 w 709"/>
                <a:gd name="T103" fmla="*/ 73 h 472"/>
                <a:gd name="T104" fmla="*/ 325 w 709"/>
                <a:gd name="T105" fmla="*/ 48 h 472"/>
                <a:gd name="T106" fmla="*/ 305 w 709"/>
                <a:gd name="T107" fmla="*/ 37 h 472"/>
                <a:gd name="T108" fmla="*/ 291 w 709"/>
                <a:gd name="T109" fmla="*/ 0 h 472"/>
                <a:gd name="T110" fmla="*/ 919 w 709"/>
                <a:gd name="T111" fmla="*/ 49 h 47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09"/>
                <a:gd name="T169" fmla="*/ 0 h 472"/>
                <a:gd name="T170" fmla="*/ 709 w 709"/>
                <a:gd name="T171" fmla="*/ 472 h 47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09" h="472">
                  <a:moveTo>
                    <a:pt x="708" y="60"/>
                  </a:moveTo>
                  <a:lnTo>
                    <a:pt x="680" y="421"/>
                  </a:lnTo>
                  <a:lnTo>
                    <a:pt x="684" y="438"/>
                  </a:lnTo>
                  <a:lnTo>
                    <a:pt x="682" y="448"/>
                  </a:lnTo>
                  <a:lnTo>
                    <a:pt x="685" y="455"/>
                  </a:lnTo>
                  <a:lnTo>
                    <a:pt x="685" y="459"/>
                  </a:lnTo>
                  <a:lnTo>
                    <a:pt x="576" y="451"/>
                  </a:lnTo>
                  <a:lnTo>
                    <a:pt x="492" y="443"/>
                  </a:lnTo>
                  <a:lnTo>
                    <a:pt x="480" y="450"/>
                  </a:lnTo>
                  <a:lnTo>
                    <a:pt x="443" y="452"/>
                  </a:lnTo>
                  <a:lnTo>
                    <a:pt x="433" y="450"/>
                  </a:lnTo>
                  <a:lnTo>
                    <a:pt x="409" y="458"/>
                  </a:lnTo>
                  <a:lnTo>
                    <a:pt x="386" y="458"/>
                  </a:lnTo>
                  <a:lnTo>
                    <a:pt x="367" y="466"/>
                  </a:lnTo>
                  <a:lnTo>
                    <a:pt x="349" y="470"/>
                  </a:lnTo>
                  <a:lnTo>
                    <a:pt x="332" y="462"/>
                  </a:lnTo>
                  <a:lnTo>
                    <a:pt x="303" y="471"/>
                  </a:lnTo>
                  <a:lnTo>
                    <a:pt x="290" y="466"/>
                  </a:lnTo>
                  <a:lnTo>
                    <a:pt x="275" y="470"/>
                  </a:lnTo>
                  <a:lnTo>
                    <a:pt x="269" y="460"/>
                  </a:lnTo>
                  <a:lnTo>
                    <a:pt x="242" y="456"/>
                  </a:lnTo>
                  <a:lnTo>
                    <a:pt x="219" y="454"/>
                  </a:lnTo>
                  <a:lnTo>
                    <a:pt x="173" y="467"/>
                  </a:lnTo>
                  <a:lnTo>
                    <a:pt x="133" y="450"/>
                  </a:lnTo>
                  <a:lnTo>
                    <a:pt x="130" y="409"/>
                  </a:lnTo>
                  <a:lnTo>
                    <a:pt x="130" y="395"/>
                  </a:lnTo>
                  <a:lnTo>
                    <a:pt x="114" y="376"/>
                  </a:lnTo>
                  <a:lnTo>
                    <a:pt x="97" y="373"/>
                  </a:lnTo>
                  <a:lnTo>
                    <a:pt x="88" y="368"/>
                  </a:lnTo>
                  <a:lnTo>
                    <a:pt x="75" y="350"/>
                  </a:lnTo>
                  <a:lnTo>
                    <a:pt x="67" y="350"/>
                  </a:lnTo>
                  <a:lnTo>
                    <a:pt x="58" y="349"/>
                  </a:lnTo>
                  <a:lnTo>
                    <a:pt x="53" y="344"/>
                  </a:lnTo>
                  <a:lnTo>
                    <a:pt x="40" y="346"/>
                  </a:lnTo>
                  <a:lnTo>
                    <a:pt x="28" y="339"/>
                  </a:lnTo>
                  <a:lnTo>
                    <a:pt x="19" y="341"/>
                  </a:lnTo>
                  <a:lnTo>
                    <a:pt x="26" y="321"/>
                  </a:lnTo>
                  <a:lnTo>
                    <a:pt x="28" y="301"/>
                  </a:lnTo>
                  <a:lnTo>
                    <a:pt x="32" y="317"/>
                  </a:lnTo>
                  <a:lnTo>
                    <a:pt x="30" y="329"/>
                  </a:lnTo>
                  <a:lnTo>
                    <a:pt x="38" y="330"/>
                  </a:lnTo>
                  <a:lnTo>
                    <a:pt x="40" y="319"/>
                  </a:lnTo>
                  <a:lnTo>
                    <a:pt x="39" y="305"/>
                  </a:lnTo>
                  <a:lnTo>
                    <a:pt x="45" y="286"/>
                  </a:lnTo>
                  <a:lnTo>
                    <a:pt x="28" y="289"/>
                  </a:lnTo>
                  <a:lnTo>
                    <a:pt x="28" y="266"/>
                  </a:lnTo>
                  <a:lnTo>
                    <a:pt x="34" y="256"/>
                  </a:lnTo>
                  <a:lnTo>
                    <a:pt x="24" y="250"/>
                  </a:lnTo>
                  <a:lnTo>
                    <a:pt x="27" y="233"/>
                  </a:lnTo>
                  <a:lnTo>
                    <a:pt x="27" y="215"/>
                  </a:lnTo>
                  <a:lnTo>
                    <a:pt x="21" y="199"/>
                  </a:lnTo>
                  <a:lnTo>
                    <a:pt x="21" y="174"/>
                  </a:lnTo>
                  <a:lnTo>
                    <a:pt x="19" y="152"/>
                  </a:lnTo>
                  <a:lnTo>
                    <a:pt x="7" y="126"/>
                  </a:lnTo>
                  <a:lnTo>
                    <a:pt x="0" y="117"/>
                  </a:lnTo>
                  <a:lnTo>
                    <a:pt x="1" y="97"/>
                  </a:lnTo>
                  <a:lnTo>
                    <a:pt x="3" y="80"/>
                  </a:lnTo>
                  <a:lnTo>
                    <a:pt x="9" y="70"/>
                  </a:lnTo>
                  <a:lnTo>
                    <a:pt x="9" y="58"/>
                  </a:lnTo>
                  <a:lnTo>
                    <a:pt x="19" y="62"/>
                  </a:lnTo>
                  <a:lnTo>
                    <a:pt x="34" y="76"/>
                  </a:lnTo>
                  <a:lnTo>
                    <a:pt x="45" y="80"/>
                  </a:lnTo>
                  <a:lnTo>
                    <a:pt x="69" y="99"/>
                  </a:lnTo>
                  <a:lnTo>
                    <a:pt x="84" y="99"/>
                  </a:lnTo>
                  <a:lnTo>
                    <a:pt x="105" y="107"/>
                  </a:lnTo>
                  <a:lnTo>
                    <a:pt x="122" y="114"/>
                  </a:lnTo>
                  <a:lnTo>
                    <a:pt x="142" y="113"/>
                  </a:lnTo>
                  <a:lnTo>
                    <a:pt x="152" y="122"/>
                  </a:lnTo>
                  <a:lnTo>
                    <a:pt x="165" y="122"/>
                  </a:lnTo>
                  <a:lnTo>
                    <a:pt x="173" y="117"/>
                  </a:lnTo>
                  <a:lnTo>
                    <a:pt x="175" y="133"/>
                  </a:lnTo>
                  <a:lnTo>
                    <a:pt x="180" y="150"/>
                  </a:lnTo>
                  <a:lnTo>
                    <a:pt x="167" y="171"/>
                  </a:lnTo>
                  <a:lnTo>
                    <a:pt x="171" y="174"/>
                  </a:lnTo>
                  <a:lnTo>
                    <a:pt x="183" y="160"/>
                  </a:lnTo>
                  <a:lnTo>
                    <a:pt x="193" y="152"/>
                  </a:lnTo>
                  <a:lnTo>
                    <a:pt x="195" y="167"/>
                  </a:lnTo>
                  <a:lnTo>
                    <a:pt x="191" y="178"/>
                  </a:lnTo>
                  <a:lnTo>
                    <a:pt x="192" y="191"/>
                  </a:lnTo>
                  <a:lnTo>
                    <a:pt x="188" y="205"/>
                  </a:lnTo>
                  <a:lnTo>
                    <a:pt x="184" y="220"/>
                  </a:lnTo>
                  <a:lnTo>
                    <a:pt x="179" y="235"/>
                  </a:lnTo>
                  <a:lnTo>
                    <a:pt x="171" y="232"/>
                  </a:lnTo>
                  <a:lnTo>
                    <a:pt x="171" y="221"/>
                  </a:lnTo>
                  <a:lnTo>
                    <a:pt x="165" y="227"/>
                  </a:lnTo>
                  <a:lnTo>
                    <a:pt x="159" y="242"/>
                  </a:lnTo>
                  <a:lnTo>
                    <a:pt x="154" y="235"/>
                  </a:lnTo>
                  <a:lnTo>
                    <a:pt x="157" y="212"/>
                  </a:lnTo>
                  <a:lnTo>
                    <a:pt x="136" y="250"/>
                  </a:lnTo>
                  <a:lnTo>
                    <a:pt x="146" y="252"/>
                  </a:lnTo>
                  <a:lnTo>
                    <a:pt x="157" y="250"/>
                  </a:lnTo>
                  <a:lnTo>
                    <a:pt x="171" y="254"/>
                  </a:lnTo>
                  <a:lnTo>
                    <a:pt x="183" y="239"/>
                  </a:lnTo>
                  <a:lnTo>
                    <a:pt x="189" y="228"/>
                  </a:lnTo>
                  <a:lnTo>
                    <a:pt x="207" y="232"/>
                  </a:lnTo>
                  <a:lnTo>
                    <a:pt x="200" y="199"/>
                  </a:lnTo>
                  <a:lnTo>
                    <a:pt x="200" y="182"/>
                  </a:lnTo>
                  <a:lnTo>
                    <a:pt x="215" y="151"/>
                  </a:lnTo>
                  <a:lnTo>
                    <a:pt x="228" y="141"/>
                  </a:lnTo>
                  <a:lnTo>
                    <a:pt x="215" y="129"/>
                  </a:lnTo>
                  <a:lnTo>
                    <a:pt x="215" y="102"/>
                  </a:lnTo>
                  <a:lnTo>
                    <a:pt x="193" y="79"/>
                  </a:lnTo>
                  <a:lnTo>
                    <a:pt x="195" y="70"/>
                  </a:lnTo>
                  <a:lnTo>
                    <a:pt x="207" y="73"/>
                  </a:lnTo>
                  <a:lnTo>
                    <a:pt x="214" y="60"/>
                  </a:lnTo>
                  <a:lnTo>
                    <a:pt x="210" y="48"/>
                  </a:lnTo>
                  <a:lnTo>
                    <a:pt x="210" y="37"/>
                  </a:lnTo>
                  <a:lnTo>
                    <a:pt x="196" y="37"/>
                  </a:lnTo>
                  <a:lnTo>
                    <a:pt x="191" y="23"/>
                  </a:lnTo>
                  <a:lnTo>
                    <a:pt x="188" y="0"/>
                  </a:lnTo>
                  <a:lnTo>
                    <a:pt x="355" y="24"/>
                  </a:lnTo>
                  <a:lnTo>
                    <a:pt x="592" y="49"/>
                  </a:lnTo>
                  <a:lnTo>
                    <a:pt x="708" y="60"/>
                  </a:lnTo>
                </a:path>
              </a:pathLst>
            </a:custGeom>
            <a:solidFill>
              <a:schemeClr val="accent1"/>
            </a:solidFill>
            <a:ln w="6350" cap="rnd">
              <a:solidFill>
                <a:srgbClr val="CC9900"/>
              </a:solidFill>
              <a:round/>
              <a:headEnd/>
              <a:tailEnd/>
            </a:ln>
          </p:spPr>
          <p:txBody>
            <a:bodyPr/>
            <a:lstStyle/>
            <a:p>
              <a:endParaRPr lang="en-US"/>
            </a:p>
          </p:txBody>
        </p:sp>
        <p:sp>
          <p:nvSpPr>
            <p:cNvPr id="4421" name="Freeform 5"/>
            <p:cNvSpPr>
              <a:spLocks/>
            </p:cNvSpPr>
            <p:nvPr/>
          </p:nvSpPr>
          <p:spPr bwMode="auto">
            <a:xfrm>
              <a:off x="1697" y="1899"/>
              <a:ext cx="853" cy="643"/>
            </a:xfrm>
            <a:custGeom>
              <a:avLst/>
              <a:gdLst>
                <a:gd name="T0" fmla="*/ 1254 w 827"/>
                <a:gd name="T1" fmla="*/ 90 h 647"/>
                <a:gd name="T2" fmla="*/ 944 w 827"/>
                <a:gd name="T3" fmla="*/ 80 h 647"/>
                <a:gd name="T4" fmla="*/ 866 w 827"/>
                <a:gd name="T5" fmla="*/ 84 h 647"/>
                <a:gd name="T6" fmla="*/ 814 w 827"/>
                <a:gd name="T7" fmla="*/ 89 h 647"/>
                <a:gd name="T8" fmla="*/ 745 w 827"/>
                <a:gd name="T9" fmla="*/ 97 h 647"/>
                <a:gd name="T10" fmla="*/ 690 w 827"/>
                <a:gd name="T11" fmla="*/ 93 h 647"/>
                <a:gd name="T12" fmla="*/ 621 w 827"/>
                <a:gd name="T13" fmla="*/ 97 h 647"/>
                <a:gd name="T14" fmla="*/ 589 w 827"/>
                <a:gd name="T15" fmla="*/ 90 h 647"/>
                <a:gd name="T16" fmla="*/ 437 w 827"/>
                <a:gd name="T17" fmla="*/ 98 h 647"/>
                <a:gd name="T18" fmla="*/ 370 w 827"/>
                <a:gd name="T19" fmla="*/ 67 h 647"/>
                <a:gd name="T20" fmla="*/ 340 w 827"/>
                <a:gd name="T21" fmla="*/ 21 h 647"/>
                <a:gd name="T22" fmla="*/ 293 w 827"/>
                <a:gd name="T23" fmla="*/ 20 h 647"/>
                <a:gd name="T24" fmla="*/ 247 w 827"/>
                <a:gd name="T25" fmla="*/ 9 h 647"/>
                <a:gd name="T26" fmla="*/ 221 w 827"/>
                <a:gd name="T27" fmla="*/ 5 h 647"/>
                <a:gd name="T28" fmla="*/ 205 w 827"/>
                <a:gd name="T29" fmla="*/ 21 h 647"/>
                <a:gd name="T30" fmla="*/ 195 w 827"/>
                <a:gd name="T31" fmla="*/ 35 h 647"/>
                <a:gd name="T32" fmla="*/ 191 w 827"/>
                <a:gd name="T33" fmla="*/ 68 h 647"/>
                <a:gd name="T34" fmla="*/ 191 w 827"/>
                <a:gd name="T35" fmla="*/ 80 h 647"/>
                <a:gd name="T36" fmla="*/ 176 w 827"/>
                <a:gd name="T37" fmla="*/ 110 h 647"/>
                <a:gd name="T38" fmla="*/ 156 w 827"/>
                <a:gd name="T39" fmla="*/ 150 h 647"/>
                <a:gd name="T40" fmla="*/ 144 w 827"/>
                <a:gd name="T41" fmla="*/ 185 h 647"/>
                <a:gd name="T42" fmla="*/ 102 w 827"/>
                <a:gd name="T43" fmla="*/ 264 h 647"/>
                <a:gd name="T44" fmla="*/ 89 w 827"/>
                <a:gd name="T45" fmla="*/ 296 h 647"/>
                <a:gd name="T46" fmla="*/ 43 w 827"/>
                <a:gd name="T47" fmla="*/ 350 h 647"/>
                <a:gd name="T48" fmla="*/ 0 w 827"/>
                <a:gd name="T49" fmla="*/ 401 h 647"/>
                <a:gd name="T50" fmla="*/ 3 w 827"/>
                <a:gd name="T51" fmla="*/ 456 h 647"/>
                <a:gd name="T52" fmla="*/ 5 w 827"/>
                <a:gd name="T53" fmla="*/ 498 h 647"/>
                <a:gd name="T54" fmla="*/ 699 w 827"/>
                <a:gd name="T55" fmla="*/ 557 h 647"/>
                <a:gd name="T56" fmla="*/ 1173 w 827"/>
                <a:gd name="T57" fmla="*/ 586 h 647"/>
                <a:gd name="T58" fmla="*/ 1196 w 827"/>
                <a:gd name="T59" fmla="*/ 384 h 647"/>
                <a:gd name="T60" fmla="*/ 1220 w 827"/>
                <a:gd name="T61" fmla="*/ 335 h 647"/>
                <a:gd name="T62" fmla="*/ 1198 w 827"/>
                <a:gd name="T63" fmla="*/ 310 h 647"/>
                <a:gd name="T64" fmla="*/ 1185 w 827"/>
                <a:gd name="T65" fmla="*/ 288 h 647"/>
                <a:gd name="T66" fmla="*/ 1213 w 827"/>
                <a:gd name="T67" fmla="*/ 250 h 647"/>
                <a:gd name="T68" fmla="*/ 1254 w 827"/>
                <a:gd name="T69" fmla="*/ 222 h 647"/>
                <a:gd name="T70" fmla="*/ 1286 w 827"/>
                <a:gd name="T71" fmla="*/ 179 h 647"/>
                <a:gd name="T72" fmla="*/ 1313 w 827"/>
                <a:gd name="T73" fmla="*/ 149 h 647"/>
                <a:gd name="T74" fmla="*/ 1276 w 827"/>
                <a:gd name="T75" fmla="*/ 110 h 6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27"/>
                <a:gd name="T115" fmla="*/ 0 h 647"/>
                <a:gd name="T116" fmla="*/ 827 w 827"/>
                <a:gd name="T117" fmla="*/ 647 h 6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27" h="647">
                  <a:moveTo>
                    <a:pt x="787" y="108"/>
                  </a:moveTo>
                  <a:lnTo>
                    <a:pt x="787" y="105"/>
                  </a:lnTo>
                  <a:lnTo>
                    <a:pt x="689" y="99"/>
                  </a:lnTo>
                  <a:lnTo>
                    <a:pt x="594" y="89"/>
                  </a:lnTo>
                  <a:lnTo>
                    <a:pt x="583" y="96"/>
                  </a:lnTo>
                  <a:lnTo>
                    <a:pt x="544" y="99"/>
                  </a:lnTo>
                  <a:lnTo>
                    <a:pt x="535" y="96"/>
                  </a:lnTo>
                  <a:lnTo>
                    <a:pt x="511" y="104"/>
                  </a:lnTo>
                  <a:lnTo>
                    <a:pt x="487" y="104"/>
                  </a:lnTo>
                  <a:lnTo>
                    <a:pt x="468" y="112"/>
                  </a:lnTo>
                  <a:lnTo>
                    <a:pt x="451" y="116"/>
                  </a:lnTo>
                  <a:lnTo>
                    <a:pt x="434" y="108"/>
                  </a:lnTo>
                  <a:lnTo>
                    <a:pt x="404" y="117"/>
                  </a:lnTo>
                  <a:lnTo>
                    <a:pt x="391" y="112"/>
                  </a:lnTo>
                  <a:lnTo>
                    <a:pt x="376" y="116"/>
                  </a:lnTo>
                  <a:lnTo>
                    <a:pt x="371" y="105"/>
                  </a:lnTo>
                  <a:lnTo>
                    <a:pt x="319" y="100"/>
                  </a:lnTo>
                  <a:lnTo>
                    <a:pt x="275" y="113"/>
                  </a:lnTo>
                  <a:lnTo>
                    <a:pt x="235" y="95"/>
                  </a:lnTo>
                  <a:lnTo>
                    <a:pt x="232" y="67"/>
                  </a:lnTo>
                  <a:lnTo>
                    <a:pt x="231" y="41"/>
                  </a:lnTo>
                  <a:lnTo>
                    <a:pt x="214" y="21"/>
                  </a:lnTo>
                  <a:lnTo>
                    <a:pt x="199" y="19"/>
                  </a:lnTo>
                  <a:lnTo>
                    <a:pt x="184" y="20"/>
                  </a:lnTo>
                  <a:lnTo>
                    <a:pt x="171" y="5"/>
                  </a:lnTo>
                  <a:lnTo>
                    <a:pt x="155" y="9"/>
                  </a:lnTo>
                  <a:lnTo>
                    <a:pt x="145" y="5"/>
                  </a:lnTo>
                  <a:lnTo>
                    <a:pt x="139" y="5"/>
                  </a:lnTo>
                  <a:lnTo>
                    <a:pt x="128" y="0"/>
                  </a:lnTo>
                  <a:lnTo>
                    <a:pt x="129" y="21"/>
                  </a:lnTo>
                  <a:lnTo>
                    <a:pt x="127" y="29"/>
                  </a:lnTo>
                  <a:lnTo>
                    <a:pt x="123" y="35"/>
                  </a:lnTo>
                  <a:lnTo>
                    <a:pt x="121" y="53"/>
                  </a:lnTo>
                  <a:lnTo>
                    <a:pt x="120" y="68"/>
                  </a:lnTo>
                  <a:lnTo>
                    <a:pt x="119" y="83"/>
                  </a:lnTo>
                  <a:lnTo>
                    <a:pt x="120" y="92"/>
                  </a:lnTo>
                  <a:lnTo>
                    <a:pt x="109" y="113"/>
                  </a:lnTo>
                  <a:lnTo>
                    <a:pt x="111" y="125"/>
                  </a:lnTo>
                  <a:lnTo>
                    <a:pt x="101" y="149"/>
                  </a:lnTo>
                  <a:lnTo>
                    <a:pt x="99" y="165"/>
                  </a:lnTo>
                  <a:lnTo>
                    <a:pt x="91" y="186"/>
                  </a:lnTo>
                  <a:lnTo>
                    <a:pt x="91" y="200"/>
                  </a:lnTo>
                  <a:lnTo>
                    <a:pt x="83" y="222"/>
                  </a:lnTo>
                  <a:lnTo>
                    <a:pt x="65" y="294"/>
                  </a:lnTo>
                  <a:lnTo>
                    <a:pt x="60" y="309"/>
                  </a:lnTo>
                  <a:lnTo>
                    <a:pt x="56" y="326"/>
                  </a:lnTo>
                  <a:lnTo>
                    <a:pt x="47" y="353"/>
                  </a:lnTo>
                  <a:lnTo>
                    <a:pt x="28" y="380"/>
                  </a:lnTo>
                  <a:lnTo>
                    <a:pt x="20" y="408"/>
                  </a:lnTo>
                  <a:lnTo>
                    <a:pt x="0" y="445"/>
                  </a:lnTo>
                  <a:lnTo>
                    <a:pt x="9" y="473"/>
                  </a:lnTo>
                  <a:lnTo>
                    <a:pt x="3" y="501"/>
                  </a:lnTo>
                  <a:lnTo>
                    <a:pt x="3" y="523"/>
                  </a:lnTo>
                  <a:lnTo>
                    <a:pt x="5" y="543"/>
                  </a:lnTo>
                  <a:lnTo>
                    <a:pt x="17" y="562"/>
                  </a:lnTo>
                  <a:lnTo>
                    <a:pt x="439" y="615"/>
                  </a:lnTo>
                  <a:lnTo>
                    <a:pt x="592" y="631"/>
                  </a:lnTo>
                  <a:lnTo>
                    <a:pt x="735" y="646"/>
                  </a:lnTo>
                  <a:lnTo>
                    <a:pt x="743" y="549"/>
                  </a:lnTo>
                  <a:lnTo>
                    <a:pt x="753" y="420"/>
                  </a:lnTo>
                  <a:lnTo>
                    <a:pt x="755" y="396"/>
                  </a:lnTo>
                  <a:lnTo>
                    <a:pt x="767" y="365"/>
                  </a:lnTo>
                  <a:lnTo>
                    <a:pt x="770" y="350"/>
                  </a:lnTo>
                  <a:lnTo>
                    <a:pt x="754" y="340"/>
                  </a:lnTo>
                  <a:lnTo>
                    <a:pt x="742" y="333"/>
                  </a:lnTo>
                  <a:lnTo>
                    <a:pt x="745" y="318"/>
                  </a:lnTo>
                  <a:lnTo>
                    <a:pt x="754" y="288"/>
                  </a:lnTo>
                  <a:lnTo>
                    <a:pt x="761" y="280"/>
                  </a:lnTo>
                  <a:lnTo>
                    <a:pt x="775" y="268"/>
                  </a:lnTo>
                  <a:lnTo>
                    <a:pt x="787" y="237"/>
                  </a:lnTo>
                  <a:lnTo>
                    <a:pt x="797" y="225"/>
                  </a:lnTo>
                  <a:lnTo>
                    <a:pt x="806" y="194"/>
                  </a:lnTo>
                  <a:lnTo>
                    <a:pt x="817" y="181"/>
                  </a:lnTo>
                  <a:lnTo>
                    <a:pt x="826" y="164"/>
                  </a:lnTo>
                  <a:lnTo>
                    <a:pt x="819" y="141"/>
                  </a:lnTo>
                  <a:lnTo>
                    <a:pt x="803" y="125"/>
                  </a:lnTo>
                  <a:lnTo>
                    <a:pt x="787" y="108"/>
                  </a:lnTo>
                </a:path>
              </a:pathLst>
            </a:custGeom>
            <a:solidFill>
              <a:schemeClr val="accent1"/>
            </a:solidFill>
            <a:ln w="6350" cap="rnd">
              <a:solidFill>
                <a:srgbClr val="CC9900"/>
              </a:solidFill>
              <a:round/>
              <a:headEnd/>
              <a:tailEnd/>
            </a:ln>
          </p:spPr>
          <p:txBody>
            <a:bodyPr/>
            <a:lstStyle/>
            <a:p>
              <a:endParaRPr lang="en-US"/>
            </a:p>
          </p:txBody>
        </p:sp>
        <p:sp>
          <p:nvSpPr>
            <p:cNvPr id="4422" name="Freeform 6"/>
            <p:cNvSpPr>
              <a:spLocks/>
            </p:cNvSpPr>
            <p:nvPr/>
          </p:nvSpPr>
          <p:spPr bwMode="auto">
            <a:xfrm>
              <a:off x="2454" y="1605"/>
              <a:ext cx="627" cy="964"/>
            </a:xfrm>
            <a:custGeom>
              <a:avLst/>
              <a:gdLst>
                <a:gd name="T0" fmla="*/ 8 w 608"/>
                <a:gd name="T1" fmla="*/ 785 h 969"/>
                <a:gd name="T2" fmla="*/ 35 w 608"/>
                <a:gd name="T3" fmla="*/ 643 h 969"/>
                <a:gd name="T4" fmla="*/ 51 w 608"/>
                <a:gd name="T5" fmla="*/ 602 h 969"/>
                <a:gd name="T6" fmla="*/ 7 w 608"/>
                <a:gd name="T7" fmla="*/ 584 h 969"/>
                <a:gd name="T8" fmla="*/ 34 w 608"/>
                <a:gd name="T9" fmla="*/ 538 h 969"/>
                <a:gd name="T10" fmla="*/ 61 w 608"/>
                <a:gd name="T11" fmla="*/ 519 h 969"/>
                <a:gd name="T12" fmla="*/ 96 w 608"/>
                <a:gd name="T13" fmla="*/ 478 h 969"/>
                <a:gd name="T14" fmla="*/ 130 w 608"/>
                <a:gd name="T15" fmla="*/ 447 h 969"/>
                <a:gd name="T16" fmla="*/ 134 w 608"/>
                <a:gd name="T17" fmla="*/ 407 h 969"/>
                <a:gd name="T18" fmla="*/ 82 w 608"/>
                <a:gd name="T19" fmla="*/ 367 h 969"/>
                <a:gd name="T20" fmla="*/ 81 w 608"/>
                <a:gd name="T21" fmla="*/ 350 h 969"/>
                <a:gd name="T22" fmla="*/ 118 w 608"/>
                <a:gd name="T23" fmla="*/ 0 h 969"/>
                <a:gd name="T24" fmla="*/ 250 w 608"/>
                <a:gd name="T25" fmla="*/ 89 h 969"/>
                <a:gd name="T26" fmla="*/ 244 w 608"/>
                <a:gd name="T27" fmla="*/ 134 h 969"/>
                <a:gd name="T28" fmla="*/ 287 w 608"/>
                <a:gd name="T29" fmla="*/ 176 h 969"/>
                <a:gd name="T30" fmla="*/ 294 w 608"/>
                <a:gd name="T31" fmla="*/ 209 h 969"/>
                <a:gd name="T32" fmla="*/ 326 w 608"/>
                <a:gd name="T33" fmla="*/ 228 h 969"/>
                <a:gd name="T34" fmla="*/ 364 w 608"/>
                <a:gd name="T35" fmla="*/ 256 h 969"/>
                <a:gd name="T36" fmla="*/ 390 w 608"/>
                <a:gd name="T37" fmla="*/ 276 h 969"/>
                <a:gd name="T38" fmla="*/ 421 w 608"/>
                <a:gd name="T39" fmla="*/ 294 h 969"/>
                <a:gd name="T40" fmla="*/ 440 w 608"/>
                <a:gd name="T41" fmla="*/ 305 h 969"/>
                <a:gd name="T42" fmla="*/ 483 w 608"/>
                <a:gd name="T43" fmla="*/ 302 h 969"/>
                <a:gd name="T44" fmla="*/ 470 w 608"/>
                <a:gd name="T45" fmla="*/ 341 h 969"/>
                <a:gd name="T46" fmla="*/ 454 w 608"/>
                <a:gd name="T47" fmla="*/ 377 h 969"/>
                <a:gd name="T48" fmla="*/ 464 w 608"/>
                <a:gd name="T49" fmla="*/ 394 h 969"/>
                <a:gd name="T50" fmla="*/ 445 w 608"/>
                <a:gd name="T51" fmla="*/ 415 h 969"/>
                <a:gd name="T52" fmla="*/ 437 w 608"/>
                <a:gd name="T53" fmla="*/ 438 h 969"/>
                <a:gd name="T54" fmla="*/ 519 w 608"/>
                <a:gd name="T55" fmla="*/ 431 h 969"/>
                <a:gd name="T56" fmla="*/ 556 w 608"/>
                <a:gd name="T57" fmla="*/ 468 h 969"/>
                <a:gd name="T58" fmla="*/ 601 w 608"/>
                <a:gd name="T59" fmla="*/ 507 h 969"/>
                <a:gd name="T60" fmla="*/ 592 w 608"/>
                <a:gd name="T61" fmla="*/ 527 h 969"/>
                <a:gd name="T62" fmla="*/ 626 w 608"/>
                <a:gd name="T63" fmla="*/ 538 h 969"/>
                <a:gd name="T64" fmla="*/ 662 w 608"/>
                <a:gd name="T65" fmla="*/ 590 h 969"/>
                <a:gd name="T66" fmla="*/ 707 w 608"/>
                <a:gd name="T67" fmla="*/ 582 h 969"/>
                <a:gd name="T68" fmla="*/ 775 w 608"/>
                <a:gd name="T69" fmla="*/ 575 h 969"/>
                <a:gd name="T70" fmla="*/ 827 w 608"/>
                <a:gd name="T71" fmla="*/ 578 h 969"/>
                <a:gd name="T72" fmla="*/ 870 w 608"/>
                <a:gd name="T73" fmla="*/ 578 h 969"/>
                <a:gd name="T74" fmla="*/ 896 w 608"/>
                <a:gd name="T75" fmla="*/ 556 h 969"/>
                <a:gd name="T76" fmla="*/ 946 w 608"/>
                <a:gd name="T77" fmla="*/ 580 h 969"/>
                <a:gd name="T78" fmla="*/ 955 w 608"/>
                <a:gd name="T79" fmla="*/ 893 h 969"/>
                <a:gd name="T80" fmla="*/ 477 w 608"/>
                <a:gd name="T81" fmla="*/ 886 h 969"/>
                <a:gd name="T82" fmla="*/ 0 w 608"/>
                <a:gd name="T83" fmla="*/ 868 h 9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8"/>
                <a:gd name="T127" fmla="*/ 0 h 969"/>
                <a:gd name="T128" fmla="*/ 608 w 608"/>
                <a:gd name="T129" fmla="*/ 969 h 9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8" h="969">
                  <a:moveTo>
                    <a:pt x="0" y="943"/>
                  </a:moveTo>
                  <a:lnTo>
                    <a:pt x="8" y="845"/>
                  </a:lnTo>
                  <a:lnTo>
                    <a:pt x="17" y="716"/>
                  </a:lnTo>
                  <a:lnTo>
                    <a:pt x="20" y="692"/>
                  </a:lnTo>
                  <a:lnTo>
                    <a:pt x="32" y="661"/>
                  </a:lnTo>
                  <a:lnTo>
                    <a:pt x="35" y="647"/>
                  </a:lnTo>
                  <a:lnTo>
                    <a:pt x="19" y="636"/>
                  </a:lnTo>
                  <a:lnTo>
                    <a:pt x="7" y="629"/>
                  </a:lnTo>
                  <a:lnTo>
                    <a:pt x="9" y="615"/>
                  </a:lnTo>
                  <a:lnTo>
                    <a:pt x="19" y="583"/>
                  </a:lnTo>
                  <a:lnTo>
                    <a:pt x="25" y="576"/>
                  </a:lnTo>
                  <a:lnTo>
                    <a:pt x="40" y="564"/>
                  </a:lnTo>
                  <a:lnTo>
                    <a:pt x="52" y="533"/>
                  </a:lnTo>
                  <a:lnTo>
                    <a:pt x="61" y="521"/>
                  </a:lnTo>
                  <a:lnTo>
                    <a:pt x="71" y="491"/>
                  </a:lnTo>
                  <a:lnTo>
                    <a:pt x="81" y="477"/>
                  </a:lnTo>
                  <a:lnTo>
                    <a:pt x="91" y="460"/>
                  </a:lnTo>
                  <a:lnTo>
                    <a:pt x="84" y="437"/>
                  </a:lnTo>
                  <a:lnTo>
                    <a:pt x="52" y="404"/>
                  </a:lnTo>
                  <a:lnTo>
                    <a:pt x="52" y="397"/>
                  </a:lnTo>
                  <a:lnTo>
                    <a:pt x="49" y="391"/>
                  </a:lnTo>
                  <a:lnTo>
                    <a:pt x="51" y="380"/>
                  </a:lnTo>
                  <a:lnTo>
                    <a:pt x="47" y="363"/>
                  </a:lnTo>
                  <a:lnTo>
                    <a:pt x="75" y="0"/>
                  </a:lnTo>
                  <a:lnTo>
                    <a:pt x="165" y="7"/>
                  </a:lnTo>
                  <a:lnTo>
                    <a:pt x="158" y="89"/>
                  </a:lnTo>
                  <a:lnTo>
                    <a:pt x="154" y="136"/>
                  </a:lnTo>
                  <a:lnTo>
                    <a:pt x="154" y="149"/>
                  </a:lnTo>
                  <a:lnTo>
                    <a:pt x="174" y="177"/>
                  </a:lnTo>
                  <a:lnTo>
                    <a:pt x="181" y="191"/>
                  </a:lnTo>
                  <a:lnTo>
                    <a:pt x="181" y="213"/>
                  </a:lnTo>
                  <a:lnTo>
                    <a:pt x="185" y="224"/>
                  </a:lnTo>
                  <a:lnTo>
                    <a:pt x="194" y="232"/>
                  </a:lnTo>
                  <a:lnTo>
                    <a:pt x="206" y="243"/>
                  </a:lnTo>
                  <a:lnTo>
                    <a:pt x="217" y="252"/>
                  </a:lnTo>
                  <a:lnTo>
                    <a:pt x="230" y="271"/>
                  </a:lnTo>
                  <a:lnTo>
                    <a:pt x="237" y="284"/>
                  </a:lnTo>
                  <a:lnTo>
                    <a:pt x="246" y="293"/>
                  </a:lnTo>
                  <a:lnTo>
                    <a:pt x="249" y="307"/>
                  </a:lnTo>
                  <a:lnTo>
                    <a:pt x="265" y="324"/>
                  </a:lnTo>
                  <a:lnTo>
                    <a:pt x="274" y="320"/>
                  </a:lnTo>
                  <a:lnTo>
                    <a:pt x="277" y="335"/>
                  </a:lnTo>
                  <a:lnTo>
                    <a:pt x="293" y="335"/>
                  </a:lnTo>
                  <a:lnTo>
                    <a:pt x="304" y="332"/>
                  </a:lnTo>
                  <a:lnTo>
                    <a:pt x="302" y="348"/>
                  </a:lnTo>
                  <a:lnTo>
                    <a:pt x="297" y="371"/>
                  </a:lnTo>
                  <a:lnTo>
                    <a:pt x="293" y="387"/>
                  </a:lnTo>
                  <a:lnTo>
                    <a:pt x="286" y="407"/>
                  </a:lnTo>
                  <a:lnTo>
                    <a:pt x="288" y="420"/>
                  </a:lnTo>
                  <a:lnTo>
                    <a:pt x="293" y="424"/>
                  </a:lnTo>
                  <a:lnTo>
                    <a:pt x="293" y="437"/>
                  </a:lnTo>
                  <a:lnTo>
                    <a:pt x="280" y="445"/>
                  </a:lnTo>
                  <a:lnTo>
                    <a:pt x="280" y="461"/>
                  </a:lnTo>
                  <a:lnTo>
                    <a:pt x="276" y="468"/>
                  </a:lnTo>
                  <a:lnTo>
                    <a:pt x="296" y="491"/>
                  </a:lnTo>
                  <a:lnTo>
                    <a:pt x="327" y="461"/>
                  </a:lnTo>
                  <a:lnTo>
                    <a:pt x="345" y="476"/>
                  </a:lnTo>
                  <a:lnTo>
                    <a:pt x="351" y="505"/>
                  </a:lnTo>
                  <a:lnTo>
                    <a:pt x="354" y="519"/>
                  </a:lnTo>
                  <a:lnTo>
                    <a:pt x="378" y="552"/>
                  </a:lnTo>
                  <a:lnTo>
                    <a:pt x="373" y="563"/>
                  </a:lnTo>
                  <a:lnTo>
                    <a:pt x="374" y="572"/>
                  </a:lnTo>
                  <a:lnTo>
                    <a:pt x="386" y="585"/>
                  </a:lnTo>
                  <a:lnTo>
                    <a:pt x="395" y="583"/>
                  </a:lnTo>
                  <a:lnTo>
                    <a:pt x="411" y="601"/>
                  </a:lnTo>
                  <a:lnTo>
                    <a:pt x="418" y="635"/>
                  </a:lnTo>
                  <a:lnTo>
                    <a:pt x="433" y="645"/>
                  </a:lnTo>
                  <a:lnTo>
                    <a:pt x="446" y="627"/>
                  </a:lnTo>
                  <a:lnTo>
                    <a:pt x="475" y="633"/>
                  </a:lnTo>
                  <a:lnTo>
                    <a:pt x="489" y="620"/>
                  </a:lnTo>
                  <a:lnTo>
                    <a:pt x="505" y="625"/>
                  </a:lnTo>
                  <a:lnTo>
                    <a:pt x="522" y="623"/>
                  </a:lnTo>
                  <a:lnTo>
                    <a:pt x="536" y="624"/>
                  </a:lnTo>
                  <a:lnTo>
                    <a:pt x="548" y="623"/>
                  </a:lnTo>
                  <a:lnTo>
                    <a:pt x="563" y="621"/>
                  </a:lnTo>
                  <a:lnTo>
                    <a:pt x="564" y="601"/>
                  </a:lnTo>
                  <a:lnTo>
                    <a:pt x="578" y="596"/>
                  </a:lnTo>
                  <a:lnTo>
                    <a:pt x="596" y="625"/>
                  </a:lnTo>
                  <a:lnTo>
                    <a:pt x="607" y="639"/>
                  </a:lnTo>
                  <a:lnTo>
                    <a:pt x="602" y="968"/>
                  </a:lnTo>
                  <a:lnTo>
                    <a:pt x="462" y="967"/>
                  </a:lnTo>
                  <a:lnTo>
                    <a:pt x="301" y="961"/>
                  </a:lnTo>
                  <a:lnTo>
                    <a:pt x="148" y="953"/>
                  </a:lnTo>
                  <a:lnTo>
                    <a:pt x="0" y="943"/>
                  </a:lnTo>
                </a:path>
              </a:pathLst>
            </a:custGeom>
            <a:solidFill>
              <a:schemeClr val="accent1"/>
            </a:solidFill>
            <a:ln w="6350" cap="rnd">
              <a:solidFill>
                <a:srgbClr val="CC9900"/>
              </a:solidFill>
              <a:round/>
              <a:headEnd/>
              <a:tailEnd/>
            </a:ln>
          </p:spPr>
          <p:txBody>
            <a:bodyPr/>
            <a:lstStyle/>
            <a:p>
              <a:endParaRPr lang="en-US"/>
            </a:p>
          </p:txBody>
        </p:sp>
        <p:sp>
          <p:nvSpPr>
            <p:cNvPr id="4423" name="Freeform 7"/>
            <p:cNvSpPr>
              <a:spLocks/>
            </p:cNvSpPr>
            <p:nvPr/>
          </p:nvSpPr>
          <p:spPr bwMode="auto">
            <a:xfrm>
              <a:off x="2611" y="1613"/>
              <a:ext cx="1168" cy="635"/>
            </a:xfrm>
            <a:custGeom>
              <a:avLst/>
              <a:gdLst>
                <a:gd name="T0" fmla="*/ 4 w 1133"/>
                <a:gd name="T1" fmla="*/ 88 h 638"/>
                <a:gd name="T2" fmla="*/ 0 w 1133"/>
                <a:gd name="T3" fmla="*/ 117 h 638"/>
                <a:gd name="T4" fmla="*/ 11 w 1133"/>
                <a:gd name="T5" fmla="*/ 142 h 638"/>
                <a:gd name="T6" fmla="*/ 42 w 1133"/>
                <a:gd name="T7" fmla="*/ 169 h 638"/>
                <a:gd name="T8" fmla="*/ 42 w 1133"/>
                <a:gd name="T9" fmla="*/ 191 h 638"/>
                <a:gd name="T10" fmla="*/ 59 w 1133"/>
                <a:gd name="T11" fmla="*/ 210 h 638"/>
                <a:gd name="T12" fmla="*/ 93 w 1133"/>
                <a:gd name="T13" fmla="*/ 226 h 638"/>
                <a:gd name="T14" fmla="*/ 111 w 1133"/>
                <a:gd name="T15" fmla="*/ 242 h 638"/>
                <a:gd name="T16" fmla="*/ 131 w 1133"/>
                <a:gd name="T17" fmla="*/ 259 h 638"/>
                <a:gd name="T18" fmla="*/ 148 w 1133"/>
                <a:gd name="T19" fmla="*/ 284 h 638"/>
                <a:gd name="T20" fmla="*/ 177 w 1133"/>
                <a:gd name="T21" fmla="*/ 302 h 638"/>
                <a:gd name="T22" fmla="*/ 194 w 1133"/>
                <a:gd name="T23" fmla="*/ 308 h 638"/>
                <a:gd name="T24" fmla="*/ 237 w 1133"/>
                <a:gd name="T25" fmla="*/ 306 h 638"/>
                <a:gd name="T26" fmla="*/ 225 w 1133"/>
                <a:gd name="T27" fmla="*/ 336 h 638"/>
                <a:gd name="T28" fmla="*/ 207 w 1133"/>
                <a:gd name="T29" fmla="*/ 368 h 638"/>
                <a:gd name="T30" fmla="*/ 211 w 1133"/>
                <a:gd name="T31" fmla="*/ 382 h 638"/>
                <a:gd name="T32" fmla="*/ 219 w 1133"/>
                <a:gd name="T33" fmla="*/ 400 h 638"/>
                <a:gd name="T34" fmla="*/ 199 w 1133"/>
                <a:gd name="T35" fmla="*/ 423 h 638"/>
                <a:gd name="T36" fmla="*/ 225 w 1133"/>
                <a:gd name="T37" fmla="*/ 453 h 638"/>
                <a:gd name="T38" fmla="*/ 301 w 1133"/>
                <a:gd name="T39" fmla="*/ 438 h 638"/>
                <a:gd name="T40" fmla="*/ 315 w 1133"/>
                <a:gd name="T41" fmla="*/ 481 h 638"/>
                <a:gd name="T42" fmla="*/ 345 w 1133"/>
                <a:gd name="T43" fmla="*/ 517 h 638"/>
                <a:gd name="T44" fmla="*/ 367 w 1133"/>
                <a:gd name="T45" fmla="*/ 532 h 638"/>
                <a:gd name="T46" fmla="*/ 406 w 1133"/>
                <a:gd name="T47" fmla="*/ 548 h 638"/>
                <a:gd name="T48" fmla="*/ 440 w 1133"/>
                <a:gd name="T49" fmla="*/ 592 h 638"/>
                <a:gd name="T50" fmla="*/ 507 w 1133"/>
                <a:gd name="T51" fmla="*/ 580 h 638"/>
                <a:gd name="T52" fmla="*/ 555 w 1133"/>
                <a:gd name="T53" fmla="*/ 572 h 638"/>
                <a:gd name="T54" fmla="*/ 607 w 1133"/>
                <a:gd name="T55" fmla="*/ 571 h 638"/>
                <a:gd name="T56" fmla="*/ 633 w 1133"/>
                <a:gd name="T57" fmla="*/ 568 h 638"/>
                <a:gd name="T58" fmla="*/ 650 w 1133"/>
                <a:gd name="T59" fmla="*/ 548 h 638"/>
                <a:gd name="T60" fmla="*/ 689 w 1133"/>
                <a:gd name="T61" fmla="*/ 560 h 638"/>
                <a:gd name="T62" fmla="*/ 715 w 1133"/>
                <a:gd name="T63" fmla="*/ 585 h 638"/>
                <a:gd name="T64" fmla="*/ 934 w 1133"/>
                <a:gd name="T65" fmla="*/ 517 h 638"/>
                <a:gd name="T66" fmla="*/ 1383 w 1133"/>
                <a:gd name="T67" fmla="*/ 513 h 638"/>
                <a:gd name="T68" fmla="*/ 1786 w 1133"/>
                <a:gd name="T69" fmla="*/ 507 h 638"/>
                <a:gd name="T70" fmla="*/ 1569 w 1133"/>
                <a:gd name="T71" fmla="*/ 9 h 638"/>
                <a:gd name="T72" fmla="*/ 1127 w 1133"/>
                <a:gd name="T73" fmla="*/ 17 h 638"/>
                <a:gd name="T74" fmla="*/ 750 w 1133"/>
                <a:gd name="T75" fmla="*/ 16 h 638"/>
                <a:gd name="T76" fmla="*/ 256 w 1133"/>
                <a:gd name="T77" fmla="*/ 9 h 6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33"/>
                <a:gd name="T118" fmla="*/ 0 h 638"/>
                <a:gd name="T119" fmla="*/ 1133 w 1133"/>
                <a:gd name="T120" fmla="*/ 638 h 6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33" h="638">
                  <a:moveTo>
                    <a:pt x="11" y="0"/>
                  </a:moveTo>
                  <a:lnTo>
                    <a:pt x="4" y="88"/>
                  </a:lnTo>
                  <a:lnTo>
                    <a:pt x="1" y="113"/>
                  </a:lnTo>
                  <a:lnTo>
                    <a:pt x="0" y="132"/>
                  </a:lnTo>
                  <a:lnTo>
                    <a:pt x="0" y="142"/>
                  </a:lnTo>
                  <a:lnTo>
                    <a:pt x="11" y="157"/>
                  </a:lnTo>
                  <a:lnTo>
                    <a:pt x="21" y="170"/>
                  </a:lnTo>
                  <a:lnTo>
                    <a:pt x="27" y="184"/>
                  </a:lnTo>
                  <a:lnTo>
                    <a:pt x="27" y="198"/>
                  </a:lnTo>
                  <a:lnTo>
                    <a:pt x="27" y="206"/>
                  </a:lnTo>
                  <a:lnTo>
                    <a:pt x="31" y="218"/>
                  </a:lnTo>
                  <a:lnTo>
                    <a:pt x="39" y="225"/>
                  </a:lnTo>
                  <a:lnTo>
                    <a:pt x="48" y="231"/>
                  </a:lnTo>
                  <a:lnTo>
                    <a:pt x="59" y="241"/>
                  </a:lnTo>
                  <a:lnTo>
                    <a:pt x="63" y="246"/>
                  </a:lnTo>
                  <a:lnTo>
                    <a:pt x="71" y="257"/>
                  </a:lnTo>
                  <a:lnTo>
                    <a:pt x="75" y="263"/>
                  </a:lnTo>
                  <a:lnTo>
                    <a:pt x="82" y="274"/>
                  </a:lnTo>
                  <a:lnTo>
                    <a:pt x="92" y="286"/>
                  </a:lnTo>
                  <a:lnTo>
                    <a:pt x="95" y="299"/>
                  </a:lnTo>
                  <a:lnTo>
                    <a:pt x="110" y="314"/>
                  </a:lnTo>
                  <a:lnTo>
                    <a:pt x="112" y="317"/>
                  </a:lnTo>
                  <a:lnTo>
                    <a:pt x="120" y="313"/>
                  </a:lnTo>
                  <a:lnTo>
                    <a:pt x="123" y="327"/>
                  </a:lnTo>
                  <a:lnTo>
                    <a:pt x="136" y="327"/>
                  </a:lnTo>
                  <a:lnTo>
                    <a:pt x="150" y="324"/>
                  </a:lnTo>
                  <a:lnTo>
                    <a:pt x="148" y="339"/>
                  </a:lnTo>
                  <a:lnTo>
                    <a:pt x="142" y="366"/>
                  </a:lnTo>
                  <a:lnTo>
                    <a:pt x="138" y="380"/>
                  </a:lnTo>
                  <a:lnTo>
                    <a:pt x="132" y="398"/>
                  </a:lnTo>
                  <a:lnTo>
                    <a:pt x="132" y="402"/>
                  </a:lnTo>
                  <a:lnTo>
                    <a:pt x="134" y="412"/>
                  </a:lnTo>
                  <a:lnTo>
                    <a:pt x="139" y="418"/>
                  </a:lnTo>
                  <a:lnTo>
                    <a:pt x="139" y="430"/>
                  </a:lnTo>
                  <a:lnTo>
                    <a:pt x="126" y="438"/>
                  </a:lnTo>
                  <a:lnTo>
                    <a:pt x="126" y="453"/>
                  </a:lnTo>
                  <a:lnTo>
                    <a:pt x="122" y="460"/>
                  </a:lnTo>
                  <a:lnTo>
                    <a:pt x="142" y="483"/>
                  </a:lnTo>
                  <a:lnTo>
                    <a:pt x="174" y="452"/>
                  </a:lnTo>
                  <a:lnTo>
                    <a:pt x="191" y="468"/>
                  </a:lnTo>
                  <a:lnTo>
                    <a:pt x="196" y="492"/>
                  </a:lnTo>
                  <a:lnTo>
                    <a:pt x="200" y="511"/>
                  </a:lnTo>
                  <a:lnTo>
                    <a:pt x="225" y="544"/>
                  </a:lnTo>
                  <a:lnTo>
                    <a:pt x="219" y="555"/>
                  </a:lnTo>
                  <a:lnTo>
                    <a:pt x="221" y="564"/>
                  </a:lnTo>
                  <a:lnTo>
                    <a:pt x="233" y="577"/>
                  </a:lnTo>
                  <a:lnTo>
                    <a:pt x="242" y="574"/>
                  </a:lnTo>
                  <a:lnTo>
                    <a:pt x="258" y="593"/>
                  </a:lnTo>
                  <a:lnTo>
                    <a:pt x="265" y="626"/>
                  </a:lnTo>
                  <a:lnTo>
                    <a:pt x="279" y="637"/>
                  </a:lnTo>
                  <a:lnTo>
                    <a:pt x="293" y="618"/>
                  </a:lnTo>
                  <a:lnTo>
                    <a:pt x="321" y="625"/>
                  </a:lnTo>
                  <a:lnTo>
                    <a:pt x="335" y="612"/>
                  </a:lnTo>
                  <a:lnTo>
                    <a:pt x="351" y="617"/>
                  </a:lnTo>
                  <a:lnTo>
                    <a:pt x="369" y="614"/>
                  </a:lnTo>
                  <a:lnTo>
                    <a:pt x="384" y="616"/>
                  </a:lnTo>
                  <a:lnTo>
                    <a:pt x="392" y="614"/>
                  </a:lnTo>
                  <a:lnTo>
                    <a:pt x="402" y="613"/>
                  </a:lnTo>
                  <a:lnTo>
                    <a:pt x="410" y="613"/>
                  </a:lnTo>
                  <a:lnTo>
                    <a:pt x="412" y="593"/>
                  </a:lnTo>
                  <a:lnTo>
                    <a:pt x="425" y="588"/>
                  </a:lnTo>
                  <a:lnTo>
                    <a:pt x="437" y="605"/>
                  </a:lnTo>
                  <a:lnTo>
                    <a:pt x="442" y="616"/>
                  </a:lnTo>
                  <a:lnTo>
                    <a:pt x="454" y="630"/>
                  </a:lnTo>
                  <a:lnTo>
                    <a:pt x="456" y="555"/>
                  </a:lnTo>
                  <a:lnTo>
                    <a:pt x="592" y="556"/>
                  </a:lnTo>
                  <a:lnTo>
                    <a:pt x="738" y="555"/>
                  </a:lnTo>
                  <a:lnTo>
                    <a:pt x="875" y="549"/>
                  </a:lnTo>
                  <a:lnTo>
                    <a:pt x="1017" y="544"/>
                  </a:lnTo>
                  <a:lnTo>
                    <a:pt x="1132" y="540"/>
                  </a:lnTo>
                  <a:lnTo>
                    <a:pt x="1097" y="3"/>
                  </a:lnTo>
                  <a:lnTo>
                    <a:pt x="992" y="9"/>
                  </a:lnTo>
                  <a:lnTo>
                    <a:pt x="842" y="16"/>
                  </a:lnTo>
                  <a:lnTo>
                    <a:pt x="714" y="17"/>
                  </a:lnTo>
                  <a:lnTo>
                    <a:pt x="605" y="17"/>
                  </a:lnTo>
                  <a:lnTo>
                    <a:pt x="474" y="16"/>
                  </a:lnTo>
                  <a:lnTo>
                    <a:pt x="321" y="13"/>
                  </a:lnTo>
                  <a:lnTo>
                    <a:pt x="163" y="9"/>
                  </a:lnTo>
                  <a:lnTo>
                    <a:pt x="11" y="0"/>
                  </a:lnTo>
                </a:path>
              </a:pathLst>
            </a:custGeom>
            <a:solidFill>
              <a:schemeClr val="accent1"/>
            </a:solidFill>
            <a:ln w="6350" cap="rnd">
              <a:solidFill>
                <a:srgbClr val="CC9900"/>
              </a:solidFill>
              <a:round/>
              <a:headEnd/>
              <a:tailEnd/>
            </a:ln>
          </p:spPr>
          <p:txBody>
            <a:bodyPr/>
            <a:lstStyle/>
            <a:p>
              <a:endParaRPr lang="en-US"/>
            </a:p>
          </p:txBody>
        </p:sp>
        <p:sp>
          <p:nvSpPr>
            <p:cNvPr id="4424" name="Freeform 8"/>
            <p:cNvSpPr>
              <a:spLocks/>
            </p:cNvSpPr>
            <p:nvPr/>
          </p:nvSpPr>
          <p:spPr bwMode="auto">
            <a:xfrm>
              <a:off x="3071" y="2150"/>
              <a:ext cx="741" cy="553"/>
            </a:xfrm>
            <a:custGeom>
              <a:avLst/>
              <a:gdLst>
                <a:gd name="T0" fmla="*/ 11 w 718"/>
                <a:gd name="T1" fmla="*/ 15 h 557"/>
                <a:gd name="T2" fmla="*/ 236 w 718"/>
                <a:gd name="T3" fmla="*/ 16 h 557"/>
                <a:gd name="T4" fmla="*/ 469 w 718"/>
                <a:gd name="T5" fmla="*/ 13 h 557"/>
                <a:gd name="T6" fmla="*/ 689 w 718"/>
                <a:gd name="T7" fmla="*/ 9 h 557"/>
                <a:gd name="T8" fmla="*/ 912 w 718"/>
                <a:gd name="T9" fmla="*/ 4 h 557"/>
                <a:gd name="T10" fmla="*/ 1099 w 718"/>
                <a:gd name="T11" fmla="*/ 0 h 557"/>
                <a:gd name="T12" fmla="*/ 1154 w 718"/>
                <a:gd name="T13" fmla="*/ 482 h 557"/>
                <a:gd name="T14" fmla="*/ 998 w 718"/>
                <a:gd name="T15" fmla="*/ 488 h 557"/>
                <a:gd name="T16" fmla="*/ 841 w 718"/>
                <a:gd name="T17" fmla="*/ 492 h 557"/>
                <a:gd name="T18" fmla="*/ 683 w 718"/>
                <a:gd name="T19" fmla="*/ 495 h 557"/>
                <a:gd name="T20" fmla="*/ 329 w 718"/>
                <a:gd name="T21" fmla="*/ 496 h 557"/>
                <a:gd name="T22" fmla="*/ 0 w 718"/>
                <a:gd name="T23" fmla="*/ 492 h 557"/>
                <a:gd name="T24" fmla="*/ 4 w 718"/>
                <a:gd name="T25" fmla="*/ 374 h 557"/>
                <a:gd name="T26" fmla="*/ 9 w 718"/>
                <a:gd name="T27" fmla="*/ 74 h 557"/>
                <a:gd name="T28" fmla="*/ 11 w 718"/>
                <a:gd name="T29" fmla="*/ 15 h 5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18"/>
                <a:gd name="T46" fmla="*/ 0 h 557"/>
                <a:gd name="T47" fmla="*/ 718 w 718"/>
                <a:gd name="T48" fmla="*/ 557 h 5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18" h="557">
                  <a:moveTo>
                    <a:pt x="11" y="15"/>
                  </a:moveTo>
                  <a:lnTo>
                    <a:pt x="147" y="16"/>
                  </a:lnTo>
                  <a:lnTo>
                    <a:pt x="292" y="13"/>
                  </a:lnTo>
                  <a:lnTo>
                    <a:pt x="429" y="9"/>
                  </a:lnTo>
                  <a:lnTo>
                    <a:pt x="569" y="4"/>
                  </a:lnTo>
                  <a:lnTo>
                    <a:pt x="685" y="0"/>
                  </a:lnTo>
                  <a:lnTo>
                    <a:pt x="717" y="541"/>
                  </a:lnTo>
                  <a:lnTo>
                    <a:pt x="622" y="548"/>
                  </a:lnTo>
                  <a:lnTo>
                    <a:pt x="524" y="552"/>
                  </a:lnTo>
                  <a:lnTo>
                    <a:pt x="425" y="555"/>
                  </a:lnTo>
                  <a:lnTo>
                    <a:pt x="205" y="556"/>
                  </a:lnTo>
                  <a:lnTo>
                    <a:pt x="0" y="552"/>
                  </a:lnTo>
                  <a:lnTo>
                    <a:pt x="4" y="419"/>
                  </a:lnTo>
                  <a:lnTo>
                    <a:pt x="9" y="89"/>
                  </a:lnTo>
                  <a:lnTo>
                    <a:pt x="11" y="15"/>
                  </a:lnTo>
                </a:path>
              </a:pathLst>
            </a:custGeom>
            <a:solidFill>
              <a:schemeClr val="accent1"/>
            </a:solidFill>
            <a:ln w="6350" cap="rnd">
              <a:solidFill>
                <a:srgbClr val="CC9900"/>
              </a:solidFill>
              <a:round/>
              <a:headEnd/>
              <a:tailEnd/>
            </a:ln>
          </p:spPr>
          <p:txBody>
            <a:bodyPr/>
            <a:lstStyle/>
            <a:p>
              <a:endParaRPr lang="en-US"/>
            </a:p>
          </p:txBody>
        </p:sp>
        <p:sp>
          <p:nvSpPr>
            <p:cNvPr id="4425" name="Freeform 9"/>
            <p:cNvSpPr>
              <a:spLocks/>
            </p:cNvSpPr>
            <p:nvPr/>
          </p:nvSpPr>
          <p:spPr bwMode="auto">
            <a:xfrm>
              <a:off x="1656" y="2456"/>
              <a:ext cx="1047" cy="1370"/>
            </a:xfrm>
            <a:custGeom>
              <a:avLst/>
              <a:gdLst>
                <a:gd name="T0" fmla="*/ 1510 w 1016"/>
                <a:gd name="T1" fmla="*/ 967 h 1378"/>
                <a:gd name="T2" fmla="*/ 1548 w 1016"/>
                <a:gd name="T3" fmla="*/ 1029 h 1378"/>
                <a:gd name="T4" fmla="*/ 1578 w 1016"/>
                <a:gd name="T5" fmla="*/ 1074 h 1378"/>
                <a:gd name="T6" fmla="*/ 1523 w 1016"/>
                <a:gd name="T7" fmla="*/ 1112 h 1378"/>
                <a:gd name="T8" fmla="*/ 1482 w 1016"/>
                <a:gd name="T9" fmla="*/ 1182 h 1378"/>
                <a:gd name="T10" fmla="*/ 1510 w 1016"/>
                <a:gd name="T11" fmla="*/ 1220 h 1378"/>
                <a:gd name="T12" fmla="*/ 1028 w 1016"/>
                <a:gd name="T13" fmla="*/ 1237 h 1378"/>
                <a:gd name="T14" fmla="*/ 1017 w 1016"/>
                <a:gd name="T15" fmla="*/ 1198 h 1378"/>
                <a:gd name="T16" fmla="*/ 983 w 1016"/>
                <a:gd name="T17" fmla="*/ 1160 h 1378"/>
                <a:gd name="T18" fmla="*/ 932 w 1016"/>
                <a:gd name="T19" fmla="*/ 1127 h 1378"/>
                <a:gd name="T20" fmla="*/ 868 w 1016"/>
                <a:gd name="T21" fmla="*/ 1096 h 1378"/>
                <a:gd name="T22" fmla="*/ 831 w 1016"/>
                <a:gd name="T23" fmla="*/ 1095 h 1378"/>
                <a:gd name="T24" fmla="*/ 816 w 1016"/>
                <a:gd name="T25" fmla="*/ 1064 h 1378"/>
                <a:gd name="T26" fmla="*/ 744 w 1016"/>
                <a:gd name="T27" fmla="*/ 1056 h 1378"/>
                <a:gd name="T28" fmla="*/ 693 w 1016"/>
                <a:gd name="T29" fmla="*/ 1029 h 1378"/>
                <a:gd name="T30" fmla="*/ 614 w 1016"/>
                <a:gd name="T31" fmla="*/ 1005 h 1378"/>
                <a:gd name="T32" fmla="*/ 554 w 1016"/>
                <a:gd name="T33" fmla="*/ 991 h 1378"/>
                <a:gd name="T34" fmla="*/ 487 w 1016"/>
                <a:gd name="T35" fmla="*/ 987 h 1378"/>
                <a:gd name="T36" fmla="*/ 463 w 1016"/>
                <a:gd name="T37" fmla="*/ 970 h 1378"/>
                <a:gd name="T38" fmla="*/ 471 w 1016"/>
                <a:gd name="T39" fmla="*/ 939 h 1378"/>
                <a:gd name="T40" fmla="*/ 471 w 1016"/>
                <a:gd name="T41" fmla="*/ 899 h 1378"/>
                <a:gd name="T42" fmla="*/ 436 w 1016"/>
                <a:gd name="T43" fmla="*/ 884 h 1378"/>
                <a:gd name="T44" fmla="*/ 428 w 1016"/>
                <a:gd name="T45" fmla="*/ 863 h 1378"/>
                <a:gd name="T46" fmla="*/ 382 w 1016"/>
                <a:gd name="T47" fmla="*/ 830 h 1378"/>
                <a:gd name="T48" fmla="*/ 346 w 1016"/>
                <a:gd name="T49" fmla="*/ 781 h 1378"/>
                <a:gd name="T50" fmla="*/ 308 w 1016"/>
                <a:gd name="T51" fmla="*/ 752 h 1378"/>
                <a:gd name="T52" fmla="*/ 288 w 1016"/>
                <a:gd name="T53" fmla="*/ 718 h 1378"/>
                <a:gd name="T54" fmla="*/ 293 w 1016"/>
                <a:gd name="T55" fmla="*/ 703 h 1378"/>
                <a:gd name="T56" fmla="*/ 318 w 1016"/>
                <a:gd name="T57" fmla="*/ 677 h 1378"/>
                <a:gd name="T58" fmla="*/ 266 w 1016"/>
                <a:gd name="T59" fmla="*/ 656 h 1378"/>
                <a:gd name="T60" fmla="*/ 231 w 1016"/>
                <a:gd name="T61" fmla="*/ 621 h 1378"/>
                <a:gd name="T62" fmla="*/ 231 w 1016"/>
                <a:gd name="T63" fmla="*/ 584 h 1378"/>
                <a:gd name="T64" fmla="*/ 226 w 1016"/>
                <a:gd name="T65" fmla="*/ 561 h 1378"/>
                <a:gd name="T66" fmla="*/ 245 w 1016"/>
                <a:gd name="T67" fmla="*/ 562 h 1378"/>
                <a:gd name="T68" fmla="*/ 274 w 1016"/>
                <a:gd name="T69" fmla="*/ 583 h 1378"/>
                <a:gd name="T70" fmla="*/ 262 w 1016"/>
                <a:gd name="T71" fmla="*/ 552 h 1378"/>
                <a:gd name="T72" fmla="*/ 270 w 1016"/>
                <a:gd name="T73" fmla="*/ 522 h 1378"/>
                <a:gd name="T74" fmla="*/ 257 w 1016"/>
                <a:gd name="T75" fmla="*/ 504 h 1378"/>
                <a:gd name="T76" fmla="*/ 242 w 1016"/>
                <a:gd name="T77" fmla="*/ 520 h 1378"/>
                <a:gd name="T78" fmla="*/ 242 w 1016"/>
                <a:gd name="T79" fmla="*/ 537 h 1378"/>
                <a:gd name="T80" fmla="*/ 209 w 1016"/>
                <a:gd name="T81" fmla="*/ 534 h 1378"/>
                <a:gd name="T82" fmla="*/ 161 w 1016"/>
                <a:gd name="T83" fmla="*/ 514 h 1378"/>
                <a:gd name="T84" fmla="*/ 163 w 1016"/>
                <a:gd name="T85" fmla="*/ 486 h 1378"/>
                <a:gd name="T86" fmla="*/ 148 w 1016"/>
                <a:gd name="T87" fmla="*/ 457 h 1378"/>
                <a:gd name="T88" fmla="*/ 106 w 1016"/>
                <a:gd name="T89" fmla="*/ 421 h 1378"/>
                <a:gd name="T90" fmla="*/ 70 w 1016"/>
                <a:gd name="T91" fmla="*/ 379 h 1378"/>
                <a:gd name="T92" fmla="*/ 78 w 1016"/>
                <a:gd name="T93" fmla="*/ 307 h 1378"/>
                <a:gd name="T94" fmla="*/ 48 w 1016"/>
                <a:gd name="T95" fmla="*/ 250 h 1378"/>
                <a:gd name="T96" fmla="*/ 1 w 1016"/>
                <a:gd name="T97" fmla="*/ 219 h 1378"/>
                <a:gd name="T98" fmla="*/ 13 w 1016"/>
                <a:gd name="T99" fmla="*/ 168 h 1378"/>
                <a:gd name="T100" fmla="*/ 66 w 1016"/>
                <a:gd name="T101" fmla="*/ 120 h 1378"/>
                <a:gd name="T102" fmla="*/ 88 w 1016"/>
                <a:gd name="T103" fmla="*/ 59 h 1378"/>
                <a:gd name="T104" fmla="*/ 82 w 1016"/>
                <a:gd name="T105" fmla="*/ 13 h 13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16"/>
                <a:gd name="T160" fmla="*/ 0 h 1378"/>
                <a:gd name="T161" fmla="*/ 1016 w 1016"/>
                <a:gd name="T162" fmla="*/ 1378 h 137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16" h="1378">
                  <a:moveTo>
                    <a:pt x="477" y="54"/>
                  </a:moveTo>
                  <a:lnTo>
                    <a:pt x="433" y="464"/>
                  </a:lnTo>
                  <a:lnTo>
                    <a:pt x="943" y="1036"/>
                  </a:lnTo>
                  <a:lnTo>
                    <a:pt x="964" y="1057"/>
                  </a:lnTo>
                  <a:lnTo>
                    <a:pt x="966" y="1075"/>
                  </a:lnTo>
                  <a:lnTo>
                    <a:pt x="971" y="1084"/>
                  </a:lnTo>
                  <a:lnTo>
                    <a:pt x="982" y="1104"/>
                  </a:lnTo>
                  <a:lnTo>
                    <a:pt x="987" y="1119"/>
                  </a:lnTo>
                  <a:lnTo>
                    <a:pt x="990" y="1132"/>
                  </a:lnTo>
                  <a:lnTo>
                    <a:pt x="1002" y="1143"/>
                  </a:lnTo>
                  <a:lnTo>
                    <a:pt x="1015" y="1160"/>
                  </a:lnTo>
                  <a:lnTo>
                    <a:pt x="1003" y="1172"/>
                  </a:lnTo>
                  <a:lnTo>
                    <a:pt x="987" y="1180"/>
                  </a:lnTo>
                  <a:lnTo>
                    <a:pt x="980" y="1187"/>
                  </a:lnTo>
                  <a:lnTo>
                    <a:pt x="971" y="1204"/>
                  </a:lnTo>
                  <a:lnTo>
                    <a:pt x="971" y="1216"/>
                  </a:lnTo>
                  <a:lnTo>
                    <a:pt x="970" y="1230"/>
                  </a:lnTo>
                  <a:lnTo>
                    <a:pt x="968" y="1249"/>
                  </a:lnTo>
                  <a:lnTo>
                    <a:pt x="948" y="1275"/>
                  </a:lnTo>
                  <a:lnTo>
                    <a:pt x="943" y="1287"/>
                  </a:lnTo>
                  <a:lnTo>
                    <a:pt x="947" y="1307"/>
                  </a:lnTo>
                  <a:lnTo>
                    <a:pt x="944" y="1319"/>
                  </a:lnTo>
                  <a:lnTo>
                    <a:pt x="951" y="1329"/>
                  </a:lnTo>
                  <a:lnTo>
                    <a:pt x="964" y="1330"/>
                  </a:lnTo>
                  <a:lnTo>
                    <a:pt x="968" y="1341"/>
                  </a:lnTo>
                  <a:lnTo>
                    <a:pt x="956" y="1368"/>
                  </a:lnTo>
                  <a:lnTo>
                    <a:pt x="661" y="1377"/>
                  </a:lnTo>
                  <a:lnTo>
                    <a:pt x="654" y="1350"/>
                  </a:lnTo>
                  <a:lnTo>
                    <a:pt x="649" y="1345"/>
                  </a:lnTo>
                  <a:lnTo>
                    <a:pt x="648" y="1333"/>
                  </a:lnTo>
                  <a:lnTo>
                    <a:pt x="650" y="1326"/>
                  </a:lnTo>
                  <a:lnTo>
                    <a:pt x="648" y="1305"/>
                  </a:lnTo>
                  <a:lnTo>
                    <a:pt x="644" y="1294"/>
                  </a:lnTo>
                  <a:lnTo>
                    <a:pt x="638" y="1282"/>
                  </a:lnTo>
                  <a:lnTo>
                    <a:pt x="632" y="1271"/>
                  </a:lnTo>
                  <a:lnTo>
                    <a:pt x="626" y="1265"/>
                  </a:lnTo>
                  <a:lnTo>
                    <a:pt x="616" y="1253"/>
                  </a:lnTo>
                  <a:lnTo>
                    <a:pt x="608" y="1246"/>
                  </a:lnTo>
                  <a:lnTo>
                    <a:pt x="600" y="1238"/>
                  </a:lnTo>
                  <a:lnTo>
                    <a:pt x="594" y="1232"/>
                  </a:lnTo>
                  <a:lnTo>
                    <a:pt x="582" y="1222"/>
                  </a:lnTo>
                  <a:lnTo>
                    <a:pt x="572" y="1212"/>
                  </a:lnTo>
                  <a:lnTo>
                    <a:pt x="564" y="1202"/>
                  </a:lnTo>
                  <a:lnTo>
                    <a:pt x="554" y="1198"/>
                  </a:lnTo>
                  <a:lnTo>
                    <a:pt x="549" y="1198"/>
                  </a:lnTo>
                  <a:lnTo>
                    <a:pt x="546" y="1204"/>
                  </a:lnTo>
                  <a:lnTo>
                    <a:pt x="541" y="1204"/>
                  </a:lnTo>
                  <a:lnTo>
                    <a:pt x="529" y="1196"/>
                  </a:lnTo>
                  <a:lnTo>
                    <a:pt x="529" y="1191"/>
                  </a:lnTo>
                  <a:lnTo>
                    <a:pt x="534" y="1186"/>
                  </a:lnTo>
                  <a:lnTo>
                    <a:pt x="526" y="1166"/>
                  </a:lnTo>
                  <a:lnTo>
                    <a:pt x="521" y="1160"/>
                  </a:lnTo>
                  <a:lnTo>
                    <a:pt x="516" y="1156"/>
                  </a:lnTo>
                  <a:lnTo>
                    <a:pt x="495" y="1158"/>
                  </a:lnTo>
                  <a:lnTo>
                    <a:pt x="489" y="1158"/>
                  </a:lnTo>
                  <a:lnTo>
                    <a:pt x="475" y="1151"/>
                  </a:lnTo>
                  <a:lnTo>
                    <a:pt x="470" y="1152"/>
                  </a:lnTo>
                  <a:lnTo>
                    <a:pt x="446" y="1135"/>
                  </a:lnTo>
                  <a:lnTo>
                    <a:pt x="443" y="1129"/>
                  </a:lnTo>
                  <a:lnTo>
                    <a:pt x="441" y="1119"/>
                  </a:lnTo>
                  <a:lnTo>
                    <a:pt x="421" y="1103"/>
                  </a:lnTo>
                  <a:lnTo>
                    <a:pt x="413" y="1097"/>
                  </a:lnTo>
                  <a:lnTo>
                    <a:pt x="402" y="1093"/>
                  </a:lnTo>
                  <a:lnTo>
                    <a:pt x="391" y="1095"/>
                  </a:lnTo>
                  <a:lnTo>
                    <a:pt x="381" y="1092"/>
                  </a:lnTo>
                  <a:lnTo>
                    <a:pt x="374" y="1092"/>
                  </a:lnTo>
                  <a:lnTo>
                    <a:pt x="363" y="1084"/>
                  </a:lnTo>
                  <a:lnTo>
                    <a:pt x="353" y="1081"/>
                  </a:lnTo>
                  <a:lnTo>
                    <a:pt x="345" y="1077"/>
                  </a:lnTo>
                  <a:lnTo>
                    <a:pt x="339" y="1077"/>
                  </a:lnTo>
                  <a:lnTo>
                    <a:pt x="315" y="1080"/>
                  </a:lnTo>
                  <a:lnTo>
                    <a:pt x="311" y="1077"/>
                  </a:lnTo>
                  <a:lnTo>
                    <a:pt x="310" y="1069"/>
                  </a:lnTo>
                  <a:lnTo>
                    <a:pt x="306" y="1064"/>
                  </a:lnTo>
                  <a:lnTo>
                    <a:pt x="300" y="1061"/>
                  </a:lnTo>
                  <a:lnTo>
                    <a:pt x="295" y="1060"/>
                  </a:lnTo>
                  <a:lnTo>
                    <a:pt x="295" y="1054"/>
                  </a:lnTo>
                  <a:lnTo>
                    <a:pt x="299" y="1044"/>
                  </a:lnTo>
                  <a:lnTo>
                    <a:pt x="299" y="1030"/>
                  </a:lnTo>
                  <a:lnTo>
                    <a:pt x="300" y="1028"/>
                  </a:lnTo>
                  <a:lnTo>
                    <a:pt x="299" y="1016"/>
                  </a:lnTo>
                  <a:lnTo>
                    <a:pt x="296" y="1009"/>
                  </a:lnTo>
                  <a:lnTo>
                    <a:pt x="302" y="992"/>
                  </a:lnTo>
                  <a:lnTo>
                    <a:pt x="300" y="980"/>
                  </a:lnTo>
                  <a:lnTo>
                    <a:pt x="294" y="976"/>
                  </a:lnTo>
                  <a:lnTo>
                    <a:pt x="287" y="977"/>
                  </a:lnTo>
                  <a:lnTo>
                    <a:pt x="278" y="968"/>
                  </a:lnTo>
                  <a:lnTo>
                    <a:pt x="278" y="962"/>
                  </a:lnTo>
                  <a:lnTo>
                    <a:pt x="282" y="954"/>
                  </a:lnTo>
                  <a:lnTo>
                    <a:pt x="280" y="941"/>
                  </a:lnTo>
                  <a:lnTo>
                    <a:pt x="275" y="938"/>
                  </a:lnTo>
                  <a:lnTo>
                    <a:pt x="272" y="938"/>
                  </a:lnTo>
                  <a:lnTo>
                    <a:pt x="263" y="927"/>
                  </a:lnTo>
                  <a:lnTo>
                    <a:pt x="258" y="919"/>
                  </a:lnTo>
                  <a:lnTo>
                    <a:pt x="254" y="910"/>
                  </a:lnTo>
                  <a:lnTo>
                    <a:pt x="244" y="905"/>
                  </a:lnTo>
                  <a:lnTo>
                    <a:pt x="238" y="898"/>
                  </a:lnTo>
                  <a:lnTo>
                    <a:pt x="235" y="886"/>
                  </a:lnTo>
                  <a:lnTo>
                    <a:pt x="223" y="870"/>
                  </a:lnTo>
                  <a:lnTo>
                    <a:pt x="220" y="856"/>
                  </a:lnTo>
                  <a:lnTo>
                    <a:pt x="212" y="847"/>
                  </a:lnTo>
                  <a:lnTo>
                    <a:pt x="208" y="839"/>
                  </a:lnTo>
                  <a:lnTo>
                    <a:pt x="202" y="826"/>
                  </a:lnTo>
                  <a:lnTo>
                    <a:pt x="196" y="822"/>
                  </a:lnTo>
                  <a:lnTo>
                    <a:pt x="190" y="815"/>
                  </a:lnTo>
                  <a:lnTo>
                    <a:pt x="183" y="807"/>
                  </a:lnTo>
                  <a:lnTo>
                    <a:pt x="183" y="798"/>
                  </a:lnTo>
                  <a:lnTo>
                    <a:pt x="183" y="779"/>
                  </a:lnTo>
                  <a:lnTo>
                    <a:pt x="183" y="773"/>
                  </a:lnTo>
                  <a:lnTo>
                    <a:pt x="182" y="768"/>
                  </a:lnTo>
                  <a:lnTo>
                    <a:pt x="183" y="763"/>
                  </a:lnTo>
                  <a:lnTo>
                    <a:pt x="187" y="763"/>
                  </a:lnTo>
                  <a:lnTo>
                    <a:pt x="191" y="765"/>
                  </a:lnTo>
                  <a:lnTo>
                    <a:pt x="198" y="760"/>
                  </a:lnTo>
                  <a:lnTo>
                    <a:pt x="202" y="749"/>
                  </a:lnTo>
                  <a:lnTo>
                    <a:pt x="203" y="737"/>
                  </a:lnTo>
                  <a:lnTo>
                    <a:pt x="196" y="721"/>
                  </a:lnTo>
                  <a:lnTo>
                    <a:pt x="191" y="716"/>
                  </a:lnTo>
                  <a:lnTo>
                    <a:pt x="175" y="719"/>
                  </a:lnTo>
                  <a:lnTo>
                    <a:pt x="170" y="716"/>
                  </a:lnTo>
                  <a:lnTo>
                    <a:pt x="163" y="705"/>
                  </a:lnTo>
                  <a:lnTo>
                    <a:pt x="160" y="699"/>
                  </a:lnTo>
                  <a:lnTo>
                    <a:pt x="154" y="689"/>
                  </a:lnTo>
                  <a:lnTo>
                    <a:pt x="147" y="681"/>
                  </a:lnTo>
                  <a:lnTo>
                    <a:pt x="146" y="674"/>
                  </a:lnTo>
                  <a:lnTo>
                    <a:pt x="150" y="662"/>
                  </a:lnTo>
                  <a:lnTo>
                    <a:pt x="150" y="653"/>
                  </a:lnTo>
                  <a:lnTo>
                    <a:pt x="147" y="638"/>
                  </a:lnTo>
                  <a:lnTo>
                    <a:pt x="140" y="633"/>
                  </a:lnTo>
                  <a:lnTo>
                    <a:pt x="139" y="626"/>
                  </a:lnTo>
                  <a:lnTo>
                    <a:pt x="146" y="617"/>
                  </a:lnTo>
                  <a:lnTo>
                    <a:pt x="144" y="608"/>
                  </a:lnTo>
                  <a:lnTo>
                    <a:pt x="147" y="598"/>
                  </a:lnTo>
                  <a:lnTo>
                    <a:pt x="151" y="595"/>
                  </a:lnTo>
                  <a:lnTo>
                    <a:pt x="158" y="600"/>
                  </a:lnTo>
                  <a:lnTo>
                    <a:pt x="156" y="609"/>
                  </a:lnTo>
                  <a:lnTo>
                    <a:pt x="156" y="613"/>
                  </a:lnTo>
                  <a:lnTo>
                    <a:pt x="158" y="622"/>
                  </a:lnTo>
                  <a:lnTo>
                    <a:pt x="167" y="632"/>
                  </a:lnTo>
                  <a:lnTo>
                    <a:pt x="175" y="637"/>
                  </a:lnTo>
                  <a:lnTo>
                    <a:pt x="182" y="638"/>
                  </a:lnTo>
                  <a:lnTo>
                    <a:pt x="182" y="626"/>
                  </a:lnTo>
                  <a:lnTo>
                    <a:pt x="180" y="616"/>
                  </a:lnTo>
                  <a:lnTo>
                    <a:pt x="167" y="597"/>
                  </a:lnTo>
                  <a:lnTo>
                    <a:pt x="167" y="585"/>
                  </a:lnTo>
                  <a:lnTo>
                    <a:pt x="160" y="577"/>
                  </a:lnTo>
                  <a:lnTo>
                    <a:pt x="164" y="571"/>
                  </a:lnTo>
                  <a:lnTo>
                    <a:pt x="172" y="567"/>
                  </a:lnTo>
                  <a:lnTo>
                    <a:pt x="182" y="563"/>
                  </a:lnTo>
                  <a:lnTo>
                    <a:pt x="176" y="554"/>
                  </a:lnTo>
                  <a:lnTo>
                    <a:pt x="170" y="549"/>
                  </a:lnTo>
                  <a:lnTo>
                    <a:pt x="164" y="549"/>
                  </a:lnTo>
                  <a:lnTo>
                    <a:pt x="158" y="554"/>
                  </a:lnTo>
                  <a:lnTo>
                    <a:pt x="152" y="555"/>
                  </a:lnTo>
                  <a:lnTo>
                    <a:pt x="151" y="561"/>
                  </a:lnTo>
                  <a:lnTo>
                    <a:pt x="154" y="565"/>
                  </a:lnTo>
                  <a:lnTo>
                    <a:pt x="154" y="569"/>
                  </a:lnTo>
                  <a:lnTo>
                    <a:pt x="150" y="574"/>
                  </a:lnTo>
                  <a:lnTo>
                    <a:pt x="151" y="578"/>
                  </a:lnTo>
                  <a:lnTo>
                    <a:pt x="154" y="582"/>
                  </a:lnTo>
                  <a:lnTo>
                    <a:pt x="154" y="589"/>
                  </a:lnTo>
                  <a:lnTo>
                    <a:pt x="147" y="590"/>
                  </a:lnTo>
                  <a:lnTo>
                    <a:pt x="139" y="587"/>
                  </a:lnTo>
                  <a:lnTo>
                    <a:pt x="134" y="579"/>
                  </a:lnTo>
                  <a:lnTo>
                    <a:pt x="127" y="578"/>
                  </a:lnTo>
                  <a:lnTo>
                    <a:pt x="119" y="570"/>
                  </a:lnTo>
                  <a:lnTo>
                    <a:pt x="112" y="559"/>
                  </a:lnTo>
                  <a:lnTo>
                    <a:pt x="103" y="559"/>
                  </a:lnTo>
                  <a:lnTo>
                    <a:pt x="99" y="558"/>
                  </a:lnTo>
                  <a:lnTo>
                    <a:pt x="100" y="553"/>
                  </a:lnTo>
                  <a:lnTo>
                    <a:pt x="106" y="546"/>
                  </a:lnTo>
                  <a:lnTo>
                    <a:pt x="104" y="531"/>
                  </a:lnTo>
                  <a:lnTo>
                    <a:pt x="104" y="521"/>
                  </a:lnTo>
                  <a:lnTo>
                    <a:pt x="99" y="515"/>
                  </a:lnTo>
                  <a:lnTo>
                    <a:pt x="96" y="511"/>
                  </a:lnTo>
                  <a:lnTo>
                    <a:pt x="95" y="502"/>
                  </a:lnTo>
                  <a:lnTo>
                    <a:pt x="87" y="491"/>
                  </a:lnTo>
                  <a:lnTo>
                    <a:pt x="73" y="479"/>
                  </a:lnTo>
                  <a:lnTo>
                    <a:pt x="68" y="468"/>
                  </a:lnTo>
                  <a:lnTo>
                    <a:pt x="68" y="462"/>
                  </a:lnTo>
                  <a:lnTo>
                    <a:pt x="59" y="446"/>
                  </a:lnTo>
                  <a:lnTo>
                    <a:pt x="53" y="440"/>
                  </a:lnTo>
                  <a:lnTo>
                    <a:pt x="39" y="420"/>
                  </a:lnTo>
                  <a:lnTo>
                    <a:pt x="45" y="409"/>
                  </a:lnTo>
                  <a:lnTo>
                    <a:pt x="44" y="387"/>
                  </a:lnTo>
                  <a:lnTo>
                    <a:pt x="39" y="363"/>
                  </a:lnTo>
                  <a:lnTo>
                    <a:pt x="45" y="349"/>
                  </a:lnTo>
                  <a:lnTo>
                    <a:pt x="49" y="337"/>
                  </a:lnTo>
                  <a:lnTo>
                    <a:pt x="49" y="321"/>
                  </a:lnTo>
                  <a:lnTo>
                    <a:pt x="45" y="301"/>
                  </a:lnTo>
                  <a:lnTo>
                    <a:pt x="40" y="285"/>
                  </a:lnTo>
                  <a:lnTo>
                    <a:pt x="33" y="273"/>
                  </a:lnTo>
                  <a:lnTo>
                    <a:pt x="25" y="264"/>
                  </a:lnTo>
                  <a:lnTo>
                    <a:pt x="23" y="256"/>
                  </a:lnTo>
                  <a:lnTo>
                    <a:pt x="15" y="246"/>
                  </a:lnTo>
                  <a:lnTo>
                    <a:pt x="1" y="234"/>
                  </a:lnTo>
                  <a:lnTo>
                    <a:pt x="3" y="226"/>
                  </a:lnTo>
                  <a:lnTo>
                    <a:pt x="3" y="214"/>
                  </a:lnTo>
                  <a:lnTo>
                    <a:pt x="0" y="205"/>
                  </a:lnTo>
                  <a:lnTo>
                    <a:pt x="13" y="183"/>
                  </a:lnTo>
                  <a:lnTo>
                    <a:pt x="23" y="170"/>
                  </a:lnTo>
                  <a:lnTo>
                    <a:pt x="39" y="155"/>
                  </a:lnTo>
                  <a:lnTo>
                    <a:pt x="37" y="145"/>
                  </a:lnTo>
                  <a:lnTo>
                    <a:pt x="43" y="135"/>
                  </a:lnTo>
                  <a:lnTo>
                    <a:pt x="40" y="116"/>
                  </a:lnTo>
                  <a:lnTo>
                    <a:pt x="45" y="111"/>
                  </a:lnTo>
                  <a:lnTo>
                    <a:pt x="56" y="80"/>
                  </a:lnTo>
                  <a:lnTo>
                    <a:pt x="56" y="59"/>
                  </a:lnTo>
                  <a:lnTo>
                    <a:pt x="55" y="39"/>
                  </a:lnTo>
                  <a:lnTo>
                    <a:pt x="48" y="29"/>
                  </a:lnTo>
                  <a:lnTo>
                    <a:pt x="48" y="21"/>
                  </a:lnTo>
                  <a:lnTo>
                    <a:pt x="52" y="13"/>
                  </a:lnTo>
                  <a:lnTo>
                    <a:pt x="55" y="0"/>
                  </a:lnTo>
                  <a:lnTo>
                    <a:pt x="477" y="54"/>
                  </a:lnTo>
                </a:path>
              </a:pathLst>
            </a:custGeom>
            <a:solidFill>
              <a:schemeClr val="accent1"/>
            </a:solidFill>
            <a:ln w="6350" cap="rnd">
              <a:solidFill>
                <a:srgbClr val="CC9900"/>
              </a:solidFill>
              <a:round/>
              <a:headEnd/>
              <a:tailEnd/>
            </a:ln>
          </p:spPr>
          <p:txBody>
            <a:bodyPr/>
            <a:lstStyle/>
            <a:p>
              <a:endParaRPr lang="en-US"/>
            </a:p>
          </p:txBody>
        </p:sp>
        <p:sp>
          <p:nvSpPr>
            <p:cNvPr id="4426" name="Freeform 10"/>
            <p:cNvSpPr>
              <a:spLocks/>
            </p:cNvSpPr>
            <p:nvPr/>
          </p:nvSpPr>
          <p:spPr bwMode="auto">
            <a:xfrm>
              <a:off x="2729" y="2559"/>
              <a:ext cx="552" cy="692"/>
            </a:xfrm>
            <a:custGeom>
              <a:avLst/>
              <a:gdLst>
                <a:gd name="T0" fmla="*/ 36 w 552"/>
                <a:gd name="T1" fmla="*/ 0 h 692"/>
                <a:gd name="T2" fmla="*/ 344 w 552"/>
                <a:gd name="T3" fmla="*/ 5 h 692"/>
                <a:gd name="T4" fmla="*/ 343 w 552"/>
                <a:gd name="T5" fmla="*/ 137 h 692"/>
                <a:gd name="T6" fmla="*/ 550 w 552"/>
                <a:gd name="T7" fmla="*/ 142 h 692"/>
                <a:gd name="T8" fmla="*/ 552 w 552"/>
                <a:gd name="T9" fmla="*/ 692 h 692"/>
                <a:gd name="T10" fmla="*/ 400 w 552"/>
                <a:gd name="T11" fmla="*/ 692 h 692"/>
                <a:gd name="T12" fmla="*/ 172 w 552"/>
                <a:gd name="T13" fmla="*/ 688 h 692"/>
                <a:gd name="T14" fmla="*/ 0 w 552"/>
                <a:gd name="T15" fmla="*/ 678 h 692"/>
                <a:gd name="T16" fmla="*/ 36 w 552"/>
                <a:gd name="T17" fmla="*/ 0 h 6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2"/>
                <a:gd name="T28" fmla="*/ 0 h 692"/>
                <a:gd name="T29" fmla="*/ 552 w 552"/>
                <a:gd name="T30" fmla="*/ 692 h 6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2" h="692">
                  <a:moveTo>
                    <a:pt x="36" y="0"/>
                  </a:moveTo>
                  <a:lnTo>
                    <a:pt x="344" y="5"/>
                  </a:lnTo>
                  <a:lnTo>
                    <a:pt x="343" y="137"/>
                  </a:lnTo>
                  <a:lnTo>
                    <a:pt x="550" y="142"/>
                  </a:lnTo>
                  <a:lnTo>
                    <a:pt x="552" y="692"/>
                  </a:lnTo>
                  <a:lnTo>
                    <a:pt x="400" y="692"/>
                  </a:lnTo>
                  <a:lnTo>
                    <a:pt x="172" y="688"/>
                  </a:lnTo>
                  <a:lnTo>
                    <a:pt x="0" y="678"/>
                  </a:lnTo>
                  <a:lnTo>
                    <a:pt x="36" y="0"/>
                  </a:lnTo>
                </a:path>
              </a:pathLst>
            </a:custGeom>
            <a:solidFill>
              <a:schemeClr val="accent1"/>
            </a:solidFill>
            <a:ln w="6350" cap="rnd">
              <a:solidFill>
                <a:srgbClr val="CC9900"/>
              </a:solidFill>
              <a:round/>
              <a:headEnd/>
              <a:tailEnd/>
            </a:ln>
          </p:spPr>
          <p:txBody>
            <a:bodyPr/>
            <a:lstStyle/>
            <a:p>
              <a:endParaRPr lang="en-US"/>
            </a:p>
          </p:txBody>
        </p:sp>
        <p:sp>
          <p:nvSpPr>
            <p:cNvPr id="4427" name="Freeform 11"/>
            <p:cNvSpPr>
              <a:spLocks/>
            </p:cNvSpPr>
            <p:nvPr/>
          </p:nvSpPr>
          <p:spPr bwMode="auto">
            <a:xfrm>
              <a:off x="2607" y="3238"/>
              <a:ext cx="680" cy="779"/>
            </a:xfrm>
            <a:custGeom>
              <a:avLst/>
              <a:gdLst>
                <a:gd name="T0" fmla="*/ 187 w 659"/>
                <a:gd name="T1" fmla="*/ 0 h 784"/>
                <a:gd name="T2" fmla="*/ 181 w 659"/>
                <a:gd name="T3" fmla="*/ 71 h 784"/>
                <a:gd name="T4" fmla="*/ 180 w 659"/>
                <a:gd name="T5" fmla="*/ 84 h 784"/>
                <a:gd name="T6" fmla="*/ 179 w 659"/>
                <a:gd name="T7" fmla="*/ 93 h 784"/>
                <a:gd name="T8" fmla="*/ 172 w 659"/>
                <a:gd name="T9" fmla="*/ 105 h 784"/>
                <a:gd name="T10" fmla="*/ 159 w 659"/>
                <a:gd name="T11" fmla="*/ 114 h 784"/>
                <a:gd name="T12" fmla="*/ 147 w 659"/>
                <a:gd name="T13" fmla="*/ 117 h 784"/>
                <a:gd name="T14" fmla="*/ 134 w 659"/>
                <a:gd name="T15" fmla="*/ 104 h 784"/>
                <a:gd name="T16" fmla="*/ 124 w 659"/>
                <a:gd name="T17" fmla="*/ 100 h 784"/>
                <a:gd name="T18" fmla="*/ 100 w 659"/>
                <a:gd name="T19" fmla="*/ 98 h 784"/>
                <a:gd name="T20" fmla="*/ 68 w 659"/>
                <a:gd name="T21" fmla="*/ 101 h 784"/>
                <a:gd name="T22" fmla="*/ 56 w 659"/>
                <a:gd name="T23" fmla="*/ 104 h 784"/>
                <a:gd name="T24" fmla="*/ 56 w 659"/>
                <a:gd name="T25" fmla="*/ 120 h 784"/>
                <a:gd name="T26" fmla="*/ 62 w 659"/>
                <a:gd name="T27" fmla="*/ 137 h 784"/>
                <a:gd name="T28" fmla="*/ 56 w 659"/>
                <a:gd name="T29" fmla="*/ 154 h 784"/>
                <a:gd name="T30" fmla="*/ 68 w 659"/>
                <a:gd name="T31" fmla="*/ 166 h 784"/>
                <a:gd name="T32" fmla="*/ 64 w 659"/>
                <a:gd name="T33" fmla="*/ 181 h 784"/>
                <a:gd name="T34" fmla="*/ 64 w 659"/>
                <a:gd name="T35" fmla="*/ 189 h 784"/>
                <a:gd name="T36" fmla="*/ 78 w 659"/>
                <a:gd name="T37" fmla="*/ 214 h 784"/>
                <a:gd name="T38" fmla="*/ 78 w 659"/>
                <a:gd name="T39" fmla="*/ 225 h 784"/>
                <a:gd name="T40" fmla="*/ 64 w 659"/>
                <a:gd name="T41" fmla="*/ 230 h 784"/>
                <a:gd name="T42" fmla="*/ 62 w 659"/>
                <a:gd name="T43" fmla="*/ 238 h 784"/>
                <a:gd name="T44" fmla="*/ 64 w 659"/>
                <a:gd name="T45" fmla="*/ 255 h 784"/>
                <a:gd name="T46" fmla="*/ 89 w 659"/>
                <a:gd name="T47" fmla="*/ 279 h 784"/>
                <a:gd name="T48" fmla="*/ 100 w 659"/>
                <a:gd name="T49" fmla="*/ 299 h 784"/>
                <a:gd name="T50" fmla="*/ 103 w 659"/>
                <a:gd name="T51" fmla="*/ 313 h 784"/>
                <a:gd name="T52" fmla="*/ 124 w 659"/>
                <a:gd name="T53" fmla="*/ 323 h 784"/>
                <a:gd name="T54" fmla="*/ 144 w 659"/>
                <a:gd name="T55" fmla="*/ 339 h 784"/>
                <a:gd name="T56" fmla="*/ 130 w 659"/>
                <a:gd name="T57" fmla="*/ 353 h 784"/>
                <a:gd name="T58" fmla="*/ 106 w 659"/>
                <a:gd name="T59" fmla="*/ 359 h 784"/>
                <a:gd name="T60" fmla="*/ 100 w 659"/>
                <a:gd name="T61" fmla="*/ 361 h 784"/>
                <a:gd name="T62" fmla="*/ 89 w 659"/>
                <a:gd name="T63" fmla="*/ 366 h 784"/>
                <a:gd name="T64" fmla="*/ 76 w 659"/>
                <a:gd name="T65" fmla="*/ 377 h 784"/>
                <a:gd name="T66" fmla="*/ 76 w 659"/>
                <a:gd name="T67" fmla="*/ 387 h 784"/>
                <a:gd name="T68" fmla="*/ 72 w 659"/>
                <a:gd name="T69" fmla="*/ 398 h 784"/>
                <a:gd name="T70" fmla="*/ 70 w 659"/>
                <a:gd name="T71" fmla="*/ 414 h 784"/>
                <a:gd name="T72" fmla="*/ 52 w 659"/>
                <a:gd name="T73" fmla="*/ 427 h 784"/>
                <a:gd name="T74" fmla="*/ 39 w 659"/>
                <a:gd name="T75" fmla="*/ 441 h 784"/>
                <a:gd name="T76" fmla="*/ 34 w 659"/>
                <a:gd name="T77" fmla="*/ 451 h 784"/>
                <a:gd name="T78" fmla="*/ 36 w 659"/>
                <a:gd name="T79" fmla="*/ 466 h 784"/>
                <a:gd name="T80" fmla="*/ 38 w 659"/>
                <a:gd name="T81" fmla="*/ 471 h 784"/>
                <a:gd name="T82" fmla="*/ 35 w 659"/>
                <a:gd name="T83" fmla="*/ 486 h 784"/>
                <a:gd name="T84" fmla="*/ 42 w 659"/>
                <a:gd name="T85" fmla="*/ 494 h 784"/>
                <a:gd name="T86" fmla="*/ 62 w 659"/>
                <a:gd name="T87" fmla="*/ 495 h 784"/>
                <a:gd name="T88" fmla="*/ 70 w 659"/>
                <a:gd name="T89" fmla="*/ 505 h 784"/>
                <a:gd name="T90" fmla="*/ 47 w 659"/>
                <a:gd name="T91" fmla="*/ 525 h 784"/>
                <a:gd name="T92" fmla="*/ 9 w 659"/>
                <a:gd name="T93" fmla="*/ 527 h 784"/>
                <a:gd name="T94" fmla="*/ 0 w 659"/>
                <a:gd name="T95" fmla="*/ 547 h 784"/>
                <a:gd name="T96" fmla="*/ 3 w 659"/>
                <a:gd name="T97" fmla="*/ 551 h 784"/>
                <a:gd name="T98" fmla="*/ 678 w 659"/>
                <a:gd name="T99" fmla="*/ 708 h 784"/>
                <a:gd name="T100" fmla="*/ 1056 w 659"/>
                <a:gd name="T101" fmla="*/ 707 h 784"/>
                <a:gd name="T102" fmla="*/ 1047 w 659"/>
                <a:gd name="T103" fmla="*/ 11 h 784"/>
                <a:gd name="T104" fmla="*/ 812 w 659"/>
                <a:gd name="T105" fmla="*/ 9 h 784"/>
                <a:gd name="T106" fmla="*/ 453 w 659"/>
                <a:gd name="T107" fmla="*/ 9 h 784"/>
                <a:gd name="T108" fmla="*/ 187 w 659"/>
                <a:gd name="T109" fmla="*/ 0 h 78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59"/>
                <a:gd name="T166" fmla="*/ 0 h 784"/>
                <a:gd name="T167" fmla="*/ 659 w 659"/>
                <a:gd name="T168" fmla="*/ 784 h 78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59" h="784">
                  <a:moveTo>
                    <a:pt x="117" y="0"/>
                  </a:moveTo>
                  <a:lnTo>
                    <a:pt x="113" y="71"/>
                  </a:lnTo>
                  <a:lnTo>
                    <a:pt x="112" y="99"/>
                  </a:lnTo>
                  <a:lnTo>
                    <a:pt x="111" y="108"/>
                  </a:lnTo>
                  <a:lnTo>
                    <a:pt x="107" y="120"/>
                  </a:lnTo>
                  <a:lnTo>
                    <a:pt x="100" y="129"/>
                  </a:lnTo>
                  <a:lnTo>
                    <a:pt x="92" y="132"/>
                  </a:lnTo>
                  <a:lnTo>
                    <a:pt x="83" y="119"/>
                  </a:lnTo>
                  <a:lnTo>
                    <a:pt x="77" y="115"/>
                  </a:lnTo>
                  <a:lnTo>
                    <a:pt x="63" y="113"/>
                  </a:lnTo>
                  <a:lnTo>
                    <a:pt x="43" y="116"/>
                  </a:lnTo>
                  <a:lnTo>
                    <a:pt x="37" y="119"/>
                  </a:lnTo>
                  <a:lnTo>
                    <a:pt x="37" y="135"/>
                  </a:lnTo>
                  <a:lnTo>
                    <a:pt x="40" y="152"/>
                  </a:lnTo>
                  <a:lnTo>
                    <a:pt x="37" y="169"/>
                  </a:lnTo>
                  <a:lnTo>
                    <a:pt x="43" y="181"/>
                  </a:lnTo>
                  <a:lnTo>
                    <a:pt x="41" y="196"/>
                  </a:lnTo>
                  <a:lnTo>
                    <a:pt x="41" y="204"/>
                  </a:lnTo>
                  <a:lnTo>
                    <a:pt x="48" y="229"/>
                  </a:lnTo>
                  <a:lnTo>
                    <a:pt x="48" y="245"/>
                  </a:lnTo>
                  <a:lnTo>
                    <a:pt x="41" y="255"/>
                  </a:lnTo>
                  <a:lnTo>
                    <a:pt x="40" y="268"/>
                  </a:lnTo>
                  <a:lnTo>
                    <a:pt x="41" y="285"/>
                  </a:lnTo>
                  <a:lnTo>
                    <a:pt x="56" y="309"/>
                  </a:lnTo>
                  <a:lnTo>
                    <a:pt x="63" y="329"/>
                  </a:lnTo>
                  <a:lnTo>
                    <a:pt x="65" y="343"/>
                  </a:lnTo>
                  <a:lnTo>
                    <a:pt x="77" y="353"/>
                  </a:lnTo>
                  <a:lnTo>
                    <a:pt x="91" y="369"/>
                  </a:lnTo>
                  <a:lnTo>
                    <a:pt x="80" y="383"/>
                  </a:lnTo>
                  <a:lnTo>
                    <a:pt x="67" y="389"/>
                  </a:lnTo>
                  <a:lnTo>
                    <a:pt x="63" y="391"/>
                  </a:lnTo>
                  <a:lnTo>
                    <a:pt x="56" y="398"/>
                  </a:lnTo>
                  <a:lnTo>
                    <a:pt x="47" y="415"/>
                  </a:lnTo>
                  <a:lnTo>
                    <a:pt x="47" y="430"/>
                  </a:lnTo>
                  <a:lnTo>
                    <a:pt x="45" y="443"/>
                  </a:lnTo>
                  <a:lnTo>
                    <a:pt x="44" y="459"/>
                  </a:lnTo>
                  <a:lnTo>
                    <a:pt x="35" y="472"/>
                  </a:lnTo>
                  <a:lnTo>
                    <a:pt x="24" y="486"/>
                  </a:lnTo>
                  <a:lnTo>
                    <a:pt x="19" y="496"/>
                  </a:lnTo>
                  <a:lnTo>
                    <a:pt x="21" y="511"/>
                  </a:lnTo>
                  <a:lnTo>
                    <a:pt x="23" y="516"/>
                  </a:lnTo>
                  <a:lnTo>
                    <a:pt x="20" y="531"/>
                  </a:lnTo>
                  <a:lnTo>
                    <a:pt x="27" y="539"/>
                  </a:lnTo>
                  <a:lnTo>
                    <a:pt x="40" y="540"/>
                  </a:lnTo>
                  <a:lnTo>
                    <a:pt x="44" y="551"/>
                  </a:lnTo>
                  <a:lnTo>
                    <a:pt x="32" y="578"/>
                  </a:lnTo>
                  <a:lnTo>
                    <a:pt x="9" y="580"/>
                  </a:lnTo>
                  <a:lnTo>
                    <a:pt x="0" y="607"/>
                  </a:lnTo>
                  <a:lnTo>
                    <a:pt x="3" y="611"/>
                  </a:lnTo>
                  <a:lnTo>
                    <a:pt x="424" y="783"/>
                  </a:lnTo>
                  <a:lnTo>
                    <a:pt x="658" y="782"/>
                  </a:lnTo>
                  <a:lnTo>
                    <a:pt x="654" y="11"/>
                  </a:lnTo>
                  <a:lnTo>
                    <a:pt x="507" y="9"/>
                  </a:lnTo>
                  <a:lnTo>
                    <a:pt x="282" y="9"/>
                  </a:lnTo>
                  <a:lnTo>
                    <a:pt x="117" y="0"/>
                  </a:lnTo>
                </a:path>
              </a:pathLst>
            </a:custGeom>
            <a:solidFill>
              <a:schemeClr val="accent1"/>
            </a:solidFill>
            <a:ln w="6350" cap="rnd">
              <a:solidFill>
                <a:srgbClr val="CC9900"/>
              </a:solidFill>
              <a:round/>
              <a:headEnd/>
              <a:tailEnd/>
            </a:ln>
          </p:spPr>
          <p:txBody>
            <a:bodyPr/>
            <a:lstStyle/>
            <a:p>
              <a:endParaRPr lang="en-US"/>
            </a:p>
          </p:txBody>
        </p:sp>
        <p:sp>
          <p:nvSpPr>
            <p:cNvPr id="4428" name="Freeform 12"/>
            <p:cNvSpPr>
              <a:spLocks/>
            </p:cNvSpPr>
            <p:nvPr/>
          </p:nvSpPr>
          <p:spPr bwMode="auto">
            <a:xfrm>
              <a:off x="2102" y="2509"/>
              <a:ext cx="663" cy="997"/>
            </a:xfrm>
            <a:custGeom>
              <a:avLst/>
              <a:gdLst>
                <a:gd name="T0" fmla="*/ 72 w 642"/>
                <a:gd name="T1" fmla="*/ 0 h 1003"/>
                <a:gd name="T2" fmla="*/ 319 w 642"/>
                <a:gd name="T3" fmla="*/ 16 h 1003"/>
                <a:gd name="T4" fmla="*/ 548 w 642"/>
                <a:gd name="T5" fmla="*/ 31 h 1003"/>
                <a:gd name="T6" fmla="*/ 789 w 642"/>
                <a:gd name="T7" fmla="*/ 41 h 1003"/>
                <a:gd name="T8" fmla="*/ 1039 w 642"/>
                <a:gd name="T9" fmla="*/ 49 h 1003"/>
                <a:gd name="T10" fmla="*/ 980 w 642"/>
                <a:gd name="T11" fmla="*/ 695 h 1003"/>
                <a:gd name="T12" fmla="*/ 975 w 642"/>
                <a:gd name="T13" fmla="*/ 733 h 1003"/>
                <a:gd name="T14" fmla="*/ 974 w 642"/>
                <a:gd name="T15" fmla="*/ 757 h 1003"/>
                <a:gd name="T16" fmla="*/ 973 w 642"/>
                <a:gd name="T17" fmla="*/ 767 h 1003"/>
                <a:gd name="T18" fmla="*/ 969 w 642"/>
                <a:gd name="T19" fmla="*/ 775 h 1003"/>
                <a:gd name="T20" fmla="*/ 966 w 642"/>
                <a:gd name="T21" fmla="*/ 779 h 1003"/>
                <a:gd name="T22" fmla="*/ 962 w 642"/>
                <a:gd name="T23" fmla="*/ 783 h 1003"/>
                <a:gd name="T24" fmla="*/ 954 w 642"/>
                <a:gd name="T25" fmla="*/ 788 h 1003"/>
                <a:gd name="T26" fmla="*/ 946 w 642"/>
                <a:gd name="T27" fmla="*/ 791 h 1003"/>
                <a:gd name="T28" fmla="*/ 942 w 642"/>
                <a:gd name="T29" fmla="*/ 791 h 1003"/>
                <a:gd name="T30" fmla="*/ 934 w 642"/>
                <a:gd name="T31" fmla="*/ 784 h 1003"/>
                <a:gd name="T32" fmla="*/ 927 w 642"/>
                <a:gd name="T33" fmla="*/ 777 h 1003"/>
                <a:gd name="T34" fmla="*/ 919 w 642"/>
                <a:gd name="T35" fmla="*/ 773 h 1003"/>
                <a:gd name="T36" fmla="*/ 905 w 642"/>
                <a:gd name="T37" fmla="*/ 772 h 1003"/>
                <a:gd name="T38" fmla="*/ 894 w 642"/>
                <a:gd name="T39" fmla="*/ 772 h 1003"/>
                <a:gd name="T40" fmla="*/ 874 w 642"/>
                <a:gd name="T41" fmla="*/ 773 h 1003"/>
                <a:gd name="T42" fmla="*/ 860 w 642"/>
                <a:gd name="T43" fmla="*/ 775 h 1003"/>
                <a:gd name="T44" fmla="*/ 854 w 642"/>
                <a:gd name="T45" fmla="*/ 777 h 1003"/>
                <a:gd name="T46" fmla="*/ 854 w 642"/>
                <a:gd name="T47" fmla="*/ 785 h 1003"/>
                <a:gd name="T48" fmla="*/ 854 w 642"/>
                <a:gd name="T49" fmla="*/ 793 h 1003"/>
                <a:gd name="T50" fmla="*/ 855 w 642"/>
                <a:gd name="T51" fmla="*/ 804 h 1003"/>
                <a:gd name="T52" fmla="*/ 856 w 642"/>
                <a:gd name="T53" fmla="*/ 811 h 1003"/>
                <a:gd name="T54" fmla="*/ 855 w 642"/>
                <a:gd name="T55" fmla="*/ 817 h 1003"/>
                <a:gd name="T56" fmla="*/ 854 w 642"/>
                <a:gd name="T57" fmla="*/ 828 h 1003"/>
                <a:gd name="T58" fmla="*/ 860 w 642"/>
                <a:gd name="T59" fmla="*/ 839 h 1003"/>
                <a:gd name="T60" fmla="*/ 860 w 642"/>
                <a:gd name="T61" fmla="*/ 849 h 1003"/>
                <a:gd name="T62" fmla="*/ 856 w 642"/>
                <a:gd name="T63" fmla="*/ 857 h 1003"/>
                <a:gd name="T64" fmla="*/ 862 w 642"/>
                <a:gd name="T65" fmla="*/ 866 h 1003"/>
                <a:gd name="T66" fmla="*/ 870 w 642"/>
                <a:gd name="T67" fmla="*/ 876 h 1003"/>
                <a:gd name="T68" fmla="*/ 871 w 642"/>
                <a:gd name="T69" fmla="*/ 883 h 1003"/>
                <a:gd name="T70" fmla="*/ 871 w 642"/>
                <a:gd name="T71" fmla="*/ 889 h 1003"/>
                <a:gd name="T72" fmla="*/ 871 w 642"/>
                <a:gd name="T73" fmla="*/ 894 h 1003"/>
                <a:gd name="T74" fmla="*/ 860 w 642"/>
                <a:gd name="T75" fmla="*/ 902 h 1003"/>
                <a:gd name="T76" fmla="*/ 856 w 642"/>
                <a:gd name="T77" fmla="*/ 913 h 1003"/>
                <a:gd name="T78" fmla="*/ 824 w 642"/>
                <a:gd name="T79" fmla="*/ 895 h 1003"/>
                <a:gd name="T80" fmla="*/ 0 w 642"/>
                <a:gd name="T81" fmla="*/ 380 h 1003"/>
                <a:gd name="T82" fmla="*/ 72 w 642"/>
                <a:gd name="T83" fmla="*/ 0 h 10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2"/>
                <a:gd name="T127" fmla="*/ 0 h 1003"/>
                <a:gd name="T128" fmla="*/ 642 w 642"/>
                <a:gd name="T129" fmla="*/ 1003 h 100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2" h="1003">
                  <a:moveTo>
                    <a:pt x="44" y="0"/>
                  </a:moveTo>
                  <a:lnTo>
                    <a:pt x="197" y="16"/>
                  </a:lnTo>
                  <a:lnTo>
                    <a:pt x="339" y="31"/>
                  </a:lnTo>
                  <a:lnTo>
                    <a:pt x="487" y="41"/>
                  </a:lnTo>
                  <a:lnTo>
                    <a:pt x="641" y="49"/>
                  </a:lnTo>
                  <a:lnTo>
                    <a:pt x="605" y="756"/>
                  </a:lnTo>
                  <a:lnTo>
                    <a:pt x="602" y="804"/>
                  </a:lnTo>
                  <a:lnTo>
                    <a:pt x="601" y="832"/>
                  </a:lnTo>
                  <a:lnTo>
                    <a:pt x="600" y="842"/>
                  </a:lnTo>
                  <a:lnTo>
                    <a:pt x="597" y="850"/>
                  </a:lnTo>
                  <a:lnTo>
                    <a:pt x="596" y="854"/>
                  </a:lnTo>
                  <a:lnTo>
                    <a:pt x="593" y="858"/>
                  </a:lnTo>
                  <a:lnTo>
                    <a:pt x="589" y="863"/>
                  </a:lnTo>
                  <a:lnTo>
                    <a:pt x="584" y="866"/>
                  </a:lnTo>
                  <a:lnTo>
                    <a:pt x="581" y="866"/>
                  </a:lnTo>
                  <a:lnTo>
                    <a:pt x="576" y="859"/>
                  </a:lnTo>
                  <a:lnTo>
                    <a:pt x="572" y="852"/>
                  </a:lnTo>
                  <a:lnTo>
                    <a:pt x="567" y="848"/>
                  </a:lnTo>
                  <a:lnTo>
                    <a:pt x="559" y="847"/>
                  </a:lnTo>
                  <a:lnTo>
                    <a:pt x="551" y="847"/>
                  </a:lnTo>
                  <a:lnTo>
                    <a:pt x="539" y="848"/>
                  </a:lnTo>
                  <a:lnTo>
                    <a:pt x="531" y="850"/>
                  </a:lnTo>
                  <a:lnTo>
                    <a:pt x="527" y="852"/>
                  </a:lnTo>
                  <a:lnTo>
                    <a:pt x="527" y="860"/>
                  </a:lnTo>
                  <a:lnTo>
                    <a:pt x="527" y="868"/>
                  </a:lnTo>
                  <a:lnTo>
                    <a:pt x="528" y="879"/>
                  </a:lnTo>
                  <a:lnTo>
                    <a:pt x="529" y="886"/>
                  </a:lnTo>
                  <a:lnTo>
                    <a:pt x="528" y="892"/>
                  </a:lnTo>
                  <a:lnTo>
                    <a:pt x="527" y="903"/>
                  </a:lnTo>
                  <a:lnTo>
                    <a:pt x="531" y="914"/>
                  </a:lnTo>
                  <a:lnTo>
                    <a:pt x="531" y="925"/>
                  </a:lnTo>
                  <a:lnTo>
                    <a:pt x="529" y="935"/>
                  </a:lnTo>
                  <a:lnTo>
                    <a:pt x="532" y="946"/>
                  </a:lnTo>
                  <a:lnTo>
                    <a:pt x="536" y="958"/>
                  </a:lnTo>
                  <a:lnTo>
                    <a:pt x="537" y="966"/>
                  </a:lnTo>
                  <a:lnTo>
                    <a:pt x="537" y="974"/>
                  </a:lnTo>
                  <a:lnTo>
                    <a:pt x="537" y="979"/>
                  </a:lnTo>
                  <a:lnTo>
                    <a:pt x="531" y="989"/>
                  </a:lnTo>
                  <a:lnTo>
                    <a:pt x="529" y="1002"/>
                  </a:lnTo>
                  <a:lnTo>
                    <a:pt x="508" y="981"/>
                  </a:lnTo>
                  <a:lnTo>
                    <a:pt x="0" y="410"/>
                  </a:lnTo>
                  <a:lnTo>
                    <a:pt x="44" y="0"/>
                  </a:lnTo>
                </a:path>
              </a:pathLst>
            </a:custGeom>
            <a:solidFill>
              <a:schemeClr val="accent1"/>
            </a:solidFill>
            <a:ln w="6350" cap="rnd">
              <a:solidFill>
                <a:srgbClr val="CC9900"/>
              </a:solidFill>
              <a:round/>
              <a:headEnd/>
              <a:tailEnd/>
            </a:ln>
          </p:spPr>
          <p:txBody>
            <a:bodyPr/>
            <a:lstStyle/>
            <a:p>
              <a:endParaRPr lang="en-US"/>
            </a:p>
          </p:txBody>
        </p:sp>
        <p:sp>
          <p:nvSpPr>
            <p:cNvPr id="4429" name="Freeform 13"/>
            <p:cNvSpPr>
              <a:spLocks/>
            </p:cNvSpPr>
            <p:nvPr/>
          </p:nvSpPr>
          <p:spPr bwMode="auto">
            <a:xfrm>
              <a:off x="3279" y="2678"/>
              <a:ext cx="788" cy="575"/>
            </a:xfrm>
            <a:custGeom>
              <a:avLst/>
              <a:gdLst>
                <a:gd name="T0" fmla="*/ 1216 w 764"/>
                <a:gd name="T1" fmla="*/ 489 h 579"/>
                <a:gd name="T2" fmla="*/ 1117 w 764"/>
                <a:gd name="T3" fmla="*/ 0 h 579"/>
                <a:gd name="T4" fmla="*/ 982 w 764"/>
                <a:gd name="T5" fmla="*/ 4 h 579"/>
                <a:gd name="T6" fmla="*/ 928 w 764"/>
                <a:gd name="T7" fmla="*/ 5 h 579"/>
                <a:gd name="T8" fmla="*/ 820 w 764"/>
                <a:gd name="T9" fmla="*/ 11 h 579"/>
                <a:gd name="T10" fmla="*/ 667 w 764"/>
                <a:gd name="T11" fmla="*/ 17 h 579"/>
                <a:gd name="T12" fmla="*/ 352 w 764"/>
                <a:gd name="T13" fmla="*/ 24 h 579"/>
                <a:gd name="T14" fmla="*/ 0 w 764"/>
                <a:gd name="T15" fmla="*/ 25 h 579"/>
                <a:gd name="T16" fmla="*/ 3 w 764"/>
                <a:gd name="T17" fmla="*/ 518 h 579"/>
                <a:gd name="T18" fmla="*/ 370 w 764"/>
                <a:gd name="T19" fmla="*/ 514 h 579"/>
                <a:gd name="T20" fmla="*/ 721 w 764"/>
                <a:gd name="T21" fmla="*/ 503 h 579"/>
                <a:gd name="T22" fmla="*/ 915 w 764"/>
                <a:gd name="T23" fmla="*/ 499 h 579"/>
                <a:gd name="T24" fmla="*/ 1050 w 764"/>
                <a:gd name="T25" fmla="*/ 494 h 579"/>
                <a:gd name="T26" fmla="*/ 1216 w 764"/>
                <a:gd name="T27" fmla="*/ 489 h 5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4"/>
                <a:gd name="T43" fmla="*/ 0 h 579"/>
                <a:gd name="T44" fmla="*/ 764 w 764"/>
                <a:gd name="T45" fmla="*/ 579 h 57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4" h="579">
                  <a:moveTo>
                    <a:pt x="763" y="544"/>
                  </a:moveTo>
                  <a:lnTo>
                    <a:pt x="703" y="0"/>
                  </a:lnTo>
                  <a:lnTo>
                    <a:pt x="618" y="4"/>
                  </a:lnTo>
                  <a:lnTo>
                    <a:pt x="584" y="5"/>
                  </a:lnTo>
                  <a:lnTo>
                    <a:pt x="516" y="11"/>
                  </a:lnTo>
                  <a:lnTo>
                    <a:pt x="420" y="17"/>
                  </a:lnTo>
                  <a:lnTo>
                    <a:pt x="222" y="24"/>
                  </a:lnTo>
                  <a:lnTo>
                    <a:pt x="0" y="25"/>
                  </a:lnTo>
                  <a:lnTo>
                    <a:pt x="3" y="578"/>
                  </a:lnTo>
                  <a:lnTo>
                    <a:pt x="232" y="574"/>
                  </a:lnTo>
                  <a:lnTo>
                    <a:pt x="453" y="563"/>
                  </a:lnTo>
                  <a:lnTo>
                    <a:pt x="576" y="557"/>
                  </a:lnTo>
                  <a:lnTo>
                    <a:pt x="661" y="551"/>
                  </a:lnTo>
                  <a:lnTo>
                    <a:pt x="763" y="544"/>
                  </a:lnTo>
                </a:path>
              </a:pathLst>
            </a:custGeom>
            <a:solidFill>
              <a:schemeClr val="accent1"/>
            </a:solidFill>
            <a:ln w="6350" cap="rnd">
              <a:solidFill>
                <a:srgbClr val="CC9900"/>
              </a:solidFill>
              <a:round/>
              <a:headEnd/>
              <a:tailEnd/>
            </a:ln>
          </p:spPr>
          <p:txBody>
            <a:bodyPr/>
            <a:lstStyle/>
            <a:p>
              <a:endParaRPr lang="en-US"/>
            </a:p>
          </p:txBody>
        </p:sp>
        <p:sp>
          <p:nvSpPr>
            <p:cNvPr id="4430" name="Line 14"/>
            <p:cNvSpPr>
              <a:spLocks noChangeShapeType="1"/>
            </p:cNvSpPr>
            <p:nvPr/>
          </p:nvSpPr>
          <p:spPr bwMode="auto">
            <a:xfrm>
              <a:off x="3085" y="3262"/>
              <a:ext cx="16" cy="0"/>
            </a:xfrm>
            <a:prstGeom prst="line">
              <a:avLst/>
            </a:prstGeom>
            <a:noFill/>
            <a:ln w="6350">
              <a:solidFill>
                <a:srgbClr val="CC9900"/>
              </a:solidFill>
              <a:round/>
              <a:headEnd type="none" w="sm" len="sm"/>
              <a:tailEnd type="none" w="sm" len="sm"/>
            </a:ln>
          </p:spPr>
          <p:txBody>
            <a:bodyPr wrap="none" anchor="ctr"/>
            <a:lstStyle/>
            <a:p>
              <a:endParaRPr lang="en-US"/>
            </a:p>
          </p:txBody>
        </p:sp>
        <p:sp>
          <p:nvSpPr>
            <p:cNvPr id="4431" name="Freeform 15"/>
            <p:cNvSpPr>
              <a:spLocks/>
            </p:cNvSpPr>
            <p:nvPr/>
          </p:nvSpPr>
          <p:spPr bwMode="auto">
            <a:xfrm>
              <a:off x="3284" y="3226"/>
              <a:ext cx="717" cy="794"/>
            </a:xfrm>
            <a:custGeom>
              <a:avLst/>
              <a:gdLst>
                <a:gd name="T0" fmla="*/ 0 w 697"/>
                <a:gd name="T1" fmla="*/ 27 h 799"/>
                <a:gd name="T2" fmla="*/ 354 w 697"/>
                <a:gd name="T3" fmla="*/ 23 h 799"/>
                <a:gd name="T4" fmla="*/ 519 w 697"/>
                <a:gd name="T5" fmla="*/ 19 h 799"/>
                <a:gd name="T6" fmla="*/ 725 w 697"/>
                <a:gd name="T7" fmla="*/ 12 h 799"/>
                <a:gd name="T8" fmla="*/ 1001 w 697"/>
                <a:gd name="T9" fmla="*/ 0 h 799"/>
                <a:gd name="T10" fmla="*/ 1065 w 697"/>
                <a:gd name="T11" fmla="*/ 623 h 799"/>
                <a:gd name="T12" fmla="*/ 694 w 697"/>
                <a:gd name="T13" fmla="*/ 641 h 799"/>
                <a:gd name="T14" fmla="*/ 435 w 697"/>
                <a:gd name="T15" fmla="*/ 645 h 799"/>
                <a:gd name="T16" fmla="*/ 442 w 697"/>
                <a:gd name="T17" fmla="*/ 668 h 799"/>
                <a:gd name="T18" fmla="*/ 154 w 697"/>
                <a:gd name="T19" fmla="*/ 674 h 799"/>
                <a:gd name="T20" fmla="*/ 156 w 697"/>
                <a:gd name="T21" fmla="*/ 722 h 799"/>
                <a:gd name="T22" fmla="*/ 5 w 697"/>
                <a:gd name="T23" fmla="*/ 723 h 799"/>
                <a:gd name="T24" fmla="*/ 0 w 697"/>
                <a:gd name="T25" fmla="*/ 27 h 7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97"/>
                <a:gd name="T40" fmla="*/ 0 h 799"/>
                <a:gd name="T41" fmla="*/ 697 w 697"/>
                <a:gd name="T42" fmla="*/ 799 h 79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97" h="799">
                  <a:moveTo>
                    <a:pt x="0" y="27"/>
                  </a:moveTo>
                  <a:lnTo>
                    <a:pt x="231" y="23"/>
                  </a:lnTo>
                  <a:lnTo>
                    <a:pt x="339" y="19"/>
                  </a:lnTo>
                  <a:lnTo>
                    <a:pt x="473" y="12"/>
                  </a:lnTo>
                  <a:lnTo>
                    <a:pt x="655" y="0"/>
                  </a:lnTo>
                  <a:lnTo>
                    <a:pt x="696" y="683"/>
                  </a:lnTo>
                  <a:lnTo>
                    <a:pt x="455" y="701"/>
                  </a:lnTo>
                  <a:lnTo>
                    <a:pt x="285" y="705"/>
                  </a:lnTo>
                  <a:lnTo>
                    <a:pt x="289" y="731"/>
                  </a:lnTo>
                  <a:lnTo>
                    <a:pt x="101" y="738"/>
                  </a:lnTo>
                  <a:lnTo>
                    <a:pt x="103" y="797"/>
                  </a:lnTo>
                  <a:lnTo>
                    <a:pt x="5" y="798"/>
                  </a:lnTo>
                  <a:lnTo>
                    <a:pt x="0" y="27"/>
                  </a:lnTo>
                </a:path>
              </a:pathLst>
            </a:custGeom>
            <a:solidFill>
              <a:schemeClr val="accent1"/>
            </a:solidFill>
            <a:ln w="6350" cap="rnd">
              <a:solidFill>
                <a:srgbClr val="CC9900"/>
              </a:solidFill>
              <a:round/>
              <a:headEnd/>
              <a:tailEnd/>
            </a:ln>
          </p:spPr>
          <p:txBody>
            <a:bodyPr/>
            <a:lstStyle/>
            <a:p>
              <a:endParaRPr lang="en-US"/>
            </a:p>
          </p:txBody>
        </p:sp>
        <p:sp>
          <p:nvSpPr>
            <p:cNvPr id="4432" name="Freeform 16"/>
            <p:cNvSpPr>
              <a:spLocks/>
            </p:cNvSpPr>
            <p:nvPr/>
          </p:nvSpPr>
          <p:spPr bwMode="auto">
            <a:xfrm>
              <a:off x="2402" y="443"/>
              <a:ext cx="923" cy="1186"/>
            </a:xfrm>
            <a:custGeom>
              <a:avLst/>
              <a:gdLst>
                <a:gd name="T0" fmla="*/ 232 w 923"/>
                <a:gd name="T1" fmla="*/ 0 h 1186"/>
                <a:gd name="T2" fmla="*/ 0 w 923"/>
                <a:gd name="T3" fmla="*/ 626 h 1186"/>
                <a:gd name="T4" fmla="*/ 37 w 923"/>
                <a:gd name="T5" fmla="*/ 667 h 1186"/>
                <a:gd name="T6" fmla="*/ 43 w 923"/>
                <a:gd name="T7" fmla="*/ 790 h 1186"/>
                <a:gd name="T8" fmla="*/ 142 w 923"/>
                <a:gd name="T9" fmla="*/ 832 h 1186"/>
                <a:gd name="T10" fmla="*/ 162 w 923"/>
                <a:gd name="T11" fmla="*/ 940 h 1186"/>
                <a:gd name="T12" fmla="*/ 282 w 923"/>
                <a:gd name="T13" fmla="*/ 1038 h 1186"/>
                <a:gd name="T14" fmla="*/ 297 w 923"/>
                <a:gd name="T15" fmla="*/ 1173 h 1186"/>
                <a:gd name="T16" fmla="*/ 727 w 923"/>
                <a:gd name="T17" fmla="*/ 1186 h 1186"/>
                <a:gd name="T18" fmla="*/ 923 w 923"/>
                <a:gd name="T19" fmla="*/ 98 h 1186"/>
                <a:gd name="T20" fmla="*/ 232 w 923"/>
                <a:gd name="T21" fmla="*/ 0 h 11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23"/>
                <a:gd name="T34" fmla="*/ 0 h 1186"/>
                <a:gd name="T35" fmla="*/ 923 w 923"/>
                <a:gd name="T36" fmla="*/ 1186 h 11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23" h="1186">
                  <a:moveTo>
                    <a:pt x="232" y="0"/>
                  </a:moveTo>
                  <a:lnTo>
                    <a:pt x="0" y="626"/>
                  </a:lnTo>
                  <a:lnTo>
                    <a:pt x="37" y="667"/>
                  </a:lnTo>
                  <a:lnTo>
                    <a:pt x="43" y="790"/>
                  </a:lnTo>
                  <a:lnTo>
                    <a:pt x="142" y="832"/>
                  </a:lnTo>
                  <a:lnTo>
                    <a:pt x="162" y="940"/>
                  </a:lnTo>
                  <a:lnTo>
                    <a:pt x="282" y="1038"/>
                  </a:lnTo>
                  <a:lnTo>
                    <a:pt x="297" y="1173"/>
                  </a:lnTo>
                  <a:lnTo>
                    <a:pt x="727" y="1186"/>
                  </a:lnTo>
                  <a:lnTo>
                    <a:pt x="923" y="98"/>
                  </a:lnTo>
                  <a:lnTo>
                    <a:pt x="232" y="0"/>
                  </a:lnTo>
                </a:path>
              </a:pathLst>
            </a:custGeom>
            <a:solidFill>
              <a:schemeClr val="accent1"/>
            </a:solidFill>
            <a:ln w="6350" cap="rnd">
              <a:solidFill>
                <a:srgbClr val="CC9900"/>
              </a:solidFill>
              <a:round/>
              <a:headEnd/>
              <a:tailEnd/>
            </a:ln>
          </p:spPr>
          <p:txBody>
            <a:bodyPr/>
            <a:lstStyle/>
            <a:p>
              <a:endParaRPr lang="en-US"/>
            </a:p>
          </p:txBody>
        </p:sp>
        <p:sp>
          <p:nvSpPr>
            <p:cNvPr id="4433" name="Freeform 17"/>
            <p:cNvSpPr>
              <a:spLocks/>
            </p:cNvSpPr>
            <p:nvPr/>
          </p:nvSpPr>
          <p:spPr bwMode="auto">
            <a:xfrm>
              <a:off x="1649" y="240"/>
              <a:ext cx="1048" cy="1379"/>
            </a:xfrm>
            <a:custGeom>
              <a:avLst/>
              <a:gdLst>
                <a:gd name="T0" fmla="*/ 14 w 1048"/>
                <a:gd name="T1" fmla="*/ 0 h 1379"/>
                <a:gd name="T2" fmla="*/ 0 w 1048"/>
                <a:gd name="T3" fmla="*/ 86 h 1379"/>
                <a:gd name="T4" fmla="*/ 42 w 1048"/>
                <a:gd name="T5" fmla="*/ 209 h 1379"/>
                <a:gd name="T6" fmla="*/ 42 w 1048"/>
                <a:gd name="T7" fmla="*/ 393 h 1379"/>
                <a:gd name="T8" fmla="*/ 92 w 1048"/>
                <a:gd name="T9" fmla="*/ 466 h 1379"/>
                <a:gd name="T10" fmla="*/ 57 w 1048"/>
                <a:gd name="T11" fmla="*/ 516 h 1379"/>
                <a:gd name="T12" fmla="*/ 70 w 1048"/>
                <a:gd name="T13" fmla="*/ 584 h 1379"/>
                <a:gd name="T14" fmla="*/ 7 w 1048"/>
                <a:gd name="T15" fmla="*/ 657 h 1379"/>
                <a:gd name="T16" fmla="*/ 21 w 1048"/>
                <a:gd name="T17" fmla="*/ 706 h 1379"/>
                <a:gd name="T18" fmla="*/ 112 w 1048"/>
                <a:gd name="T19" fmla="*/ 737 h 1379"/>
                <a:gd name="T20" fmla="*/ 21 w 1048"/>
                <a:gd name="T21" fmla="*/ 774 h 1379"/>
                <a:gd name="T22" fmla="*/ 85 w 1048"/>
                <a:gd name="T23" fmla="*/ 798 h 1379"/>
                <a:gd name="T24" fmla="*/ 7 w 1048"/>
                <a:gd name="T25" fmla="*/ 841 h 1379"/>
                <a:gd name="T26" fmla="*/ 85 w 1048"/>
                <a:gd name="T27" fmla="*/ 884 h 1379"/>
                <a:gd name="T28" fmla="*/ 35 w 1048"/>
                <a:gd name="T29" fmla="*/ 934 h 1379"/>
                <a:gd name="T30" fmla="*/ 63 w 1048"/>
                <a:gd name="T31" fmla="*/ 940 h 1379"/>
                <a:gd name="T32" fmla="*/ 35 w 1048"/>
                <a:gd name="T33" fmla="*/ 988 h 1379"/>
                <a:gd name="T34" fmla="*/ 99 w 1048"/>
                <a:gd name="T35" fmla="*/ 994 h 1379"/>
                <a:gd name="T36" fmla="*/ 190 w 1048"/>
                <a:gd name="T37" fmla="*/ 1105 h 1379"/>
                <a:gd name="T38" fmla="*/ 254 w 1048"/>
                <a:gd name="T39" fmla="*/ 1112 h 1379"/>
                <a:gd name="T40" fmla="*/ 219 w 1048"/>
                <a:gd name="T41" fmla="*/ 1136 h 1379"/>
                <a:gd name="T42" fmla="*/ 267 w 1048"/>
                <a:gd name="T43" fmla="*/ 1160 h 1379"/>
                <a:gd name="T44" fmla="*/ 289 w 1048"/>
                <a:gd name="T45" fmla="*/ 1185 h 1379"/>
                <a:gd name="T46" fmla="*/ 318 w 1048"/>
                <a:gd name="T47" fmla="*/ 1229 h 1379"/>
                <a:gd name="T48" fmla="*/ 349 w 1048"/>
                <a:gd name="T49" fmla="*/ 1305 h 1379"/>
                <a:gd name="T50" fmla="*/ 625 w 1048"/>
                <a:gd name="T51" fmla="*/ 1343 h 1379"/>
                <a:gd name="T52" fmla="*/ 882 w 1048"/>
                <a:gd name="T53" fmla="*/ 1367 h 1379"/>
                <a:gd name="T54" fmla="*/ 1048 w 1048"/>
                <a:gd name="T55" fmla="*/ 1379 h 1379"/>
                <a:gd name="T56" fmla="*/ 1035 w 1048"/>
                <a:gd name="T57" fmla="*/ 1240 h 1379"/>
                <a:gd name="T58" fmla="*/ 915 w 1048"/>
                <a:gd name="T59" fmla="*/ 1136 h 1379"/>
                <a:gd name="T60" fmla="*/ 895 w 1048"/>
                <a:gd name="T61" fmla="*/ 1038 h 1379"/>
                <a:gd name="T62" fmla="*/ 795 w 1048"/>
                <a:gd name="T63" fmla="*/ 994 h 1379"/>
                <a:gd name="T64" fmla="*/ 789 w 1048"/>
                <a:gd name="T65" fmla="*/ 872 h 1379"/>
                <a:gd name="T66" fmla="*/ 753 w 1048"/>
                <a:gd name="T67" fmla="*/ 829 h 1379"/>
                <a:gd name="T68" fmla="*/ 993 w 1048"/>
                <a:gd name="T69" fmla="*/ 203 h 1379"/>
                <a:gd name="T70" fmla="*/ 14 w 1048"/>
                <a:gd name="T71" fmla="*/ 0 h 13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48"/>
                <a:gd name="T109" fmla="*/ 0 h 1379"/>
                <a:gd name="T110" fmla="*/ 1048 w 1048"/>
                <a:gd name="T111" fmla="*/ 1379 h 13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48" h="1379">
                  <a:moveTo>
                    <a:pt x="14" y="0"/>
                  </a:moveTo>
                  <a:lnTo>
                    <a:pt x="0" y="86"/>
                  </a:lnTo>
                  <a:lnTo>
                    <a:pt x="42" y="209"/>
                  </a:lnTo>
                  <a:lnTo>
                    <a:pt x="42" y="393"/>
                  </a:lnTo>
                  <a:lnTo>
                    <a:pt x="92" y="466"/>
                  </a:lnTo>
                  <a:lnTo>
                    <a:pt x="57" y="516"/>
                  </a:lnTo>
                  <a:lnTo>
                    <a:pt x="70" y="584"/>
                  </a:lnTo>
                  <a:lnTo>
                    <a:pt x="7" y="657"/>
                  </a:lnTo>
                  <a:lnTo>
                    <a:pt x="21" y="706"/>
                  </a:lnTo>
                  <a:lnTo>
                    <a:pt x="112" y="737"/>
                  </a:lnTo>
                  <a:lnTo>
                    <a:pt x="21" y="774"/>
                  </a:lnTo>
                  <a:lnTo>
                    <a:pt x="85" y="798"/>
                  </a:lnTo>
                  <a:lnTo>
                    <a:pt x="7" y="841"/>
                  </a:lnTo>
                  <a:lnTo>
                    <a:pt x="85" y="884"/>
                  </a:lnTo>
                  <a:lnTo>
                    <a:pt x="35" y="934"/>
                  </a:lnTo>
                  <a:lnTo>
                    <a:pt x="63" y="940"/>
                  </a:lnTo>
                  <a:lnTo>
                    <a:pt x="35" y="988"/>
                  </a:lnTo>
                  <a:lnTo>
                    <a:pt x="99" y="994"/>
                  </a:lnTo>
                  <a:lnTo>
                    <a:pt x="190" y="1105"/>
                  </a:lnTo>
                  <a:lnTo>
                    <a:pt x="254" y="1112"/>
                  </a:lnTo>
                  <a:lnTo>
                    <a:pt x="219" y="1136"/>
                  </a:lnTo>
                  <a:lnTo>
                    <a:pt x="267" y="1160"/>
                  </a:lnTo>
                  <a:lnTo>
                    <a:pt x="289" y="1185"/>
                  </a:lnTo>
                  <a:lnTo>
                    <a:pt x="318" y="1229"/>
                  </a:lnTo>
                  <a:lnTo>
                    <a:pt x="349" y="1305"/>
                  </a:lnTo>
                  <a:lnTo>
                    <a:pt x="625" y="1343"/>
                  </a:lnTo>
                  <a:lnTo>
                    <a:pt x="882" y="1367"/>
                  </a:lnTo>
                  <a:lnTo>
                    <a:pt x="1048" y="1379"/>
                  </a:lnTo>
                  <a:lnTo>
                    <a:pt x="1035" y="1240"/>
                  </a:lnTo>
                  <a:lnTo>
                    <a:pt x="915" y="1136"/>
                  </a:lnTo>
                  <a:lnTo>
                    <a:pt x="895" y="1038"/>
                  </a:lnTo>
                  <a:lnTo>
                    <a:pt x="795" y="994"/>
                  </a:lnTo>
                  <a:lnTo>
                    <a:pt x="789" y="872"/>
                  </a:lnTo>
                  <a:lnTo>
                    <a:pt x="753" y="829"/>
                  </a:lnTo>
                  <a:lnTo>
                    <a:pt x="993" y="203"/>
                  </a:lnTo>
                  <a:lnTo>
                    <a:pt x="14" y="0"/>
                  </a:lnTo>
                </a:path>
              </a:pathLst>
            </a:custGeom>
            <a:solidFill>
              <a:schemeClr val="accent1"/>
            </a:solidFill>
            <a:ln w="6350" cap="rnd">
              <a:solidFill>
                <a:srgbClr val="CC9900"/>
              </a:solidFill>
              <a:round/>
              <a:headEnd/>
              <a:tailEnd/>
            </a:ln>
          </p:spPr>
          <p:txBody>
            <a:bodyPr/>
            <a:lstStyle/>
            <a:p>
              <a:endParaRPr lang="en-US"/>
            </a:p>
          </p:txBody>
        </p:sp>
      </p:grpSp>
      <p:grpSp>
        <p:nvGrpSpPr>
          <p:cNvPr id="3" name="Group 19"/>
          <p:cNvGrpSpPr>
            <a:grpSpLocks/>
          </p:cNvGrpSpPr>
          <p:nvPr/>
        </p:nvGrpSpPr>
        <p:grpSpPr bwMode="auto">
          <a:xfrm>
            <a:off x="1144588" y="822325"/>
            <a:ext cx="3741737" cy="5276850"/>
            <a:chOff x="631" y="518"/>
            <a:chExt cx="2357" cy="3324"/>
          </a:xfrm>
        </p:grpSpPr>
        <p:grpSp>
          <p:nvGrpSpPr>
            <p:cNvPr id="4" name="Group 20"/>
            <p:cNvGrpSpPr>
              <a:grpSpLocks/>
            </p:cNvGrpSpPr>
            <p:nvPr/>
          </p:nvGrpSpPr>
          <p:grpSpPr bwMode="auto">
            <a:xfrm>
              <a:off x="631" y="518"/>
              <a:ext cx="1532" cy="1832"/>
              <a:chOff x="1661" y="630"/>
              <a:chExt cx="1532" cy="1832"/>
            </a:xfrm>
          </p:grpSpPr>
          <p:grpSp>
            <p:nvGrpSpPr>
              <p:cNvPr id="5" name="Group 21"/>
              <p:cNvGrpSpPr>
                <a:grpSpLocks/>
              </p:cNvGrpSpPr>
              <p:nvPr/>
            </p:nvGrpSpPr>
            <p:grpSpPr bwMode="auto">
              <a:xfrm>
                <a:off x="2565" y="670"/>
                <a:ext cx="628" cy="892"/>
                <a:chOff x="3688" y="712"/>
                <a:chExt cx="609" cy="897"/>
              </a:xfrm>
            </p:grpSpPr>
            <p:sp>
              <p:nvSpPr>
                <p:cNvPr id="4404" name="Freeform 22"/>
                <p:cNvSpPr>
                  <a:spLocks/>
                </p:cNvSpPr>
                <p:nvPr/>
              </p:nvSpPr>
              <p:spPr bwMode="auto">
                <a:xfrm>
                  <a:off x="3820" y="1472"/>
                  <a:ext cx="101" cy="77"/>
                </a:xfrm>
                <a:custGeom>
                  <a:avLst/>
                  <a:gdLst>
                    <a:gd name="T0" fmla="*/ 0 w 101"/>
                    <a:gd name="T1" fmla="*/ 76 h 77"/>
                    <a:gd name="T2" fmla="*/ 100 w 101"/>
                    <a:gd name="T3" fmla="*/ 40 h 77"/>
                    <a:gd name="T4" fmla="*/ 100 w 101"/>
                    <a:gd name="T5" fmla="*/ 0 h 77"/>
                    <a:gd name="T6" fmla="*/ 0 60000 65536"/>
                    <a:gd name="T7" fmla="*/ 0 60000 65536"/>
                    <a:gd name="T8" fmla="*/ 0 60000 65536"/>
                    <a:gd name="T9" fmla="*/ 0 w 101"/>
                    <a:gd name="T10" fmla="*/ 0 h 77"/>
                    <a:gd name="T11" fmla="*/ 101 w 101"/>
                    <a:gd name="T12" fmla="*/ 77 h 77"/>
                  </a:gdLst>
                  <a:ahLst/>
                  <a:cxnLst>
                    <a:cxn ang="T6">
                      <a:pos x="T0" y="T1"/>
                    </a:cxn>
                    <a:cxn ang="T7">
                      <a:pos x="T2" y="T3"/>
                    </a:cxn>
                    <a:cxn ang="T8">
                      <a:pos x="T4" y="T5"/>
                    </a:cxn>
                  </a:cxnLst>
                  <a:rect l="T9" t="T10" r="T11" b="T12"/>
                  <a:pathLst>
                    <a:path w="101" h="77">
                      <a:moveTo>
                        <a:pt x="0" y="76"/>
                      </a:moveTo>
                      <a:lnTo>
                        <a:pt x="100" y="40"/>
                      </a:lnTo>
                      <a:lnTo>
                        <a:pt x="100" y="0"/>
                      </a:lnTo>
                    </a:path>
                  </a:pathLst>
                </a:custGeom>
                <a:noFill/>
                <a:ln w="15875" cap="rnd">
                  <a:solidFill>
                    <a:schemeClr val="tx1"/>
                  </a:solidFill>
                  <a:round/>
                  <a:headEnd type="none" w="sm" len="sm"/>
                  <a:tailEnd type="none" w="sm" len="sm"/>
                </a:ln>
              </p:spPr>
              <p:txBody>
                <a:bodyPr/>
                <a:lstStyle/>
                <a:p>
                  <a:endParaRPr lang="en-US"/>
                </a:p>
              </p:txBody>
            </p:sp>
            <p:sp>
              <p:nvSpPr>
                <p:cNvPr id="4405" name="Freeform 23"/>
                <p:cNvSpPr>
                  <a:spLocks/>
                </p:cNvSpPr>
                <p:nvPr/>
              </p:nvSpPr>
              <p:spPr bwMode="auto">
                <a:xfrm>
                  <a:off x="3904" y="1296"/>
                  <a:ext cx="161" cy="185"/>
                </a:xfrm>
                <a:custGeom>
                  <a:avLst/>
                  <a:gdLst>
                    <a:gd name="T0" fmla="*/ 12 w 161"/>
                    <a:gd name="T1" fmla="*/ 168 h 185"/>
                    <a:gd name="T2" fmla="*/ 0 w 161"/>
                    <a:gd name="T3" fmla="*/ 152 h 185"/>
                    <a:gd name="T4" fmla="*/ 24 w 161"/>
                    <a:gd name="T5" fmla="*/ 28 h 185"/>
                    <a:gd name="T6" fmla="*/ 124 w 161"/>
                    <a:gd name="T7" fmla="*/ 0 h 185"/>
                    <a:gd name="T8" fmla="*/ 160 w 161"/>
                    <a:gd name="T9" fmla="*/ 16 h 185"/>
                    <a:gd name="T10" fmla="*/ 144 w 161"/>
                    <a:gd name="T11" fmla="*/ 100 h 185"/>
                    <a:gd name="T12" fmla="*/ 156 w 161"/>
                    <a:gd name="T13" fmla="*/ 116 h 185"/>
                    <a:gd name="T14" fmla="*/ 144 w 161"/>
                    <a:gd name="T15" fmla="*/ 184 h 185"/>
                    <a:gd name="T16" fmla="*/ 144 w 161"/>
                    <a:gd name="T17" fmla="*/ 100 h 1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1"/>
                    <a:gd name="T28" fmla="*/ 0 h 185"/>
                    <a:gd name="T29" fmla="*/ 161 w 161"/>
                    <a:gd name="T30" fmla="*/ 185 h 1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1" h="185">
                      <a:moveTo>
                        <a:pt x="12" y="168"/>
                      </a:moveTo>
                      <a:lnTo>
                        <a:pt x="0" y="152"/>
                      </a:lnTo>
                      <a:lnTo>
                        <a:pt x="24" y="28"/>
                      </a:lnTo>
                      <a:lnTo>
                        <a:pt x="124" y="0"/>
                      </a:lnTo>
                      <a:lnTo>
                        <a:pt x="160" y="16"/>
                      </a:lnTo>
                      <a:lnTo>
                        <a:pt x="144" y="100"/>
                      </a:lnTo>
                      <a:lnTo>
                        <a:pt x="156" y="116"/>
                      </a:lnTo>
                      <a:lnTo>
                        <a:pt x="144" y="184"/>
                      </a:lnTo>
                      <a:lnTo>
                        <a:pt x="144" y="100"/>
                      </a:lnTo>
                    </a:path>
                  </a:pathLst>
                </a:custGeom>
                <a:noFill/>
                <a:ln w="15875" cap="rnd">
                  <a:solidFill>
                    <a:schemeClr val="tx1"/>
                  </a:solidFill>
                  <a:round/>
                  <a:headEnd type="none" w="sm" len="sm"/>
                  <a:tailEnd type="none" w="sm" len="sm"/>
                </a:ln>
              </p:spPr>
              <p:txBody>
                <a:bodyPr/>
                <a:lstStyle/>
                <a:p>
                  <a:endParaRPr lang="en-US"/>
                </a:p>
              </p:txBody>
            </p:sp>
            <p:sp>
              <p:nvSpPr>
                <p:cNvPr id="4406" name="Freeform 24"/>
                <p:cNvSpPr>
                  <a:spLocks/>
                </p:cNvSpPr>
                <p:nvPr/>
              </p:nvSpPr>
              <p:spPr bwMode="auto">
                <a:xfrm>
                  <a:off x="3916" y="1468"/>
                  <a:ext cx="289" cy="69"/>
                </a:xfrm>
                <a:custGeom>
                  <a:avLst/>
                  <a:gdLst>
                    <a:gd name="T0" fmla="*/ 0 w 289"/>
                    <a:gd name="T1" fmla="*/ 0 h 69"/>
                    <a:gd name="T2" fmla="*/ 76 w 289"/>
                    <a:gd name="T3" fmla="*/ 68 h 69"/>
                    <a:gd name="T4" fmla="*/ 132 w 289"/>
                    <a:gd name="T5" fmla="*/ 16 h 69"/>
                    <a:gd name="T6" fmla="*/ 288 w 289"/>
                    <a:gd name="T7" fmla="*/ 20 h 69"/>
                    <a:gd name="T8" fmla="*/ 276 w 289"/>
                    <a:gd name="T9" fmla="*/ 4 h 69"/>
                    <a:gd name="T10" fmla="*/ 148 w 289"/>
                    <a:gd name="T11" fmla="*/ 0 h 69"/>
                    <a:gd name="T12" fmla="*/ 132 w 289"/>
                    <a:gd name="T13" fmla="*/ 16 h 69"/>
                    <a:gd name="T14" fmla="*/ 0 60000 65536"/>
                    <a:gd name="T15" fmla="*/ 0 60000 65536"/>
                    <a:gd name="T16" fmla="*/ 0 60000 65536"/>
                    <a:gd name="T17" fmla="*/ 0 60000 65536"/>
                    <a:gd name="T18" fmla="*/ 0 60000 65536"/>
                    <a:gd name="T19" fmla="*/ 0 60000 65536"/>
                    <a:gd name="T20" fmla="*/ 0 60000 65536"/>
                    <a:gd name="T21" fmla="*/ 0 w 289"/>
                    <a:gd name="T22" fmla="*/ 0 h 69"/>
                    <a:gd name="T23" fmla="*/ 289 w 289"/>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9" h="69">
                      <a:moveTo>
                        <a:pt x="0" y="0"/>
                      </a:moveTo>
                      <a:lnTo>
                        <a:pt x="76" y="68"/>
                      </a:lnTo>
                      <a:lnTo>
                        <a:pt x="132" y="16"/>
                      </a:lnTo>
                      <a:lnTo>
                        <a:pt x="288" y="20"/>
                      </a:lnTo>
                      <a:lnTo>
                        <a:pt x="276" y="4"/>
                      </a:lnTo>
                      <a:lnTo>
                        <a:pt x="148" y="0"/>
                      </a:lnTo>
                      <a:lnTo>
                        <a:pt x="132" y="16"/>
                      </a:lnTo>
                    </a:path>
                  </a:pathLst>
                </a:custGeom>
                <a:noFill/>
                <a:ln w="15875" cap="rnd">
                  <a:solidFill>
                    <a:schemeClr val="tx1"/>
                  </a:solidFill>
                  <a:round/>
                  <a:headEnd type="none" w="sm" len="sm"/>
                  <a:tailEnd type="none" w="sm" len="sm"/>
                </a:ln>
              </p:spPr>
              <p:txBody>
                <a:bodyPr/>
                <a:lstStyle/>
                <a:p>
                  <a:endParaRPr lang="en-US"/>
                </a:p>
              </p:txBody>
            </p:sp>
            <p:sp>
              <p:nvSpPr>
                <p:cNvPr id="4407" name="Freeform 25"/>
                <p:cNvSpPr>
                  <a:spLocks/>
                </p:cNvSpPr>
                <p:nvPr/>
              </p:nvSpPr>
              <p:spPr bwMode="auto">
                <a:xfrm>
                  <a:off x="3896" y="1432"/>
                  <a:ext cx="33" cy="177"/>
                </a:xfrm>
                <a:custGeom>
                  <a:avLst/>
                  <a:gdLst>
                    <a:gd name="T0" fmla="*/ 0 w 33"/>
                    <a:gd name="T1" fmla="*/ 0 h 177"/>
                    <a:gd name="T2" fmla="*/ 0 w 33"/>
                    <a:gd name="T3" fmla="*/ 60 h 177"/>
                    <a:gd name="T4" fmla="*/ 32 w 33"/>
                    <a:gd name="T5" fmla="*/ 108 h 177"/>
                    <a:gd name="T6" fmla="*/ 24 w 33"/>
                    <a:gd name="T7" fmla="*/ 176 h 177"/>
                    <a:gd name="T8" fmla="*/ 0 60000 65536"/>
                    <a:gd name="T9" fmla="*/ 0 60000 65536"/>
                    <a:gd name="T10" fmla="*/ 0 60000 65536"/>
                    <a:gd name="T11" fmla="*/ 0 60000 65536"/>
                    <a:gd name="T12" fmla="*/ 0 w 33"/>
                    <a:gd name="T13" fmla="*/ 0 h 177"/>
                    <a:gd name="T14" fmla="*/ 33 w 33"/>
                    <a:gd name="T15" fmla="*/ 177 h 177"/>
                  </a:gdLst>
                  <a:ahLst/>
                  <a:cxnLst>
                    <a:cxn ang="T8">
                      <a:pos x="T0" y="T1"/>
                    </a:cxn>
                    <a:cxn ang="T9">
                      <a:pos x="T2" y="T3"/>
                    </a:cxn>
                    <a:cxn ang="T10">
                      <a:pos x="T4" y="T5"/>
                    </a:cxn>
                    <a:cxn ang="T11">
                      <a:pos x="T6" y="T7"/>
                    </a:cxn>
                  </a:cxnLst>
                  <a:rect l="T12" t="T13" r="T14" b="T15"/>
                  <a:pathLst>
                    <a:path w="33" h="177">
                      <a:moveTo>
                        <a:pt x="0" y="0"/>
                      </a:moveTo>
                      <a:lnTo>
                        <a:pt x="0" y="60"/>
                      </a:lnTo>
                      <a:lnTo>
                        <a:pt x="32" y="108"/>
                      </a:lnTo>
                      <a:lnTo>
                        <a:pt x="24" y="176"/>
                      </a:lnTo>
                    </a:path>
                  </a:pathLst>
                </a:custGeom>
                <a:noFill/>
                <a:ln w="15875" cap="rnd">
                  <a:solidFill>
                    <a:schemeClr val="tx1"/>
                  </a:solidFill>
                  <a:round/>
                  <a:headEnd type="none" w="sm" len="sm"/>
                  <a:tailEnd type="none" w="sm" len="sm"/>
                </a:ln>
              </p:spPr>
              <p:txBody>
                <a:bodyPr/>
                <a:lstStyle/>
                <a:p>
                  <a:endParaRPr lang="en-US"/>
                </a:p>
              </p:txBody>
            </p:sp>
            <p:sp>
              <p:nvSpPr>
                <p:cNvPr id="4408" name="Freeform 26"/>
                <p:cNvSpPr>
                  <a:spLocks/>
                </p:cNvSpPr>
                <p:nvPr/>
              </p:nvSpPr>
              <p:spPr bwMode="auto">
                <a:xfrm>
                  <a:off x="3980" y="1536"/>
                  <a:ext cx="17" cy="73"/>
                </a:xfrm>
                <a:custGeom>
                  <a:avLst/>
                  <a:gdLst>
                    <a:gd name="T0" fmla="*/ 16 w 17"/>
                    <a:gd name="T1" fmla="*/ 0 h 73"/>
                    <a:gd name="T2" fmla="*/ 0 w 17"/>
                    <a:gd name="T3" fmla="*/ 72 h 73"/>
                    <a:gd name="T4" fmla="*/ 0 60000 65536"/>
                    <a:gd name="T5" fmla="*/ 0 60000 65536"/>
                    <a:gd name="T6" fmla="*/ 0 w 17"/>
                    <a:gd name="T7" fmla="*/ 0 h 73"/>
                    <a:gd name="T8" fmla="*/ 17 w 17"/>
                    <a:gd name="T9" fmla="*/ 73 h 73"/>
                  </a:gdLst>
                  <a:ahLst/>
                  <a:cxnLst>
                    <a:cxn ang="T4">
                      <a:pos x="T0" y="T1"/>
                    </a:cxn>
                    <a:cxn ang="T5">
                      <a:pos x="T2" y="T3"/>
                    </a:cxn>
                  </a:cxnLst>
                  <a:rect l="T6" t="T7" r="T8" b="T9"/>
                  <a:pathLst>
                    <a:path w="17" h="73">
                      <a:moveTo>
                        <a:pt x="16" y="0"/>
                      </a:moveTo>
                      <a:lnTo>
                        <a:pt x="0" y="72"/>
                      </a:lnTo>
                    </a:path>
                  </a:pathLst>
                </a:custGeom>
                <a:noFill/>
                <a:ln w="15875" cap="rnd">
                  <a:solidFill>
                    <a:schemeClr val="tx1"/>
                  </a:solidFill>
                  <a:round/>
                  <a:headEnd type="none" w="sm" len="sm"/>
                  <a:tailEnd type="none" w="sm" len="sm"/>
                </a:ln>
              </p:spPr>
              <p:txBody>
                <a:bodyPr/>
                <a:lstStyle/>
                <a:p>
                  <a:endParaRPr lang="en-US"/>
                </a:p>
              </p:txBody>
            </p:sp>
            <p:sp>
              <p:nvSpPr>
                <p:cNvPr id="4409" name="Freeform 27"/>
                <p:cNvSpPr>
                  <a:spLocks/>
                </p:cNvSpPr>
                <p:nvPr/>
              </p:nvSpPr>
              <p:spPr bwMode="auto">
                <a:xfrm>
                  <a:off x="4064" y="1304"/>
                  <a:ext cx="117" cy="17"/>
                </a:xfrm>
                <a:custGeom>
                  <a:avLst/>
                  <a:gdLst>
                    <a:gd name="T0" fmla="*/ 0 w 117"/>
                    <a:gd name="T1" fmla="*/ 0 h 17"/>
                    <a:gd name="T2" fmla="*/ 116 w 117"/>
                    <a:gd name="T3" fmla="*/ 16 h 17"/>
                    <a:gd name="T4" fmla="*/ 0 60000 65536"/>
                    <a:gd name="T5" fmla="*/ 0 60000 65536"/>
                    <a:gd name="T6" fmla="*/ 0 w 117"/>
                    <a:gd name="T7" fmla="*/ 0 h 17"/>
                    <a:gd name="T8" fmla="*/ 117 w 117"/>
                    <a:gd name="T9" fmla="*/ 17 h 17"/>
                  </a:gdLst>
                  <a:ahLst/>
                  <a:cxnLst>
                    <a:cxn ang="T4">
                      <a:pos x="T0" y="T1"/>
                    </a:cxn>
                    <a:cxn ang="T5">
                      <a:pos x="T2" y="T3"/>
                    </a:cxn>
                  </a:cxnLst>
                  <a:rect l="T6" t="T7" r="T8" b="T9"/>
                  <a:pathLst>
                    <a:path w="117" h="17">
                      <a:moveTo>
                        <a:pt x="0" y="0"/>
                      </a:moveTo>
                      <a:lnTo>
                        <a:pt x="116" y="16"/>
                      </a:lnTo>
                    </a:path>
                  </a:pathLst>
                </a:custGeom>
                <a:noFill/>
                <a:ln w="15875" cap="rnd">
                  <a:solidFill>
                    <a:schemeClr val="tx1"/>
                  </a:solidFill>
                  <a:round/>
                  <a:headEnd type="none" w="sm" len="sm"/>
                  <a:tailEnd type="none" w="sm" len="sm"/>
                </a:ln>
              </p:spPr>
              <p:txBody>
                <a:bodyPr/>
                <a:lstStyle/>
                <a:p>
                  <a:endParaRPr lang="en-US"/>
                </a:p>
              </p:txBody>
            </p:sp>
            <p:sp>
              <p:nvSpPr>
                <p:cNvPr id="4410" name="Freeform 28"/>
                <p:cNvSpPr>
                  <a:spLocks/>
                </p:cNvSpPr>
                <p:nvPr/>
              </p:nvSpPr>
              <p:spPr bwMode="auto">
                <a:xfrm>
                  <a:off x="3920" y="1160"/>
                  <a:ext cx="73" cy="161"/>
                </a:xfrm>
                <a:custGeom>
                  <a:avLst/>
                  <a:gdLst>
                    <a:gd name="T0" fmla="*/ 8 w 73"/>
                    <a:gd name="T1" fmla="*/ 160 h 161"/>
                    <a:gd name="T2" fmla="*/ 56 w 73"/>
                    <a:gd name="T3" fmla="*/ 104 h 161"/>
                    <a:gd name="T4" fmla="*/ 72 w 73"/>
                    <a:gd name="T5" fmla="*/ 16 h 161"/>
                    <a:gd name="T6" fmla="*/ 0 w 73"/>
                    <a:gd name="T7" fmla="*/ 0 h 161"/>
                    <a:gd name="T8" fmla="*/ 0 60000 65536"/>
                    <a:gd name="T9" fmla="*/ 0 60000 65536"/>
                    <a:gd name="T10" fmla="*/ 0 60000 65536"/>
                    <a:gd name="T11" fmla="*/ 0 60000 65536"/>
                    <a:gd name="T12" fmla="*/ 0 w 73"/>
                    <a:gd name="T13" fmla="*/ 0 h 161"/>
                    <a:gd name="T14" fmla="*/ 73 w 73"/>
                    <a:gd name="T15" fmla="*/ 161 h 161"/>
                  </a:gdLst>
                  <a:ahLst/>
                  <a:cxnLst>
                    <a:cxn ang="T8">
                      <a:pos x="T0" y="T1"/>
                    </a:cxn>
                    <a:cxn ang="T9">
                      <a:pos x="T2" y="T3"/>
                    </a:cxn>
                    <a:cxn ang="T10">
                      <a:pos x="T4" y="T5"/>
                    </a:cxn>
                    <a:cxn ang="T11">
                      <a:pos x="T6" y="T7"/>
                    </a:cxn>
                  </a:cxnLst>
                  <a:rect l="T12" t="T13" r="T14" b="T15"/>
                  <a:pathLst>
                    <a:path w="73" h="161">
                      <a:moveTo>
                        <a:pt x="8" y="160"/>
                      </a:moveTo>
                      <a:lnTo>
                        <a:pt x="56" y="104"/>
                      </a:lnTo>
                      <a:lnTo>
                        <a:pt x="72" y="16"/>
                      </a:lnTo>
                      <a:lnTo>
                        <a:pt x="0" y="0"/>
                      </a:lnTo>
                    </a:path>
                  </a:pathLst>
                </a:custGeom>
                <a:noFill/>
                <a:ln w="15875" cap="rnd">
                  <a:solidFill>
                    <a:schemeClr val="tx1"/>
                  </a:solidFill>
                  <a:round/>
                  <a:headEnd type="none" w="sm" len="sm"/>
                  <a:tailEnd type="none" w="sm" len="sm"/>
                </a:ln>
              </p:spPr>
              <p:txBody>
                <a:bodyPr/>
                <a:lstStyle/>
                <a:p>
                  <a:endParaRPr lang="en-US"/>
                </a:p>
              </p:txBody>
            </p:sp>
            <p:sp>
              <p:nvSpPr>
                <p:cNvPr id="4411" name="Freeform 29"/>
                <p:cNvSpPr>
                  <a:spLocks/>
                </p:cNvSpPr>
                <p:nvPr/>
              </p:nvSpPr>
              <p:spPr bwMode="auto">
                <a:xfrm>
                  <a:off x="3872" y="1308"/>
                  <a:ext cx="53" cy="129"/>
                </a:xfrm>
                <a:custGeom>
                  <a:avLst/>
                  <a:gdLst>
                    <a:gd name="T0" fmla="*/ 24 w 53"/>
                    <a:gd name="T1" fmla="*/ 128 h 129"/>
                    <a:gd name="T2" fmla="*/ 16 w 53"/>
                    <a:gd name="T3" fmla="*/ 96 h 129"/>
                    <a:gd name="T4" fmla="*/ 0 w 53"/>
                    <a:gd name="T5" fmla="*/ 88 h 129"/>
                    <a:gd name="T6" fmla="*/ 20 w 53"/>
                    <a:gd name="T7" fmla="*/ 0 h 129"/>
                    <a:gd name="T8" fmla="*/ 52 w 53"/>
                    <a:gd name="T9" fmla="*/ 20 h 129"/>
                    <a:gd name="T10" fmla="*/ 0 60000 65536"/>
                    <a:gd name="T11" fmla="*/ 0 60000 65536"/>
                    <a:gd name="T12" fmla="*/ 0 60000 65536"/>
                    <a:gd name="T13" fmla="*/ 0 60000 65536"/>
                    <a:gd name="T14" fmla="*/ 0 60000 65536"/>
                    <a:gd name="T15" fmla="*/ 0 w 53"/>
                    <a:gd name="T16" fmla="*/ 0 h 129"/>
                    <a:gd name="T17" fmla="*/ 53 w 53"/>
                    <a:gd name="T18" fmla="*/ 129 h 129"/>
                  </a:gdLst>
                  <a:ahLst/>
                  <a:cxnLst>
                    <a:cxn ang="T10">
                      <a:pos x="T0" y="T1"/>
                    </a:cxn>
                    <a:cxn ang="T11">
                      <a:pos x="T2" y="T3"/>
                    </a:cxn>
                    <a:cxn ang="T12">
                      <a:pos x="T4" y="T5"/>
                    </a:cxn>
                    <a:cxn ang="T13">
                      <a:pos x="T6" y="T7"/>
                    </a:cxn>
                    <a:cxn ang="T14">
                      <a:pos x="T8" y="T9"/>
                    </a:cxn>
                  </a:cxnLst>
                  <a:rect l="T15" t="T16" r="T17" b="T18"/>
                  <a:pathLst>
                    <a:path w="53" h="129">
                      <a:moveTo>
                        <a:pt x="24" y="128"/>
                      </a:moveTo>
                      <a:lnTo>
                        <a:pt x="16" y="96"/>
                      </a:lnTo>
                      <a:lnTo>
                        <a:pt x="0" y="88"/>
                      </a:lnTo>
                      <a:lnTo>
                        <a:pt x="20" y="0"/>
                      </a:lnTo>
                      <a:lnTo>
                        <a:pt x="52" y="20"/>
                      </a:lnTo>
                    </a:path>
                  </a:pathLst>
                </a:custGeom>
                <a:noFill/>
                <a:ln w="15875" cap="rnd">
                  <a:solidFill>
                    <a:schemeClr val="tx1"/>
                  </a:solidFill>
                  <a:round/>
                  <a:headEnd type="none" w="sm" len="sm"/>
                  <a:tailEnd type="none" w="sm" len="sm"/>
                </a:ln>
              </p:spPr>
              <p:txBody>
                <a:bodyPr/>
                <a:lstStyle/>
                <a:p>
                  <a:endParaRPr lang="en-US"/>
                </a:p>
              </p:txBody>
            </p:sp>
            <p:sp>
              <p:nvSpPr>
                <p:cNvPr id="4412" name="Freeform 30"/>
                <p:cNvSpPr>
                  <a:spLocks/>
                </p:cNvSpPr>
                <p:nvPr/>
              </p:nvSpPr>
              <p:spPr bwMode="auto">
                <a:xfrm>
                  <a:off x="3688" y="1120"/>
                  <a:ext cx="205" cy="185"/>
                </a:xfrm>
                <a:custGeom>
                  <a:avLst/>
                  <a:gdLst>
                    <a:gd name="T0" fmla="*/ 200 w 205"/>
                    <a:gd name="T1" fmla="*/ 184 h 185"/>
                    <a:gd name="T2" fmla="*/ 176 w 205"/>
                    <a:gd name="T3" fmla="*/ 152 h 185"/>
                    <a:gd name="T4" fmla="*/ 204 w 205"/>
                    <a:gd name="T5" fmla="*/ 0 h 185"/>
                    <a:gd name="T6" fmla="*/ 176 w 205"/>
                    <a:gd name="T7" fmla="*/ 16 h 185"/>
                    <a:gd name="T8" fmla="*/ 36 w 205"/>
                    <a:gd name="T9" fmla="*/ 4 h 185"/>
                    <a:gd name="T10" fmla="*/ 0 w 205"/>
                    <a:gd name="T11" fmla="*/ 24 h 185"/>
                    <a:gd name="T12" fmla="*/ 60 w 205"/>
                    <a:gd name="T13" fmla="*/ 20 h 185"/>
                    <a:gd name="T14" fmla="*/ 176 w 205"/>
                    <a:gd name="T15" fmla="*/ 32 h 185"/>
                    <a:gd name="T16" fmla="*/ 204 w 205"/>
                    <a:gd name="T17" fmla="*/ 4 h 1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5"/>
                    <a:gd name="T28" fmla="*/ 0 h 185"/>
                    <a:gd name="T29" fmla="*/ 205 w 205"/>
                    <a:gd name="T30" fmla="*/ 185 h 1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5" h="185">
                      <a:moveTo>
                        <a:pt x="200" y="184"/>
                      </a:moveTo>
                      <a:lnTo>
                        <a:pt x="176" y="152"/>
                      </a:lnTo>
                      <a:lnTo>
                        <a:pt x="204" y="0"/>
                      </a:lnTo>
                      <a:lnTo>
                        <a:pt x="176" y="16"/>
                      </a:lnTo>
                      <a:lnTo>
                        <a:pt x="36" y="4"/>
                      </a:lnTo>
                      <a:lnTo>
                        <a:pt x="0" y="24"/>
                      </a:lnTo>
                      <a:lnTo>
                        <a:pt x="60" y="20"/>
                      </a:lnTo>
                      <a:lnTo>
                        <a:pt x="176" y="32"/>
                      </a:lnTo>
                      <a:lnTo>
                        <a:pt x="204" y="4"/>
                      </a:lnTo>
                    </a:path>
                  </a:pathLst>
                </a:custGeom>
                <a:noFill/>
                <a:ln w="15875" cap="rnd">
                  <a:solidFill>
                    <a:schemeClr val="tx1"/>
                  </a:solidFill>
                  <a:round/>
                  <a:headEnd type="none" w="sm" len="sm"/>
                  <a:tailEnd type="none" w="sm" len="sm"/>
                </a:ln>
              </p:spPr>
              <p:txBody>
                <a:bodyPr/>
                <a:lstStyle/>
                <a:p>
                  <a:endParaRPr lang="en-US"/>
                </a:p>
              </p:txBody>
            </p:sp>
            <p:sp>
              <p:nvSpPr>
                <p:cNvPr id="4413" name="Freeform 31"/>
                <p:cNvSpPr>
                  <a:spLocks/>
                </p:cNvSpPr>
                <p:nvPr/>
              </p:nvSpPr>
              <p:spPr bwMode="auto">
                <a:xfrm>
                  <a:off x="3780" y="1212"/>
                  <a:ext cx="109" cy="101"/>
                </a:xfrm>
                <a:custGeom>
                  <a:avLst/>
                  <a:gdLst>
                    <a:gd name="T0" fmla="*/ 108 w 109"/>
                    <a:gd name="T1" fmla="*/ 100 h 101"/>
                    <a:gd name="T2" fmla="*/ 0 w 109"/>
                    <a:gd name="T3" fmla="*/ 0 h 101"/>
                    <a:gd name="T4" fmla="*/ 0 60000 65536"/>
                    <a:gd name="T5" fmla="*/ 0 60000 65536"/>
                    <a:gd name="T6" fmla="*/ 0 w 109"/>
                    <a:gd name="T7" fmla="*/ 0 h 101"/>
                    <a:gd name="T8" fmla="*/ 109 w 109"/>
                    <a:gd name="T9" fmla="*/ 101 h 101"/>
                  </a:gdLst>
                  <a:ahLst/>
                  <a:cxnLst>
                    <a:cxn ang="T4">
                      <a:pos x="T0" y="T1"/>
                    </a:cxn>
                    <a:cxn ang="T5">
                      <a:pos x="T2" y="T3"/>
                    </a:cxn>
                  </a:cxnLst>
                  <a:rect l="T6" t="T7" r="T8" b="T9"/>
                  <a:pathLst>
                    <a:path w="109" h="101">
                      <a:moveTo>
                        <a:pt x="108" y="100"/>
                      </a:moveTo>
                      <a:lnTo>
                        <a:pt x="0" y="0"/>
                      </a:lnTo>
                    </a:path>
                  </a:pathLst>
                </a:custGeom>
                <a:noFill/>
                <a:ln w="15875" cap="rnd">
                  <a:solidFill>
                    <a:schemeClr val="tx1"/>
                  </a:solidFill>
                  <a:round/>
                  <a:headEnd type="none" w="sm" len="sm"/>
                  <a:tailEnd type="none" w="sm" len="sm"/>
                </a:ln>
              </p:spPr>
              <p:txBody>
                <a:bodyPr/>
                <a:lstStyle/>
                <a:p>
                  <a:endParaRPr lang="en-US"/>
                </a:p>
              </p:txBody>
            </p:sp>
            <p:sp>
              <p:nvSpPr>
                <p:cNvPr id="4414" name="Freeform 32"/>
                <p:cNvSpPr>
                  <a:spLocks/>
                </p:cNvSpPr>
                <p:nvPr/>
              </p:nvSpPr>
              <p:spPr bwMode="auto">
                <a:xfrm>
                  <a:off x="3736" y="712"/>
                  <a:ext cx="157" cy="405"/>
                </a:xfrm>
                <a:custGeom>
                  <a:avLst/>
                  <a:gdLst>
                    <a:gd name="T0" fmla="*/ 156 w 157"/>
                    <a:gd name="T1" fmla="*/ 404 h 405"/>
                    <a:gd name="T2" fmla="*/ 76 w 157"/>
                    <a:gd name="T3" fmla="*/ 396 h 405"/>
                    <a:gd name="T4" fmla="*/ 120 w 157"/>
                    <a:gd name="T5" fmla="*/ 208 h 405"/>
                    <a:gd name="T6" fmla="*/ 0 w 157"/>
                    <a:gd name="T7" fmla="*/ 144 h 405"/>
                    <a:gd name="T8" fmla="*/ 52 w 157"/>
                    <a:gd name="T9" fmla="*/ 0 h 405"/>
                    <a:gd name="T10" fmla="*/ 0 60000 65536"/>
                    <a:gd name="T11" fmla="*/ 0 60000 65536"/>
                    <a:gd name="T12" fmla="*/ 0 60000 65536"/>
                    <a:gd name="T13" fmla="*/ 0 60000 65536"/>
                    <a:gd name="T14" fmla="*/ 0 60000 65536"/>
                    <a:gd name="T15" fmla="*/ 0 w 157"/>
                    <a:gd name="T16" fmla="*/ 0 h 405"/>
                    <a:gd name="T17" fmla="*/ 157 w 157"/>
                    <a:gd name="T18" fmla="*/ 405 h 405"/>
                  </a:gdLst>
                  <a:ahLst/>
                  <a:cxnLst>
                    <a:cxn ang="T10">
                      <a:pos x="T0" y="T1"/>
                    </a:cxn>
                    <a:cxn ang="T11">
                      <a:pos x="T2" y="T3"/>
                    </a:cxn>
                    <a:cxn ang="T12">
                      <a:pos x="T4" y="T5"/>
                    </a:cxn>
                    <a:cxn ang="T13">
                      <a:pos x="T6" y="T7"/>
                    </a:cxn>
                    <a:cxn ang="T14">
                      <a:pos x="T8" y="T9"/>
                    </a:cxn>
                  </a:cxnLst>
                  <a:rect l="T15" t="T16" r="T17" b="T18"/>
                  <a:pathLst>
                    <a:path w="157" h="405">
                      <a:moveTo>
                        <a:pt x="156" y="404"/>
                      </a:moveTo>
                      <a:lnTo>
                        <a:pt x="76" y="396"/>
                      </a:lnTo>
                      <a:lnTo>
                        <a:pt x="120" y="208"/>
                      </a:lnTo>
                      <a:lnTo>
                        <a:pt x="0" y="144"/>
                      </a:lnTo>
                      <a:lnTo>
                        <a:pt x="52" y="0"/>
                      </a:lnTo>
                    </a:path>
                  </a:pathLst>
                </a:custGeom>
                <a:noFill/>
                <a:ln w="15875" cap="rnd">
                  <a:solidFill>
                    <a:schemeClr val="tx1"/>
                  </a:solidFill>
                  <a:round/>
                  <a:headEnd type="none" w="sm" len="sm"/>
                  <a:tailEnd type="none" w="sm" len="sm"/>
                </a:ln>
              </p:spPr>
              <p:txBody>
                <a:bodyPr/>
                <a:lstStyle/>
                <a:p>
                  <a:endParaRPr lang="en-US"/>
                </a:p>
              </p:txBody>
            </p:sp>
            <p:sp>
              <p:nvSpPr>
                <p:cNvPr id="4415" name="Freeform 33"/>
                <p:cNvSpPr>
                  <a:spLocks/>
                </p:cNvSpPr>
                <p:nvPr/>
              </p:nvSpPr>
              <p:spPr bwMode="auto">
                <a:xfrm>
                  <a:off x="3852" y="712"/>
                  <a:ext cx="161" cy="405"/>
                </a:xfrm>
                <a:custGeom>
                  <a:avLst/>
                  <a:gdLst>
                    <a:gd name="T0" fmla="*/ 0 w 161"/>
                    <a:gd name="T1" fmla="*/ 204 h 405"/>
                    <a:gd name="T2" fmla="*/ 140 w 161"/>
                    <a:gd name="T3" fmla="*/ 76 h 405"/>
                    <a:gd name="T4" fmla="*/ 160 w 161"/>
                    <a:gd name="T5" fmla="*/ 0 h 405"/>
                    <a:gd name="T6" fmla="*/ 144 w 161"/>
                    <a:gd name="T7" fmla="*/ 68 h 405"/>
                    <a:gd name="T8" fmla="*/ 80 w 161"/>
                    <a:gd name="T9" fmla="*/ 376 h 405"/>
                    <a:gd name="T10" fmla="*/ 40 w 161"/>
                    <a:gd name="T11" fmla="*/ 404 h 405"/>
                    <a:gd name="T12" fmla="*/ 0 60000 65536"/>
                    <a:gd name="T13" fmla="*/ 0 60000 65536"/>
                    <a:gd name="T14" fmla="*/ 0 60000 65536"/>
                    <a:gd name="T15" fmla="*/ 0 60000 65536"/>
                    <a:gd name="T16" fmla="*/ 0 60000 65536"/>
                    <a:gd name="T17" fmla="*/ 0 60000 65536"/>
                    <a:gd name="T18" fmla="*/ 0 w 161"/>
                    <a:gd name="T19" fmla="*/ 0 h 405"/>
                    <a:gd name="T20" fmla="*/ 161 w 161"/>
                    <a:gd name="T21" fmla="*/ 405 h 405"/>
                  </a:gdLst>
                  <a:ahLst/>
                  <a:cxnLst>
                    <a:cxn ang="T12">
                      <a:pos x="T0" y="T1"/>
                    </a:cxn>
                    <a:cxn ang="T13">
                      <a:pos x="T2" y="T3"/>
                    </a:cxn>
                    <a:cxn ang="T14">
                      <a:pos x="T4" y="T5"/>
                    </a:cxn>
                    <a:cxn ang="T15">
                      <a:pos x="T6" y="T7"/>
                    </a:cxn>
                    <a:cxn ang="T16">
                      <a:pos x="T8" y="T9"/>
                    </a:cxn>
                    <a:cxn ang="T17">
                      <a:pos x="T10" y="T11"/>
                    </a:cxn>
                  </a:cxnLst>
                  <a:rect l="T18" t="T19" r="T20" b="T21"/>
                  <a:pathLst>
                    <a:path w="161" h="405">
                      <a:moveTo>
                        <a:pt x="0" y="204"/>
                      </a:moveTo>
                      <a:lnTo>
                        <a:pt x="140" y="76"/>
                      </a:lnTo>
                      <a:lnTo>
                        <a:pt x="160" y="0"/>
                      </a:lnTo>
                      <a:lnTo>
                        <a:pt x="144" y="68"/>
                      </a:lnTo>
                      <a:lnTo>
                        <a:pt x="80" y="376"/>
                      </a:lnTo>
                      <a:lnTo>
                        <a:pt x="40" y="404"/>
                      </a:lnTo>
                    </a:path>
                  </a:pathLst>
                </a:custGeom>
                <a:noFill/>
                <a:ln w="15875" cap="rnd">
                  <a:solidFill>
                    <a:schemeClr val="tx1"/>
                  </a:solidFill>
                  <a:round/>
                  <a:headEnd type="none" w="sm" len="sm"/>
                  <a:tailEnd type="none" w="sm" len="sm"/>
                </a:ln>
              </p:spPr>
              <p:txBody>
                <a:bodyPr/>
                <a:lstStyle/>
                <a:p>
                  <a:endParaRPr lang="en-US"/>
                </a:p>
              </p:txBody>
            </p:sp>
            <p:sp>
              <p:nvSpPr>
                <p:cNvPr id="4416" name="Freeform 34"/>
                <p:cNvSpPr>
                  <a:spLocks/>
                </p:cNvSpPr>
                <p:nvPr/>
              </p:nvSpPr>
              <p:spPr bwMode="auto">
                <a:xfrm>
                  <a:off x="3936" y="972"/>
                  <a:ext cx="361" cy="137"/>
                </a:xfrm>
                <a:custGeom>
                  <a:avLst/>
                  <a:gdLst>
                    <a:gd name="T0" fmla="*/ 0 w 361"/>
                    <a:gd name="T1" fmla="*/ 116 h 137"/>
                    <a:gd name="T2" fmla="*/ 108 w 361"/>
                    <a:gd name="T3" fmla="*/ 136 h 137"/>
                    <a:gd name="T4" fmla="*/ 252 w 361"/>
                    <a:gd name="T5" fmla="*/ 0 h 137"/>
                    <a:gd name="T6" fmla="*/ 360 w 361"/>
                    <a:gd name="T7" fmla="*/ 16 h 137"/>
                    <a:gd name="T8" fmla="*/ 0 60000 65536"/>
                    <a:gd name="T9" fmla="*/ 0 60000 65536"/>
                    <a:gd name="T10" fmla="*/ 0 60000 65536"/>
                    <a:gd name="T11" fmla="*/ 0 60000 65536"/>
                    <a:gd name="T12" fmla="*/ 0 w 361"/>
                    <a:gd name="T13" fmla="*/ 0 h 137"/>
                    <a:gd name="T14" fmla="*/ 361 w 361"/>
                    <a:gd name="T15" fmla="*/ 137 h 137"/>
                  </a:gdLst>
                  <a:ahLst/>
                  <a:cxnLst>
                    <a:cxn ang="T8">
                      <a:pos x="T0" y="T1"/>
                    </a:cxn>
                    <a:cxn ang="T9">
                      <a:pos x="T2" y="T3"/>
                    </a:cxn>
                    <a:cxn ang="T10">
                      <a:pos x="T4" y="T5"/>
                    </a:cxn>
                    <a:cxn ang="T11">
                      <a:pos x="T6" y="T7"/>
                    </a:cxn>
                  </a:cxnLst>
                  <a:rect l="T12" t="T13" r="T14" b="T15"/>
                  <a:pathLst>
                    <a:path w="361" h="137">
                      <a:moveTo>
                        <a:pt x="0" y="116"/>
                      </a:moveTo>
                      <a:lnTo>
                        <a:pt x="108" y="136"/>
                      </a:lnTo>
                      <a:lnTo>
                        <a:pt x="252" y="0"/>
                      </a:lnTo>
                      <a:lnTo>
                        <a:pt x="360" y="16"/>
                      </a:lnTo>
                    </a:path>
                  </a:pathLst>
                </a:custGeom>
                <a:noFill/>
                <a:ln w="15875" cap="rnd">
                  <a:solidFill>
                    <a:schemeClr val="tx1"/>
                  </a:solidFill>
                  <a:round/>
                  <a:headEnd type="none" w="sm" len="sm"/>
                  <a:tailEnd type="none" w="sm" len="sm"/>
                </a:ln>
              </p:spPr>
              <p:txBody>
                <a:bodyPr/>
                <a:lstStyle/>
                <a:p>
                  <a:endParaRPr lang="en-US"/>
                </a:p>
              </p:txBody>
            </p:sp>
            <p:sp>
              <p:nvSpPr>
                <p:cNvPr id="4417" name="Freeform 35"/>
                <p:cNvSpPr>
                  <a:spLocks/>
                </p:cNvSpPr>
                <p:nvPr/>
              </p:nvSpPr>
              <p:spPr bwMode="auto">
                <a:xfrm>
                  <a:off x="4168" y="768"/>
                  <a:ext cx="53" cy="201"/>
                </a:xfrm>
                <a:custGeom>
                  <a:avLst/>
                  <a:gdLst>
                    <a:gd name="T0" fmla="*/ 28 w 53"/>
                    <a:gd name="T1" fmla="*/ 200 h 201"/>
                    <a:gd name="T2" fmla="*/ 52 w 53"/>
                    <a:gd name="T3" fmla="*/ 84 h 201"/>
                    <a:gd name="T4" fmla="*/ 0 w 53"/>
                    <a:gd name="T5" fmla="*/ 0 h 201"/>
                    <a:gd name="T6" fmla="*/ 0 60000 65536"/>
                    <a:gd name="T7" fmla="*/ 0 60000 65536"/>
                    <a:gd name="T8" fmla="*/ 0 60000 65536"/>
                    <a:gd name="T9" fmla="*/ 0 w 53"/>
                    <a:gd name="T10" fmla="*/ 0 h 201"/>
                    <a:gd name="T11" fmla="*/ 53 w 53"/>
                    <a:gd name="T12" fmla="*/ 201 h 201"/>
                  </a:gdLst>
                  <a:ahLst/>
                  <a:cxnLst>
                    <a:cxn ang="T6">
                      <a:pos x="T0" y="T1"/>
                    </a:cxn>
                    <a:cxn ang="T7">
                      <a:pos x="T2" y="T3"/>
                    </a:cxn>
                    <a:cxn ang="T8">
                      <a:pos x="T4" y="T5"/>
                    </a:cxn>
                  </a:cxnLst>
                  <a:rect l="T9" t="T10" r="T11" b="T12"/>
                  <a:pathLst>
                    <a:path w="53" h="201">
                      <a:moveTo>
                        <a:pt x="28" y="200"/>
                      </a:moveTo>
                      <a:lnTo>
                        <a:pt x="52" y="84"/>
                      </a:lnTo>
                      <a:lnTo>
                        <a:pt x="0" y="0"/>
                      </a:lnTo>
                    </a:path>
                  </a:pathLst>
                </a:custGeom>
                <a:noFill/>
                <a:ln w="15875" cap="rnd">
                  <a:solidFill>
                    <a:schemeClr val="tx1"/>
                  </a:solidFill>
                  <a:round/>
                  <a:headEnd type="none" w="sm" len="sm"/>
                  <a:tailEnd type="none" w="sm" len="sm"/>
                </a:ln>
              </p:spPr>
              <p:txBody>
                <a:bodyPr/>
                <a:lstStyle/>
                <a:p>
                  <a:endParaRPr lang="en-US"/>
                </a:p>
              </p:txBody>
            </p:sp>
            <p:sp>
              <p:nvSpPr>
                <p:cNvPr id="4418" name="Freeform 36"/>
                <p:cNvSpPr>
                  <a:spLocks/>
                </p:cNvSpPr>
                <p:nvPr/>
              </p:nvSpPr>
              <p:spPr bwMode="auto">
                <a:xfrm>
                  <a:off x="3932" y="1084"/>
                  <a:ext cx="113" cy="61"/>
                </a:xfrm>
                <a:custGeom>
                  <a:avLst/>
                  <a:gdLst>
                    <a:gd name="T0" fmla="*/ 112 w 113"/>
                    <a:gd name="T1" fmla="*/ 28 h 61"/>
                    <a:gd name="T2" fmla="*/ 108 w 113"/>
                    <a:gd name="T3" fmla="*/ 60 h 61"/>
                    <a:gd name="T4" fmla="*/ 12 w 113"/>
                    <a:gd name="T5" fmla="*/ 44 h 61"/>
                    <a:gd name="T6" fmla="*/ 0 w 113"/>
                    <a:gd name="T7" fmla="*/ 0 h 61"/>
                    <a:gd name="T8" fmla="*/ 0 60000 65536"/>
                    <a:gd name="T9" fmla="*/ 0 60000 65536"/>
                    <a:gd name="T10" fmla="*/ 0 60000 65536"/>
                    <a:gd name="T11" fmla="*/ 0 60000 65536"/>
                    <a:gd name="T12" fmla="*/ 0 w 113"/>
                    <a:gd name="T13" fmla="*/ 0 h 61"/>
                    <a:gd name="T14" fmla="*/ 113 w 113"/>
                    <a:gd name="T15" fmla="*/ 61 h 61"/>
                  </a:gdLst>
                  <a:ahLst/>
                  <a:cxnLst>
                    <a:cxn ang="T8">
                      <a:pos x="T0" y="T1"/>
                    </a:cxn>
                    <a:cxn ang="T9">
                      <a:pos x="T2" y="T3"/>
                    </a:cxn>
                    <a:cxn ang="T10">
                      <a:pos x="T4" y="T5"/>
                    </a:cxn>
                    <a:cxn ang="T11">
                      <a:pos x="T6" y="T7"/>
                    </a:cxn>
                  </a:cxnLst>
                  <a:rect l="T12" t="T13" r="T14" b="T15"/>
                  <a:pathLst>
                    <a:path w="113" h="61">
                      <a:moveTo>
                        <a:pt x="112" y="28"/>
                      </a:moveTo>
                      <a:lnTo>
                        <a:pt x="108" y="60"/>
                      </a:lnTo>
                      <a:lnTo>
                        <a:pt x="12" y="44"/>
                      </a:lnTo>
                      <a:lnTo>
                        <a:pt x="0" y="0"/>
                      </a:lnTo>
                    </a:path>
                  </a:pathLst>
                </a:custGeom>
                <a:noFill/>
                <a:ln w="15875" cap="rnd">
                  <a:solidFill>
                    <a:schemeClr val="tx1"/>
                  </a:solidFill>
                  <a:round/>
                  <a:headEnd type="none" w="sm" len="sm"/>
                  <a:tailEnd type="none" w="sm" len="sm"/>
                </a:ln>
              </p:spPr>
              <p:txBody>
                <a:bodyPr/>
                <a:lstStyle/>
                <a:p>
                  <a:endParaRPr lang="en-US"/>
                </a:p>
              </p:txBody>
            </p:sp>
          </p:grpSp>
          <p:grpSp>
            <p:nvGrpSpPr>
              <p:cNvPr id="6" name="Group 37"/>
              <p:cNvGrpSpPr>
                <a:grpSpLocks/>
              </p:cNvGrpSpPr>
              <p:nvPr/>
            </p:nvGrpSpPr>
            <p:grpSpPr bwMode="auto">
              <a:xfrm>
                <a:off x="1661" y="630"/>
                <a:ext cx="1041" cy="975"/>
                <a:chOff x="2812" y="672"/>
                <a:chExt cx="1009" cy="981"/>
              </a:xfrm>
            </p:grpSpPr>
            <p:grpSp>
              <p:nvGrpSpPr>
                <p:cNvPr id="7" name="Group 38"/>
                <p:cNvGrpSpPr>
                  <a:grpSpLocks/>
                </p:cNvGrpSpPr>
                <p:nvPr/>
              </p:nvGrpSpPr>
              <p:grpSpPr bwMode="auto">
                <a:xfrm>
                  <a:off x="2812" y="672"/>
                  <a:ext cx="1009" cy="953"/>
                  <a:chOff x="2812" y="672"/>
                  <a:chExt cx="1009" cy="953"/>
                </a:xfrm>
              </p:grpSpPr>
              <p:sp>
                <p:nvSpPr>
                  <p:cNvPr id="4381" name="Freeform 39"/>
                  <p:cNvSpPr>
                    <a:spLocks/>
                  </p:cNvSpPr>
                  <p:nvPr/>
                </p:nvSpPr>
                <p:spPr bwMode="auto">
                  <a:xfrm>
                    <a:off x="2832" y="976"/>
                    <a:ext cx="141" cy="177"/>
                  </a:xfrm>
                  <a:custGeom>
                    <a:avLst/>
                    <a:gdLst>
                      <a:gd name="T0" fmla="*/ 0 w 141"/>
                      <a:gd name="T1" fmla="*/ 0 h 177"/>
                      <a:gd name="T2" fmla="*/ 140 w 141"/>
                      <a:gd name="T3" fmla="*/ 16 h 177"/>
                      <a:gd name="T4" fmla="*/ 92 w 141"/>
                      <a:gd name="T5" fmla="*/ 120 h 177"/>
                      <a:gd name="T6" fmla="*/ 128 w 141"/>
                      <a:gd name="T7" fmla="*/ 176 h 177"/>
                      <a:gd name="T8" fmla="*/ 0 60000 65536"/>
                      <a:gd name="T9" fmla="*/ 0 60000 65536"/>
                      <a:gd name="T10" fmla="*/ 0 60000 65536"/>
                      <a:gd name="T11" fmla="*/ 0 60000 65536"/>
                      <a:gd name="T12" fmla="*/ 0 w 141"/>
                      <a:gd name="T13" fmla="*/ 0 h 177"/>
                      <a:gd name="T14" fmla="*/ 141 w 141"/>
                      <a:gd name="T15" fmla="*/ 177 h 177"/>
                    </a:gdLst>
                    <a:ahLst/>
                    <a:cxnLst>
                      <a:cxn ang="T8">
                        <a:pos x="T0" y="T1"/>
                      </a:cxn>
                      <a:cxn ang="T9">
                        <a:pos x="T2" y="T3"/>
                      </a:cxn>
                      <a:cxn ang="T10">
                        <a:pos x="T4" y="T5"/>
                      </a:cxn>
                      <a:cxn ang="T11">
                        <a:pos x="T6" y="T7"/>
                      </a:cxn>
                    </a:cxnLst>
                    <a:rect l="T12" t="T13" r="T14" b="T15"/>
                    <a:pathLst>
                      <a:path w="141" h="177">
                        <a:moveTo>
                          <a:pt x="0" y="0"/>
                        </a:moveTo>
                        <a:lnTo>
                          <a:pt x="140" y="16"/>
                        </a:lnTo>
                        <a:lnTo>
                          <a:pt x="92" y="120"/>
                        </a:lnTo>
                        <a:lnTo>
                          <a:pt x="128" y="176"/>
                        </a:lnTo>
                      </a:path>
                    </a:pathLst>
                  </a:custGeom>
                  <a:noFill/>
                  <a:ln w="15875" cap="rnd">
                    <a:solidFill>
                      <a:schemeClr val="tx1"/>
                    </a:solidFill>
                    <a:round/>
                    <a:headEnd type="none" w="sm" len="sm"/>
                    <a:tailEnd type="none" w="sm" len="sm"/>
                  </a:ln>
                </p:spPr>
                <p:txBody>
                  <a:bodyPr/>
                  <a:lstStyle/>
                  <a:p>
                    <a:endParaRPr lang="en-US"/>
                  </a:p>
                </p:txBody>
              </p:sp>
              <p:sp>
                <p:nvSpPr>
                  <p:cNvPr id="4382" name="Freeform 40"/>
                  <p:cNvSpPr>
                    <a:spLocks/>
                  </p:cNvSpPr>
                  <p:nvPr/>
                </p:nvSpPr>
                <p:spPr bwMode="auto">
                  <a:xfrm>
                    <a:off x="2968" y="672"/>
                    <a:ext cx="605" cy="333"/>
                  </a:xfrm>
                  <a:custGeom>
                    <a:avLst/>
                    <a:gdLst>
                      <a:gd name="T0" fmla="*/ 0 w 605"/>
                      <a:gd name="T1" fmla="*/ 320 h 333"/>
                      <a:gd name="T2" fmla="*/ 448 w 605"/>
                      <a:gd name="T3" fmla="*/ 332 h 333"/>
                      <a:gd name="T4" fmla="*/ 584 w 605"/>
                      <a:gd name="T5" fmla="*/ 0 h 333"/>
                      <a:gd name="T6" fmla="*/ 564 w 605"/>
                      <a:gd name="T7" fmla="*/ 12 h 333"/>
                      <a:gd name="T8" fmla="*/ 444 w 605"/>
                      <a:gd name="T9" fmla="*/ 300 h 333"/>
                      <a:gd name="T10" fmla="*/ 444 w 605"/>
                      <a:gd name="T11" fmla="*/ 332 h 333"/>
                      <a:gd name="T12" fmla="*/ 512 w 605"/>
                      <a:gd name="T13" fmla="*/ 292 h 333"/>
                      <a:gd name="T14" fmla="*/ 604 w 605"/>
                      <a:gd name="T15" fmla="*/ 52 h 333"/>
                      <a:gd name="T16" fmla="*/ 584 w 605"/>
                      <a:gd name="T17" fmla="*/ 4 h 3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5"/>
                      <a:gd name="T28" fmla="*/ 0 h 333"/>
                      <a:gd name="T29" fmla="*/ 605 w 605"/>
                      <a:gd name="T30" fmla="*/ 333 h 3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5" h="333">
                        <a:moveTo>
                          <a:pt x="0" y="320"/>
                        </a:moveTo>
                        <a:lnTo>
                          <a:pt x="448" y="332"/>
                        </a:lnTo>
                        <a:lnTo>
                          <a:pt x="584" y="0"/>
                        </a:lnTo>
                        <a:lnTo>
                          <a:pt x="564" y="12"/>
                        </a:lnTo>
                        <a:lnTo>
                          <a:pt x="444" y="300"/>
                        </a:lnTo>
                        <a:lnTo>
                          <a:pt x="444" y="332"/>
                        </a:lnTo>
                        <a:lnTo>
                          <a:pt x="512" y="292"/>
                        </a:lnTo>
                        <a:lnTo>
                          <a:pt x="604" y="52"/>
                        </a:lnTo>
                        <a:lnTo>
                          <a:pt x="584" y="4"/>
                        </a:lnTo>
                      </a:path>
                    </a:pathLst>
                  </a:custGeom>
                  <a:noFill/>
                  <a:ln w="15875" cap="rnd">
                    <a:solidFill>
                      <a:schemeClr val="tx1"/>
                    </a:solidFill>
                    <a:round/>
                    <a:headEnd type="none" w="sm" len="sm"/>
                    <a:tailEnd type="none" w="sm" len="sm"/>
                  </a:ln>
                </p:spPr>
                <p:txBody>
                  <a:bodyPr/>
                  <a:lstStyle/>
                  <a:p>
                    <a:endParaRPr lang="en-US"/>
                  </a:p>
                </p:txBody>
              </p:sp>
              <p:sp>
                <p:nvSpPr>
                  <p:cNvPr id="4383" name="Freeform 41"/>
                  <p:cNvSpPr>
                    <a:spLocks/>
                  </p:cNvSpPr>
                  <p:nvPr/>
                </p:nvSpPr>
                <p:spPr bwMode="auto">
                  <a:xfrm>
                    <a:off x="2920" y="1268"/>
                    <a:ext cx="385" cy="269"/>
                  </a:xfrm>
                  <a:custGeom>
                    <a:avLst/>
                    <a:gdLst>
                      <a:gd name="T0" fmla="*/ 0 w 385"/>
                      <a:gd name="T1" fmla="*/ 176 h 269"/>
                      <a:gd name="T2" fmla="*/ 76 w 385"/>
                      <a:gd name="T3" fmla="*/ 100 h 269"/>
                      <a:gd name="T4" fmla="*/ 156 w 385"/>
                      <a:gd name="T5" fmla="*/ 100 h 269"/>
                      <a:gd name="T6" fmla="*/ 212 w 385"/>
                      <a:gd name="T7" fmla="*/ 96 h 269"/>
                      <a:gd name="T8" fmla="*/ 384 w 385"/>
                      <a:gd name="T9" fmla="*/ 0 h 269"/>
                      <a:gd name="T10" fmla="*/ 372 w 385"/>
                      <a:gd name="T11" fmla="*/ 232 h 269"/>
                      <a:gd name="T12" fmla="*/ 280 w 385"/>
                      <a:gd name="T13" fmla="*/ 268 h 269"/>
                      <a:gd name="T14" fmla="*/ 240 w 385"/>
                      <a:gd name="T15" fmla="*/ 112 h 269"/>
                      <a:gd name="T16" fmla="*/ 192 w 385"/>
                      <a:gd name="T17" fmla="*/ 112 h 269"/>
                      <a:gd name="T18" fmla="*/ 180 w 385"/>
                      <a:gd name="T19" fmla="*/ 96 h 269"/>
                      <a:gd name="T20" fmla="*/ 164 w 385"/>
                      <a:gd name="T21" fmla="*/ 116 h 269"/>
                      <a:gd name="T22" fmla="*/ 80 w 385"/>
                      <a:gd name="T23" fmla="*/ 112 h 269"/>
                      <a:gd name="T24" fmla="*/ 80 w 385"/>
                      <a:gd name="T25" fmla="*/ 96 h 269"/>
                      <a:gd name="T26" fmla="*/ 76 w 385"/>
                      <a:gd name="T27" fmla="*/ 124 h 269"/>
                      <a:gd name="T28" fmla="*/ 0 w 385"/>
                      <a:gd name="T29" fmla="*/ 176 h 2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5"/>
                      <a:gd name="T46" fmla="*/ 0 h 269"/>
                      <a:gd name="T47" fmla="*/ 385 w 385"/>
                      <a:gd name="T48" fmla="*/ 269 h 2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5" h="269">
                        <a:moveTo>
                          <a:pt x="0" y="176"/>
                        </a:moveTo>
                        <a:lnTo>
                          <a:pt x="76" y="100"/>
                        </a:lnTo>
                        <a:lnTo>
                          <a:pt x="156" y="100"/>
                        </a:lnTo>
                        <a:lnTo>
                          <a:pt x="212" y="96"/>
                        </a:lnTo>
                        <a:lnTo>
                          <a:pt x="384" y="0"/>
                        </a:lnTo>
                        <a:lnTo>
                          <a:pt x="372" y="232"/>
                        </a:lnTo>
                        <a:lnTo>
                          <a:pt x="280" y="268"/>
                        </a:lnTo>
                        <a:lnTo>
                          <a:pt x="240" y="112"/>
                        </a:lnTo>
                        <a:lnTo>
                          <a:pt x="192" y="112"/>
                        </a:lnTo>
                        <a:lnTo>
                          <a:pt x="180" y="96"/>
                        </a:lnTo>
                        <a:lnTo>
                          <a:pt x="164" y="116"/>
                        </a:lnTo>
                        <a:lnTo>
                          <a:pt x="80" y="112"/>
                        </a:lnTo>
                        <a:lnTo>
                          <a:pt x="80" y="96"/>
                        </a:lnTo>
                        <a:lnTo>
                          <a:pt x="76" y="124"/>
                        </a:lnTo>
                        <a:lnTo>
                          <a:pt x="0" y="176"/>
                        </a:lnTo>
                      </a:path>
                    </a:pathLst>
                  </a:custGeom>
                  <a:noFill/>
                  <a:ln w="15875" cap="rnd">
                    <a:solidFill>
                      <a:schemeClr val="tx1"/>
                    </a:solidFill>
                    <a:round/>
                    <a:headEnd/>
                    <a:tailEnd/>
                  </a:ln>
                </p:spPr>
                <p:txBody>
                  <a:bodyPr/>
                  <a:lstStyle/>
                  <a:p>
                    <a:endParaRPr lang="en-US"/>
                  </a:p>
                </p:txBody>
              </p:sp>
              <p:sp>
                <p:nvSpPr>
                  <p:cNvPr id="4384" name="Freeform 42"/>
                  <p:cNvSpPr>
                    <a:spLocks/>
                  </p:cNvSpPr>
                  <p:nvPr/>
                </p:nvSpPr>
                <p:spPr bwMode="auto">
                  <a:xfrm>
                    <a:off x="3192" y="1536"/>
                    <a:ext cx="21" cy="53"/>
                  </a:xfrm>
                  <a:custGeom>
                    <a:avLst/>
                    <a:gdLst>
                      <a:gd name="T0" fmla="*/ 0 w 21"/>
                      <a:gd name="T1" fmla="*/ 52 h 53"/>
                      <a:gd name="T2" fmla="*/ 0 w 21"/>
                      <a:gd name="T3" fmla="*/ 0 h 53"/>
                      <a:gd name="T4" fmla="*/ 12 w 21"/>
                      <a:gd name="T5" fmla="*/ 4 h 53"/>
                      <a:gd name="T6" fmla="*/ 20 w 21"/>
                      <a:gd name="T7" fmla="*/ 44 h 53"/>
                      <a:gd name="T8" fmla="*/ 0 w 21"/>
                      <a:gd name="T9" fmla="*/ 52 h 53"/>
                      <a:gd name="T10" fmla="*/ 0 60000 65536"/>
                      <a:gd name="T11" fmla="*/ 0 60000 65536"/>
                      <a:gd name="T12" fmla="*/ 0 60000 65536"/>
                      <a:gd name="T13" fmla="*/ 0 60000 65536"/>
                      <a:gd name="T14" fmla="*/ 0 60000 65536"/>
                      <a:gd name="T15" fmla="*/ 0 w 21"/>
                      <a:gd name="T16" fmla="*/ 0 h 53"/>
                      <a:gd name="T17" fmla="*/ 21 w 21"/>
                      <a:gd name="T18" fmla="*/ 53 h 53"/>
                    </a:gdLst>
                    <a:ahLst/>
                    <a:cxnLst>
                      <a:cxn ang="T10">
                        <a:pos x="T0" y="T1"/>
                      </a:cxn>
                      <a:cxn ang="T11">
                        <a:pos x="T2" y="T3"/>
                      </a:cxn>
                      <a:cxn ang="T12">
                        <a:pos x="T4" y="T5"/>
                      </a:cxn>
                      <a:cxn ang="T13">
                        <a:pos x="T6" y="T7"/>
                      </a:cxn>
                      <a:cxn ang="T14">
                        <a:pos x="T8" y="T9"/>
                      </a:cxn>
                    </a:cxnLst>
                    <a:rect l="T15" t="T16" r="T17" b="T18"/>
                    <a:pathLst>
                      <a:path w="21" h="53">
                        <a:moveTo>
                          <a:pt x="0" y="52"/>
                        </a:moveTo>
                        <a:lnTo>
                          <a:pt x="0" y="0"/>
                        </a:lnTo>
                        <a:lnTo>
                          <a:pt x="12" y="4"/>
                        </a:lnTo>
                        <a:lnTo>
                          <a:pt x="20" y="44"/>
                        </a:lnTo>
                        <a:lnTo>
                          <a:pt x="0" y="52"/>
                        </a:lnTo>
                      </a:path>
                    </a:pathLst>
                  </a:custGeom>
                  <a:noFill/>
                  <a:ln w="15875" cap="rnd">
                    <a:solidFill>
                      <a:schemeClr val="tx1"/>
                    </a:solidFill>
                    <a:round/>
                    <a:headEnd/>
                    <a:tailEnd/>
                  </a:ln>
                </p:spPr>
                <p:txBody>
                  <a:bodyPr/>
                  <a:lstStyle/>
                  <a:p>
                    <a:endParaRPr lang="en-US"/>
                  </a:p>
                </p:txBody>
              </p:sp>
              <p:sp>
                <p:nvSpPr>
                  <p:cNvPr id="4385" name="Freeform 43"/>
                  <p:cNvSpPr>
                    <a:spLocks/>
                  </p:cNvSpPr>
                  <p:nvPr/>
                </p:nvSpPr>
                <p:spPr bwMode="auto">
                  <a:xfrm>
                    <a:off x="3184" y="1440"/>
                    <a:ext cx="269" cy="105"/>
                  </a:xfrm>
                  <a:custGeom>
                    <a:avLst/>
                    <a:gdLst>
                      <a:gd name="T0" fmla="*/ 20 w 269"/>
                      <a:gd name="T1" fmla="*/ 96 h 105"/>
                      <a:gd name="T2" fmla="*/ 40 w 269"/>
                      <a:gd name="T3" fmla="*/ 104 h 105"/>
                      <a:gd name="T4" fmla="*/ 268 w 269"/>
                      <a:gd name="T5" fmla="*/ 0 h 105"/>
                      <a:gd name="T6" fmla="*/ 0 w 269"/>
                      <a:gd name="T7" fmla="*/ 40 h 105"/>
                      <a:gd name="T8" fmla="*/ 0 60000 65536"/>
                      <a:gd name="T9" fmla="*/ 0 60000 65536"/>
                      <a:gd name="T10" fmla="*/ 0 60000 65536"/>
                      <a:gd name="T11" fmla="*/ 0 60000 65536"/>
                      <a:gd name="T12" fmla="*/ 0 w 269"/>
                      <a:gd name="T13" fmla="*/ 0 h 105"/>
                      <a:gd name="T14" fmla="*/ 269 w 269"/>
                      <a:gd name="T15" fmla="*/ 105 h 105"/>
                    </a:gdLst>
                    <a:ahLst/>
                    <a:cxnLst>
                      <a:cxn ang="T8">
                        <a:pos x="T0" y="T1"/>
                      </a:cxn>
                      <a:cxn ang="T9">
                        <a:pos x="T2" y="T3"/>
                      </a:cxn>
                      <a:cxn ang="T10">
                        <a:pos x="T4" y="T5"/>
                      </a:cxn>
                      <a:cxn ang="T11">
                        <a:pos x="T6" y="T7"/>
                      </a:cxn>
                    </a:cxnLst>
                    <a:rect l="T12" t="T13" r="T14" b="T15"/>
                    <a:pathLst>
                      <a:path w="269" h="105">
                        <a:moveTo>
                          <a:pt x="20" y="96"/>
                        </a:moveTo>
                        <a:lnTo>
                          <a:pt x="40" y="104"/>
                        </a:lnTo>
                        <a:lnTo>
                          <a:pt x="268" y="0"/>
                        </a:lnTo>
                        <a:lnTo>
                          <a:pt x="0" y="40"/>
                        </a:lnTo>
                      </a:path>
                    </a:pathLst>
                  </a:custGeom>
                  <a:noFill/>
                  <a:ln w="15875" cap="rnd">
                    <a:solidFill>
                      <a:schemeClr val="tx1"/>
                    </a:solidFill>
                    <a:round/>
                    <a:headEnd type="none" w="sm" len="sm"/>
                    <a:tailEnd type="none" w="sm" len="sm"/>
                  </a:ln>
                </p:spPr>
                <p:txBody>
                  <a:bodyPr/>
                  <a:lstStyle/>
                  <a:p>
                    <a:endParaRPr lang="en-US"/>
                  </a:p>
                </p:txBody>
              </p:sp>
              <p:sp>
                <p:nvSpPr>
                  <p:cNvPr id="4386" name="Freeform 44"/>
                  <p:cNvSpPr>
                    <a:spLocks/>
                  </p:cNvSpPr>
                  <p:nvPr/>
                </p:nvSpPr>
                <p:spPr bwMode="auto">
                  <a:xfrm>
                    <a:off x="3300" y="1268"/>
                    <a:ext cx="149" cy="173"/>
                  </a:xfrm>
                  <a:custGeom>
                    <a:avLst/>
                    <a:gdLst>
                      <a:gd name="T0" fmla="*/ 0 w 149"/>
                      <a:gd name="T1" fmla="*/ 0 h 173"/>
                      <a:gd name="T2" fmla="*/ 52 w 149"/>
                      <a:gd name="T3" fmla="*/ 96 h 173"/>
                      <a:gd name="T4" fmla="*/ 148 w 149"/>
                      <a:gd name="T5" fmla="*/ 172 h 173"/>
                      <a:gd name="T6" fmla="*/ 0 60000 65536"/>
                      <a:gd name="T7" fmla="*/ 0 60000 65536"/>
                      <a:gd name="T8" fmla="*/ 0 60000 65536"/>
                      <a:gd name="T9" fmla="*/ 0 w 149"/>
                      <a:gd name="T10" fmla="*/ 0 h 173"/>
                      <a:gd name="T11" fmla="*/ 149 w 149"/>
                      <a:gd name="T12" fmla="*/ 173 h 173"/>
                    </a:gdLst>
                    <a:ahLst/>
                    <a:cxnLst>
                      <a:cxn ang="T6">
                        <a:pos x="T0" y="T1"/>
                      </a:cxn>
                      <a:cxn ang="T7">
                        <a:pos x="T2" y="T3"/>
                      </a:cxn>
                      <a:cxn ang="T8">
                        <a:pos x="T4" y="T5"/>
                      </a:cxn>
                    </a:cxnLst>
                    <a:rect l="T9" t="T10" r="T11" b="T12"/>
                    <a:pathLst>
                      <a:path w="149" h="173">
                        <a:moveTo>
                          <a:pt x="0" y="0"/>
                        </a:moveTo>
                        <a:lnTo>
                          <a:pt x="52" y="96"/>
                        </a:lnTo>
                        <a:lnTo>
                          <a:pt x="148" y="172"/>
                        </a:lnTo>
                      </a:path>
                    </a:pathLst>
                  </a:custGeom>
                  <a:noFill/>
                  <a:ln w="15875" cap="rnd">
                    <a:solidFill>
                      <a:schemeClr val="tx1"/>
                    </a:solidFill>
                    <a:round/>
                    <a:headEnd type="none" w="sm" len="sm"/>
                    <a:tailEnd type="none" w="sm" len="sm"/>
                  </a:ln>
                </p:spPr>
                <p:txBody>
                  <a:bodyPr/>
                  <a:lstStyle/>
                  <a:p>
                    <a:endParaRPr lang="en-US"/>
                  </a:p>
                </p:txBody>
              </p:sp>
              <p:sp>
                <p:nvSpPr>
                  <p:cNvPr id="4387" name="Freeform 45"/>
                  <p:cNvSpPr>
                    <a:spLocks/>
                  </p:cNvSpPr>
                  <p:nvPr/>
                </p:nvSpPr>
                <p:spPr bwMode="auto">
                  <a:xfrm>
                    <a:off x="3444" y="1248"/>
                    <a:ext cx="213" cy="377"/>
                  </a:xfrm>
                  <a:custGeom>
                    <a:avLst/>
                    <a:gdLst>
                      <a:gd name="T0" fmla="*/ 0 w 213"/>
                      <a:gd name="T1" fmla="*/ 196 h 377"/>
                      <a:gd name="T2" fmla="*/ 28 w 213"/>
                      <a:gd name="T3" fmla="*/ 360 h 377"/>
                      <a:gd name="T4" fmla="*/ 152 w 213"/>
                      <a:gd name="T5" fmla="*/ 376 h 377"/>
                      <a:gd name="T6" fmla="*/ 200 w 213"/>
                      <a:gd name="T7" fmla="*/ 360 h 377"/>
                      <a:gd name="T8" fmla="*/ 212 w 213"/>
                      <a:gd name="T9" fmla="*/ 340 h 377"/>
                      <a:gd name="T10" fmla="*/ 128 w 213"/>
                      <a:gd name="T11" fmla="*/ 128 h 377"/>
                      <a:gd name="T12" fmla="*/ 84 w 213"/>
                      <a:gd name="T13" fmla="*/ 76 h 377"/>
                      <a:gd name="T14" fmla="*/ 56 w 213"/>
                      <a:gd name="T15" fmla="*/ 0 h 377"/>
                      <a:gd name="T16" fmla="*/ 48 w 213"/>
                      <a:gd name="T17" fmla="*/ 12 h 377"/>
                      <a:gd name="T18" fmla="*/ 68 w 213"/>
                      <a:gd name="T19" fmla="*/ 72 h 377"/>
                      <a:gd name="T20" fmla="*/ 84 w 213"/>
                      <a:gd name="T21" fmla="*/ 72 h 377"/>
                      <a:gd name="T22" fmla="*/ 36 w 213"/>
                      <a:gd name="T23" fmla="*/ 84 h 377"/>
                      <a:gd name="T24" fmla="*/ 0 w 213"/>
                      <a:gd name="T25" fmla="*/ 196 h 3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3"/>
                      <a:gd name="T40" fmla="*/ 0 h 377"/>
                      <a:gd name="T41" fmla="*/ 213 w 213"/>
                      <a:gd name="T42" fmla="*/ 377 h 3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3" h="377">
                        <a:moveTo>
                          <a:pt x="0" y="196"/>
                        </a:moveTo>
                        <a:lnTo>
                          <a:pt x="28" y="360"/>
                        </a:lnTo>
                        <a:lnTo>
                          <a:pt x="152" y="376"/>
                        </a:lnTo>
                        <a:lnTo>
                          <a:pt x="200" y="360"/>
                        </a:lnTo>
                        <a:lnTo>
                          <a:pt x="212" y="340"/>
                        </a:lnTo>
                        <a:lnTo>
                          <a:pt x="128" y="128"/>
                        </a:lnTo>
                        <a:lnTo>
                          <a:pt x="84" y="76"/>
                        </a:lnTo>
                        <a:lnTo>
                          <a:pt x="56" y="0"/>
                        </a:lnTo>
                        <a:lnTo>
                          <a:pt x="48" y="12"/>
                        </a:lnTo>
                        <a:lnTo>
                          <a:pt x="68" y="72"/>
                        </a:lnTo>
                        <a:lnTo>
                          <a:pt x="84" y="72"/>
                        </a:lnTo>
                        <a:lnTo>
                          <a:pt x="36" y="84"/>
                        </a:lnTo>
                        <a:lnTo>
                          <a:pt x="0" y="196"/>
                        </a:lnTo>
                      </a:path>
                    </a:pathLst>
                  </a:custGeom>
                  <a:noFill/>
                  <a:ln w="15875" cap="rnd">
                    <a:solidFill>
                      <a:schemeClr val="tx1"/>
                    </a:solidFill>
                    <a:round/>
                    <a:headEnd/>
                    <a:tailEnd/>
                  </a:ln>
                </p:spPr>
                <p:txBody>
                  <a:bodyPr/>
                  <a:lstStyle/>
                  <a:p>
                    <a:endParaRPr lang="en-US"/>
                  </a:p>
                </p:txBody>
              </p:sp>
              <p:sp>
                <p:nvSpPr>
                  <p:cNvPr id="4388" name="Freeform 46"/>
                  <p:cNvSpPr>
                    <a:spLocks/>
                  </p:cNvSpPr>
                  <p:nvPr/>
                </p:nvSpPr>
                <p:spPr bwMode="auto">
                  <a:xfrm>
                    <a:off x="3452" y="1320"/>
                    <a:ext cx="73" cy="117"/>
                  </a:xfrm>
                  <a:custGeom>
                    <a:avLst/>
                    <a:gdLst>
                      <a:gd name="T0" fmla="*/ 0 w 73"/>
                      <a:gd name="T1" fmla="*/ 116 h 117"/>
                      <a:gd name="T2" fmla="*/ 20 w 73"/>
                      <a:gd name="T3" fmla="*/ 108 h 117"/>
                      <a:gd name="T4" fmla="*/ 44 w 73"/>
                      <a:gd name="T5" fmla="*/ 20 h 117"/>
                      <a:gd name="T6" fmla="*/ 72 w 73"/>
                      <a:gd name="T7" fmla="*/ 0 h 117"/>
                      <a:gd name="T8" fmla="*/ 0 60000 65536"/>
                      <a:gd name="T9" fmla="*/ 0 60000 65536"/>
                      <a:gd name="T10" fmla="*/ 0 60000 65536"/>
                      <a:gd name="T11" fmla="*/ 0 60000 65536"/>
                      <a:gd name="T12" fmla="*/ 0 w 73"/>
                      <a:gd name="T13" fmla="*/ 0 h 117"/>
                      <a:gd name="T14" fmla="*/ 73 w 73"/>
                      <a:gd name="T15" fmla="*/ 117 h 117"/>
                    </a:gdLst>
                    <a:ahLst/>
                    <a:cxnLst>
                      <a:cxn ang="T8">
                        <a:pos x="T0" y="T1"/>
                      </a:cxn>
                      <a:cxn ang="T9">
                        <a:pos x="T2" y="T3"/>
                      </a:cxn>
                      <a:cxn ang="T10">
                        <a:pos x="T4" y="T5"/>
                      </a:cxn>
                      <a:cxn ang="T11">
                        <a:pos x="T6" y="T7"/>
                      </a:cxn>
                    </a:cxnLst>
                    <a:rect l="T12" t="T13" r="T14" b="T15"/>
                    <a:pathLst>
                      <a:path w="73" h="117">
                        <a:moveTo>
                          <a:pt x="0" y="116"/>
                        </a:moveTo>
                        <a:lnTo>
                          <a:pt x="20" y="108"/>
                        </a:lnTo>
                        <a:lnTo>
                          <a:pt x="44" y="20"/>
                        </a:lnTo>
                        <a:lnTo>
                          <a:pt x="72" y="0"/>
                        </a:lnTo>
                      </a:path>
                    </a:pathLst>
                  </a:custGeom>
                  <a:noFill/>
                  <a:ln w="15875" cap="rnd">
                    <a:solidFill>
                      <a:schemeClr val="tx1"/>
                    </a:solidFill>
                    <a:round/>
                    <a:headEnd type="none" w="sm" len="sm"/>
                    <a:tailEnd type="none" w="sm" len="sm"/>
                  </a:ln>
                </p:spPr>
                <p:txBody>
                  <a:bodyPr/>
                  <a:lstStyle/>
                  <a:p>
                    <a:endParaRPr lang="en-US"/>
                  </a:p>
                </p:txBody>
              </p:sp>
              <p:sp>
                <p:nvSpPr>
                  <p:cNvPr id="4389" name="Freeform 47"/>
                  <p:cNvSpPr>
                    <a:spLocks/>
                  </p:cNvSpPr>
                  <p:nvPr/>
                </p:nvSpPr>
                <p:spPr bwMode="auto">
                  <a:xfrm>
                    <a:off x="3428" y="1148"/>
                    <a:ext cx="41" cy="285"/>
                  </a:xfrm>
                  <a:custGeom>
                    <a:avLst/>
                    <a:gdLst>
                      <a:gd name="T0" fmla="*/ 12 w 41"/>
                      <a:gd name="T1" fmla="*/ 284 h 285"/>
                      <a:gd name="T2" fmla="*/ 40 w 41"/>
                      <a:gd name="T3" fmla="*/ 0 h 285"/>
                      <a:gd name="T4" fmla="*/ 24 w 41"/>
                      <a:gd name="T5" fmla="*/ 16 h 285"/>
                      <a:gd name="T6" fmla="*/ 0 w 41"/>
                      <a:gd name="T7" fmla="*/ 248 h 285"/>
                      <a:gd name="T8" fmla="*/ 12 w 41"/>
                      <a:gd name="T9" fmla="*/ 284 h 285"/>
                      <a:gd name="T10" fmla="*/ 0 60000 65536"/>
                      <a:gd name="T11" fmla="*/ 0 60000 65536"/>
                      <a:gd name="T12" fmla="*/ 0 60000 65536"/>
                      <a:gd name="T13" fmla="*/ 0 60000 65536"/>
                      <a:gd name="T14" fmla="*/ 0 60000 65536"/>
                      <a:gd name="T15" fmla="*/ 0 w 41"/>
                      <a:gd name="T16" fmla="*/ 0 h 285"/>
                      <a:gd name="T17" fmla="*/ 41 w 41"/>
                      <a:gd name="T18" fmla="*/ 285 h 285"/>
                    </a:gdLst>
                    <a:ahLst/>
                    <a:cxnLst>
                      <a:cxn ang="T10">
                        <a:pos x="T0" y="T1"/>
                      </a:cxn>
                      <a:cxn ang="T11">
                        <a:pos x="T2" y="T3"/>
                      </a:cxn>
                      <a:cxn ang="T12">
                        <a:pos x="T4" y="T5"/>
                      </a:cxn>
                      <a:cxn ang="T13">
                        <a:pos x="T6" y="T7"/>
                      </a:cxn>
                      <a:cxn ang="T14">
                        <a:pos x="T8" y="T9"/>
                      </a:cxn>
                    </a:cxnLst>
                    <a:rect l="T15" t="T16" r="T17" b="T18"/>
                    <a:pathLst>
                      <a:path w="41" h="285">
                        <a:moveTo>
                          <a:pt x="12" y="284"/>
                        </a:moveTo>
                        <a:lnTo>
                          <a:pt x="40" y="0"/>
                        </a:lnTo>
                        <a:lnTo>
                          <a:pt x="24" y="16"/>
                        </a:lnTo>
                        <a:lnTo>
                          <a:pt x="0" y="248"/>
                        </a:lnTo>
                        <a:lnTo>
                          <a:pt x="12" y="284"/>
                        </a:lnTo>
                      </a:path>
                    </a:pathLst>
                  </a:custGeom>
                  <a:noFill/>
                  <a:ln w="15875" cap="rnd">
                    <a:solidFill>
                      <a:schemeClr val="tx1"/>
                    </a:solidFill>
                    <a:round/>
                    <a:headEnd/>
                    <a:tailEnd/>
                  </a:ln>
                </p:spPr>
                <p:txBody>
                  <a:bodyPr/>
                  <a:lstStyle/>
                  <a:p>
                    <a:endParaRPr lang="en-US"/>
                  </a:p>
                </p:txBody>
              </p:sp>
              <p:sp>
                <p:nvSpPr>
                  <p:cNvPr id="4390" name="Freeform 48"/>
                  <p:cNvSpPr>
                    <a:spLocks/>
                  </p:cNvSpPr>
                  <p:nvPr/>
                </p:nvSpPr>
                <p:spPr bwMode="auto">
                  <a:xfrm>
                    <a:off x="3244" y="1008"/>
                    <a:ext cx="161" cy="253"/>
                  </a:xfrm>
                  <a:custGeom>
                    <a:avLst/>
                    <a:gdLst>
                      <a:gd name="T0" fmla="*/ 160 w 161"/>
                      <a:gd name="T1" fmla="*/ 0 h 253"/>
                      <a:gd name="T2" fmla="*/ 128 w 161"/>
                      <a:gd name="T3" fmla="*/ 12 h 253"/>
                      <a:gd name="T4" fmla="*/ 64 w 161"/>
                      <a:gd name="T5" fmla="*/ 168 h 253"/>
                      <a:gd name="T6" fmla="*/ 0 w 161"/>
                      <a:gd name="T7" fmla="*/ 196 h 253"/>
                      <a:gd name="T8" fmla="*/ 52 w 161"/>
                      <a:gd name="T9" fmla="*/ 252 h 253"/>
                      <a:gd name="T10" fmla="*/ 64 w 161"/>
                      <a:gd name="T11" fmla="*/ 168 h 253"/>
                      <a:gd name="T12" fmla="*/ 0 60000 65536"/>
                      <a:gd name="T13" fmla="*/ 0 60000 65536"/>
                      <a:gd name="T14" fmla="*/ 0 60000 65536"/>
                      <a:gd name="T15" fmla="*/ 0 60000 65536"/>
                      <a:gd name="T16" fmla="*/ 0 60000 65536"/>
                      <a:gd name="T17" fmla="*/ 0 60000 65536"/>
                      <a:gd name="T18" fmla="*/ 0 w 161"/>
                      <a:gd name="T19" fmla="*/ 0 h 253"/>
                      <a:gd name="T20" fmla="*/ 161 w 161"/>
                      <a:gd name="T21" fmla="*/ 253 h 253"/>
                    </a:gdLst>
                    <a:ahLst/>
                    <a:cxnLst>
                      <a:cxn ang="T12">
                        <a:pos x="T0" y="T1"/>
                      </a:cxn>
                      <a:cxn ang="T13">
                        <a:pos x="T2" y="T3"/>
                      </a:cxn>
                      <a:cxn ang="T14">
                        <a:pos x="T4" y="T5"/>
                      </a:cxn>
                      <a:cxn ang="T15">
                        <a:pos x="T6" y="T7"/>
                      </a:cxn>
                      <a:cxn ang="T16">
                        <a:pos x="T8" y="T9"/>
                      </a:cxn>
                      <a:cxn ang="T17">
                        <a:pos x="T10" y="T11"/>
                      </a:cxn>
                    </a:cxnLst>
                    <a:rect l="T18" t="T19" r="T20" b="T21"/>
                    <a:pathLst>
                      <a:path w="161" h="253">
                        <a:moveTo>
                          <a:pt x="160" y="0"/>
                        </a:moveTo>
                        <a:lnTo>
                          <a:pt x="128" y="12"/>
                        </a:lnTo>
                        <a:lnTo>
                          <a:pt x="64" y="168"/>
                        </a:lnTo>
                        <a:lnTo>
                          <a:pt x="0" y="196"/>
                        </a:lnTo>
                        <a:lnTo>
                          <a:pt x="52" y="252"/>
                        </a:lnTo>
                        <a:lnTo>
                          <a:pt x="64" y="168"/>
                        </a:lnTo>
                      </a:path>
                    </a:pathLst>
                  </a:custGeom>
                  <a:noFill/>
                  <a:ln w="15875" cap="rnd">
                    <a:solidFill>
                      <a:schemeClr val="tx1"/>
                    </a:solidFill>
                    <a:round/>
                    <a:headEnd type="none" w="sm" len="sm"/>
                    <a:tailEnd type="none" w="sm" len="sm"/>
                  </a:ln>
                </p:spPr>
                <p:txBody>
                  <a:bodyPr/>
                  <a:lstStyle/>
                  <a:p>
                    <a:endParaRPr lang="en-US"/>
                  </a:p>
                </p:txBody>
              </p:sp>
              <p:sp>
                <p:nvSpPr>
                  <p:cNvPr id="4391" name="Freeform 49"/>
                  <p:cNvSpPr>
                    <a:spLocks/>
                  </p:cNvSpPr>
                  <p:nvPr/>
                </p:nvSpPr>
                <p:spPr bwMode="auto">
                  <a:xfrm>
                    <a:off x="3096" y="1256"/>
                    <a:ext cx="201" cy="105"/>
                  </a:xfrm>
                  <a:custGeom>
                    <a:avLst/>
                    <a:gdLst>
                      <a:gd name="T0" fmla="*/ 0 w 201"/>
                      <a:gd name="T1" fmla="*/ 104 h 105"/>
                      <a:gd name="T2" fmla="*/ 108 w 201"/>
                      <a:gd name="T3" fmla="*/ 28 h 105"/>
                      <a:gd name="T4" fmla="*/ 120 w 201"/>
                      <a:gd name="T5" fmla="*/ 36 h 105"/>
                      <a:gd name="T6" fmla="*/ 124 w 201"/>
                      <a:gd name="T7" fmla="*/ 24 h 105"/>
                      <a:gd name="T8" fmla="*/ 188 w 201"/>
                      <a:gd name="T9" fmla="*/ 0 h 105"/>
                      <a:gd name="T10" fmla="*/ 200 w 201"/>
                      <a:gd name="T11" fmla="*/ 8 h 105"/>
                      <a:gd name="T12" fmla="*/ 116 w 201"/>
                      <a:gd name="T13" fmla="*/ 40 h 105"/>
                      <a:gd name="T14" fmla="*/ 0 w 201"/>
                      <a:gd name="T15" fmla="*/ 104 h 105"/>
                      <a:gd name="T16" fmla="*/ 0 60000 65536"/>
                      <a:gd name="T17" fmla="*/ 0 60000 65536"/>
                      <a:gd name="T18" fmla="*/ 0 60000 65536"/>
                      <a:gd name="T19" fmla="*/ 0 60000 65536"/>
                      <a:gd name="T20" fmla="*/ 0 60000 65536"/>
                      <a:gd name="T21" fmla="*/ 0 60000 65536"/>
                      <a:gd name="T22" fmla="*/ 0 60000 65536"/>
                      <a:gd name="T23" fmla="*/ 0 60000 65536"/>
                      <a:gd name="T24" fmla="*/ 0 w 201"/>
                      <a:gd name="T25" fmla="*/ 0 h 105"/>
                      <a:gd name="T26" fmla="*/ 201 w 201"/>
                      <a:gd name="T27" fmla="*/ 105 h 1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1" h="105">
                        <a:moveTo>
                          <a:pt x="0" y="104"/>
                        </a:moveTo>
                        <a:lnTo>
                          <a:pt x="108" y="28"/>
                        </a:lnTo>
                        <a:lnTo>
                          <a:pt x="120" y="36"/>
                        </a:lnTo>
                        <a:lnTo>
                          <a:pt x="124" y="24"/>
                        </a:lnTo>
                        <a:lnTo>
                          <a:pt x="188" y="0"/>
                        </a:lnTo>
                        <a:lnTo>
                          <a:pt x="200" y="8"/>
                        </a:lnTo>
                        <a:lnTo>
                          <a:pt x="116" y="40"/>
                        </a:lnTo>
                        <a:lnTo>
                          <a:pt x="0" y="104"/>
                        </a:lnTo>
                      </a:path>
                    </a:pathLst>
                  </a:custGeom>
                  <a:noFill/>
                  <a:ln w="15875" cap="rnd">
                    <a:solidFill>
                      <a:schemeClr val="tx1"/>
                    </a:solidFill>
                    <a:round/>
                    <a:headEnd/>
                    <a:tailEnd/>
                  </a:ln>
                </p:spPr>
                <p:txBody>
                  <a:bodyPr/>
                  <a:lstStyle/>
                  <a:p>
                    <a:endParaRPr lang="en-US"/>
                  </a:p>
                </p:txBody>
              </p:sp>
              <p:sp>
                <p:nvSpPr>
                  <p:cNvPr id="4392" name="Freeform 50"/>
                  <p:cNvSpPr>
                    <a:spLocks/>
                  </p:cNvSpPr>
                  <p:nvPr/>
                </p:nvSpPr>
                <p:spPr bwMode="auto">
                  <a:xfrm>
                    <a:off x="3100" y="1372"/>
                    <a:ext cx="37" cy="121"/>
                  </a:xfrm>
                  <a:custGeom>
                    <a:avLst/>
                    <a:gdLst>
                      <a:gd name="T0" fmla="*/ 0 w 37"/>
                      <a:gd name="T1" fmla="*/ 0 h 121"/>
                      <a:gd name="T2" fmla="*/ 20 w 37"/>
                      <a:gd name="T3" fmla="*/ 120 h 121"/>
                      <a:gd name="T4" fmla="*/ 36 w 37"/>
                      <a:gd name="T5" fmla="*/ 104 h 121"/>
                      <a:gd name="T6" fmla="*/ 16 w 37"/>
                      <a:gd name="T7" fmla="*/ 20 h 121"/>
                      <a:gd name="T8" fmla="*/ 0 w 37"/>
                      <a:gd name="T9" fmla="*/ 0 h 121"/>
                      <a:gd name="T10" fmla="*/ 0 60000 65536"/>
                      <a:gd name="T11" fmla="*/ 0 60000 65536"/>
                      <a:gd name="T12" fmla="*/ 0 60000 65536"/>
                      <a:gd name="T13" fmla="*/ 0 60000 65536"/>
                      <a:gd name="T14" fmla="*/ 0 60000 65536"/>
                      <a:gd name="T15" fmla="*/ 0 w 37"/>
                      <a:gd name="T16" fmla="*/ 0 h 121"/>
                      <a:gd name="T17" fmla="*/ 37 w 37"/>
                      <a:gd name="T18" fmla="*/ 121 h 121"/>
                    </a:gdLst>
                    <a:ahLst/>
                    <a:cxnLst>
                      <a:cxn ang="T10">
                        <a:pos x="T0" y="T1"/>
                      </a:cxn>
                      <a:cxn ang="T11">
                        <a:pos x="T2" y="T3"/>
                      </a:cxn>
                      <a:cxn ang="T12">
                        <a:pos x="T4" y="T5"/>
                      </a:cxn>
                      <a:cxn ang="T13">
                        <a:pos x="T6" y="T7"/>
                      </a:cxn>
                      <a:cxn ang="T14">
                        <a:pos x="T8" y="T9"/>
                      </a:cxn>
                    </a:cxnLst>
                    <a:rect l="T15" t="T16" r="T17" b="T18"/>
                    <a:pathLst>
                      <a:path w="37" h="121">
                        <a:moveTo>
                          <a:pt x="0" y="0"/>
                        </a:moveTo>
                        <a:lnTo>
                          <a:pt x="20" y="120"/>
                        </a:lnTo>
                        <a:lnTo>
                          <a:pt x="36" y="104"/>
                        </a:lnTo>
                        <a:lnTo>
                          <a:pt x="16" y="20"/>
                        </a:lnTo>
                        <a:lnTo>
                          <a:pt x="0" y="0"/>
                        </a:lnTo>
                      </a:path>
                    </a:pathLst>
                  </a:custGeom>
                  <a:noFill/>
                  <a:ln w="15875" cap="rnd">
                    <a:solidFill>
                      <a:schemeClr val="tx1"/>
                    </a:solidFill>
                    <a:round/>
                    <a:headEnd/>
                    <a:tailEnd/>
                  </a:ln>
                </p:spPr>
                <p:txBody>
                  <a:bodyPr/>
                  <a:lstStyle/>
                  <a:p>
                    <a:endParaRPr lang="en-US"/>
                  </a:p>
                </p:txBody>
              </p:sp>
              <p:sp>
                <p:nvSpPr>
                  <p:cNvPr id="4393" name="Freeform 51"/>
                  <p:cNvSpPr>
                    <a:spLocks/>
                  </p:cNvSpPr>
                  <p:nvPr/>
                </p:nvSpPr>
                <p:spPr bwMode="auto">
                  <a:xfrm>
                    <a:off x="2812" y="1372"/>
                    <a:ext cx="229" cy="249"/>
                  </a:xfrm>
                  <a:custGeom>
                    <a:avLst/>
                    <a:gdLst>
                      <a:gd name="T0" fmla="*/ 0 w 229"/>
                      <a:gd name="T1" fmla="*/ 0 h 249"/>
                      <a:gd name="T2" fmla="*/ 104 w 229"/>
                      <a:gd name="T3" fmla="*/ 76 h 249"/>
                      <a:gd name="T4" fmla="*/ 216 w 229"/>
                      <a:gd name="T5" fmla="*/ 208 h 249"/>
                      <a:gd name="T6" fmla="*/ 228 w 229"/>
                      <a:gd name="T7" fmla="*/ 248 h 249"/>
                      <a:gd name="T8" fmla="*/ 0 60000 65536"/>
                      <a:gd name="T9" fmla="*/ 0 60000 65536"/>
                      <a:gd name="T10" fmla="*/ 0 60000 65536"/>
                      <a:gd name="T11" fmla="*/ 0 60000 65536"/>
                      <a:gd name="T12" fmla="*/ 0 w 229"/>
                      <a:gd name="T13" fmla="*/ 0 h 249"/>
                      <a:gd name="T14" fmla="*/ 229 w 229"/>
                      <a:gd name="T15" fmla="*/ 249 h 249"/>
                    </a:gdLst>
                    <a:ahLst/>
                    <a:cxnLst>
                      <a:cxn ang="T8">
                        <a:pos x="T0" y="T1"/>
                      </a:cxn>
                      <a:cxn ang="T9">
                        <a:pos x="T2" y="T3"/>
                      </a:cxn>
                      <a:cxn ang="T10">
                        <a:pos x="T4" y="T5"/>
                      </a:cxn>
                      <a:cxn ang="T11">
                        <a:pos x="T6" y="T7"/>
                      </a:cxn>
                    </a:cxnLst>
                    <a:rect l="T12" t="T13" r="T14" b="T15"/>
                    <a:pathLst>
                      <a:path w="229" h="249">
                        <a:moveTo>
                          <a:pt x="0" y="0"/>
                        </a:moveTo>
                        <a:lnTo>
                          <a:pt x="104" y="76"/>
                        </a:lnTo>
                        <a:lnTo>
                          <a:pt x="216" y="208"/>
                        </a:lnTo>
                        <a:lnTo>
                          <a:pt x="228" y="248"/>
                        </a:lnTo>
                      </a:path>
                    </a:pathLst>
                  </a:custGeom>
                  <a:noFill/>
                  <a:ln w="15875" cap="rnd">
                    <a:solidFill>
                      <a:schemeClr val="tx1"/>
                    </a:solidFill>
                    <a:round/>
                    <a:headEnd type="none" w="sm" len="sm"/>
                    <a:tailEnd type="none" w="sm" len="sm"/>
                  </a:ln>
                </p:spPr>
                <p:txBody>
                  <a:bodyPr/>
                  <a:lstStyle/>
                  <a:p>
                    <a:endParaRPr lang="en-US"/>
                  </a:p>
                </p:txBody>
              </p:sp>
              <p:sp>
                <p:nvSpPr>
                  <p:cNvPr id="4394" name="Freeform 52"/>
                  <p:cNvSpPr>
                    <a:spLocks/>
                  </p:cNvSpPr>
                  <p:nvPr/>
                </p:nvSpPr>
                <p:spPr bwMode="auto">
                  <a:xfrm>
                    <a:off x="3024" y="1488"/>
                    <a:ext cx="101" cy="85"/>
                  </a:xfrm>
                  <a:custGeom>
                    <a:avLst/>
                    <a:gdLst>
                      <a:gd name="T0" fmla="*/ 0 w 101"/>
                      <a:gd name="T1" fmla="*/ 84 h 85"/>
                      <a:gd name="T2" fmla="*/ 100 w 101"/>
                      <a:gd name="T3" fmla="*/ 0 h 85"/>
                      <a:gd name="T4" fmla="*/ 0 60000 65536"/>
                      <a:gd name="T5" fmla="*/ 0 60000 65536"/>
                      <a:gd name="T6" fmla="*/ 0 w 101"/>
                      <a:gd name="T7" fmla="*/ 0 h 85"/>
                      <a:gd name="T8" fmla="*/ 101 w 101"/>
                      <a:gd name="T9" fmla="*/ 85 h 85"/>
                    </a:gdLst>
                    <a:ahLst/>
                    <a:cxnLst>
                      <a:cxn ang="T4">
                        <a:pos x="T0" y="T1"/>
                      </a:cxn>
                      <a:cxn ang="T5">
                        <a:pos x="T2" y="T3"/>
                      </a:cxn>
                    </a:cxnLst>
                    <a:rect l="T6" t="T7" r="T8" b="T9"/>
                    <a:pathLst>
                      <a:path w="101" h="85">
                        <a:moveTo>
                          <a:pt x="0" y="84"/>
                        </a:moveTo>
                        <a:lnTo>
                          <a:pt x="100" y="0"/>
                        </a:lnTo>
                      </a:path>
                    </a:pathLst>
                  </a:custGeom>
                  <a:noFill/>
                  <a:ln w="15875" cap="rnd">
                    <a:solidFill>
                      <a:schemeClr val="tx1"/>
                    </a:solidFill>
                    <a:round/>
                    <a:headEnd type="none" w="sm" len="sm"/>
                    <a:tailEnd type="none" w="sm" len="sm"/>
                  </a:ln>
                </p:spPr>
                <p:txBody>
                  <a:bodyPr/>
                  <a:lstStyle/>
                  <a:p>
                    <a:endParaRPr lang="en-US"/>
                  </a:p>
                </p:txBody>
              </p:sp>
              <p:sp>
                <p:nvSpPr>
                  <p:cNvPr id="4395" name="Freeform 53"/>
                  <p:cNvSpPr>
                    <a:spLocks/>
                  </p:cNvSpPr>
                  <p:nvPr/>
                </p:nvSpPr>
                <p:spPr bwMode="auto">
                  <a:xfrm>
                    <a:off x="3128" y="1476"/>
                    <a:ext cx="177" cy="89"/>
                  </a:xfrm>
                  <a:custGeom>
                    <a:avLst/>
                    <a:gdLst>
                      <a:gd name="T0" fmla="*/ 176 w 177"/>
                      <a:gd name="T1" fmla="*/ 88 h 89"/>
                      <a:gd name="T2" fmla="*/ 68 w 177"/>
                      <a:gd name="T3" fmla="*/ 64 h 89"/>
                      <a:gd name="T4" fmla="*/ 0 w 177"/>
                      <a:gd name="T5" fmla="*/ 12 h 89"/>
                      <a:gd name="T6" fmla="*/ 64 w 177"/>
                      <a:gd name="T7" fmla="*/ 0 h 89"/>
                      <a:gd name="T8" fmla="*/ 0 60000 65536"/>
                      <a:gd name="T9" fmla="*/ 0 60000 65536"/>
                      <a:gd name="T10" fmla="*/ 0 60000 65536"/>
                      <a:gd name="T11" fmla="*/ 0 60000 65536"/>
                      <a:gd name="T12" fmla="*/ 0 w 177"/>
                      <a:gd name="T13" fmla="*/ 0 h 89"/>
                      <a:gd name="T14" fmla="*/ 177 w 177"/>
                      <a:gd name="T15" fmla="*/ 89 h 89"/>
                    </a:gdLst>
                    <a:ahLst/>
                    <a:cxnLst>
                      <a:cxn ang="T8">
                        <a:pos x="T0" y="T1"/>
                      </a:cxn>
                      <a:cxn ang="T9">
                        <a:pos x="T2" y="T3"/>
                      </a:cxn>
                      <a:cxn ang="T10">
                        <a:pos x="T4" y="T5"/>
                      </a:cxn>
                      <a:cxn ang="T11">
                        <a:pos x="T6" y="T7"/>
                      </a:cxn>
                    </a:cxnLst>
                    <a:rect l="T12" t="T13" r="T14" b="T15"/>
                    <a:pathLst>
                      <a:path w="177" h="89">
                        <a:moveTo>
                          <a:pt x="176" y="88"/>
                        </a:moveTo>
                        <a:lnTo>
                          <a:pt x="68" y="64"/>
                        </a:lnTo>
                        <a:lnTo>
                          <a:pt x="0" y="12"/>
                        </a:lnTo>
                        <a:lnTo>
                          <a:pt x="64" y="0"/>
                        </a:lnTo>
                      </a:path>
                    </a:pathLst>
                  </a:custGeom>
                  <a:noFill/>
                  <a:ln w="15875" cap="rnd">
                    <a:solidFill>
                      <a:schemeClr val="tx1"/>
                    </a:solidFill>
                    <a:round/>
                    <a:headEnd type="none" w="sm" len="sm"/>
                    <a:tailEnd type="none" w="sm" len="sm"/>
                  </a:ln>
                </p:spPr>
                <p:txBody>
                  <a:bodyPr/>
                  <a:lstStyle/>
                  <a:p>
                    <a:endParaRPr lang="en-US"/>
                  </a:p>
                </p:txBody>
              </p:sp>
              <p:sp>
                <p:nvSpPr>
                  <p:cNvPr id="4396" name="Freeform 54"/>
                  <p:cNvSpPr>
                    <a:spLocks/>
                  </p:cNvSpPr>
                  <p:nvPr/>
                </p:nvSpPr>
                <p:spPr bwMode="auto">
                  <a:xfrm>
                    <a:off x="3208" y="1288"/>
                    <a:ext cx="137" cy="313"/>
                  </a:xfrm>
                  <a:custGeom>
                    <a:avLst/>
                    <a:gdLst>
                      <a:gd name="T0" fmla="*/ 0 w 137"/>
                      <a:gd name="T1" fmla="*/ 0 h 313"/>
                      <a:gd name="T2" fmla="*/ 96 w 137"/>
                      <a:gd name="T3" fmla="*/ 284 h 313"/>
                      <a:gd name="T4" fmla="*/ 136 w 137"/>
                      <a:gd name="T5" fmla="*/ 312 h 313"/>
                      <a:gd name="T6" fmla="*/ 0 60000 65536"/>
                      <a:gd name="T7" fmla="*/ 0 60000 65536"/>
                      <a:gd name="T8" fmla="*/ 0 60000 65536"/>
                      <a:gd name="T9" fmla="*/ 0 w 137"/>
                      <a:gd name="T10" fmla="*/ 0 h 313"/>
                      <a:gd name="T11" fmla="*/ 137 w 137"/>
                      <a:gd name="T12" fmla="*/ 313 h 313"/>
                    </a:gdLst>
                    <a:ahLst/>
                    <a:cxnLst>
                      <a:cxn ang="T6">
                        <a:pos x="T0" y="T1"/>
                      </a:cxn>
                      <a:cxn ang="T7">
                        <a:pos x="T2" y="T3"/>
                      </a:cxn>
                      <a:cxn ang="T8">
                        <a:pos x="T4" y="T5"/>
                      </a:cxn>
                    </a:cxnLst>
                    <a:rect l="T9" t="T10" r="T11" b="T12"/>
                    <a:pathLst>
                      <a:path w="137" h="313">
                        <a:moveTo>
                          <a:pt x="0" y="0"/>
                        </a:moveTo>
                        <a:lnTo>
                          <a:pt x="96" y="284"/>
                        </a:lnTo>
                        <a:lnTo>
                          <a:pt x="136" y="312"/>
                        </a:lnTo>
                      </a:path>
                    </a:pathLst>
                  </a:custGeom>
                  <a:noFill/>
                  <a:ln w="15875" cap="rnd">
                    <a:solidFill>
                      <a:schemeClr val="tx1"/>
                    </a:solidFill>
                    <a:round/>
                    <a:headEnd type="none" w="sm" len="sm"/>
                    <a:tailEnd type="none" w="sm" len="sm"/>
                  </a:ln>
                </p:spPr>
                <p:txBody>
                  <a:bodyPr/>
                  <a:lstStyle/>
                  <a:p>
                    <a:endParaRPr lang="en-US"/>
                  </a:p>
                </p:txBody>
              </p:sp>
              <p:sp>
                <p:nvSpPr>
                  <p:cNvPr id="4397" name="Freeform 55"/>
                  <p:cNvSpPr>
                    <a:spLocks/>
                  </p:cNvSpPr>
                  <p:nvPr/>
                </p:nvSpPr>
                <p:spPr bwMode="auto">
                  <a:xfrm>
                    <a:off x="3312" y="1264"/>
                    <a:ext cx="101" cy="69"/>
                  </a:xfrm>
                  <a:custGeom>
                    <a:avLst/>
                    <a:gdLst>
                      <a:gd name="T0" fmla="*/ 0 w 101"/>
                      <a:gd name="T1" fmla="*/ 0 h 69"/>
                      <a:gd name="T2" fmla="*/ 100 w 101"/>
                      <a:gd name="T3" fmla="*/ 60 h 69"/>
                      <a:gd name="T4" fmla="*/ 84 w 101"/>
                      <a:gd name="T5" fmla="*/ 68 h 69"/>
                      <a:gd name="T6" fmla="*/ 12 w 101"/>
                      <a:gd name="T7" fmla="*/ 20 h 69"/>
                      <a:gd name="T8" fmla="*/ 0 w 101"/>
                      <a:gd name="T9" fmla="*/ 0 h 69"/>
                      <a:gd name="T10" fmla="*/ 0 60000 65536"/>
                      <a:gd name="T11" fmla="*/ 0 60000 65536"/>
                      <a:gd name="T12" fmla="*/ 0 60000 65536"/>
                      <a:gd name="T13" fmla="*/ 0 60000 65536"/>
                      <a:gd name="T14" fmla="*/ 0 60000 65536"/>
                      <a:gd name="T15" fmla="*/ 0 w 101"/>
                      <a:gd name="T16" fmla="*/ 0 h 69"/>
                      <a:gd name="T17" fmla="*/ 101 w 101"/>
                      <a:gd name="T18" fmla="*/ 69 h 69"/>
                    </a:gdLst>
                    <a:ahLst/>
                    <a:cxnLst>
                      <a:cxn ang="T10">
                        <a:pos x="T0" y="T1"/>
                      </a:cxn>
                      <a:cxn ang="T11">
                        <a:pos x="T2" y="T3"/>
                      </a:cxn>
                      <a:cxn ang="T12">
                        <a:pos x="T4" y="T5"/>
                      </a:cxn>
                      <a:cxn ang="T13">
                        <a:pos x="T6" y="T7"/>
                      </a:cxn>
                      <a:cxn ang="T14">
                        <a:pos x="T8" y="T9"/>
                      </a:cxn>
                    </a:cxnLst>
                    <a:rect l="T15" t="T16" r="T17" b="T18"/>
                    <a:pathLst>
                      <a:path w="101" h="69">
                        <a:moveTo>
                          <a:pt x="0" y="0"/>
                        </a:moveTo>
                        <a:lnTo>
                          <a:pt x="100" y="60"/>
                        </a:lnTo>
                        <a:lnTo>
                          <a:pt x="84" y="68"/>
                        </a:lnTo>
                        <a:lnTo>
                          <a:pt x="12" y="20"/>
                        </a:lnTo>
                        <a:lnTo>
                          <a:pt x="0" y="0"/>
                        </a:lnTo>
                      </a:path>
                    </a:pathLst>
                  </a:custGeom>
                  <a:noFill/>
                  <a:ln w="15875" cap="rnd">
                    <a:solidFill>
                      <a:schemeClr val="tx1"/>
                    </a:solidFill>
                    <a:round/>
                    <a:headEnd/>
                    <a:tailEnd/>
                  </a:ln>
                </p:spPr>
                <p:txBody>
                  <a:bodyPr/>
                  <a:lstStyle/>
                  <a:p>
                    <a:endParaRPr lang="en-US"/>
                  </a:p>
                </p:txBody>
              </p:sp>
              <p:sp>
                <p:nvSpPr>
                  <p:cNvPr id="4398" name="Freeform 56"/>
                  <p:cNvSpPr>
                    <a:spLocks/>
                  </p:cNvSpPr>
                  <p:nvPr/>
                </p:nvSpPr>
                <p:spPr bwMode="auto">
                  <a:xfrm>
                    <a:off x="3460" y="1292"/>
                    <a:ext cx="49" cy="49"/>
                  </a:xfrm>
                  <a:custGeom>
                    <a:avLst/>
                    <a:gdLst>
                      <a:gd name="T0" fmla="*/ 48 w 49"/>
                      <a:gd name="T1" fmla="*/ 24 h 49"/>
                      <a:gd name="T2" fmla="*/ 16 w 49"/>
                      <a:gd name="T3" fmla="*/ 0 h 49"/>
                      <a:gd name="T4" fmla="*/ 0 w 49"/>
                      <a:gd name="T5" fmla="*/ 48 h 49"/>
                      <a:gd name="T6" fmla="*/ 0 60000 65536"/>
                      <a:gd name="T7" fmla="*/ 0 60000 65536"/>
                      <a:gd name="T8" fmla="*/ 0 60000 65536"/>
                      <a:gd name="T9" fmla="*/ 0 w 49"/>
                      <a:gd name="T10" fmla="*/ 0 h 49"/>
                      <a:gd name="T11" fmla="*/ 49 w 49"/>
                      <a:gd name="T12" fmla="*/ 49 h 49"/>
                    </a:gdLst>
                    <a:ahLst/>
                    <a:cxnLst>
                      <a:cxn ang="T6">
                        <a:pos x="T0" y="T1"/>
                      </a:cxn>
                      <a:cxn ang="T7">
                        <a:pos x="T2" y="T3"/>
                      </a:cxn>
                      <a:cxn ang="T8">
                        <a:pos x="T4" y="T5"/>
                      </a:cxn>
                    </a:cxnLst>
                    <a:rect l="T9" t="T10" r="T11" b="T12"/>
                    <a:pathLst>
                      <a:path w="49" h="49">
                        <a:moveTo>
                          <a:pt x="48" y="24"/>
                        </a:moveTo>
                        <a:lnTo>
                          <a:pt x="16" y="0"/>
                        </a:lnTo>
                        <a:lnTo>
                          <a:pt x="0" y="48"/>
                        </a:lnTo>
                      </a:path>
                    </a:pathLst>
                  </a:custGeom>
                  <a:noFill/>
                  <a:ln w="15875" cap="rnd">
                    <a:solidFill>
                      <a:schemeClr val="tx1"/>
                    </a:solidFill>
                    <a:round/>
                    <a:headEnd type="none" w="sm" len="sm"/>
                    <a:tailEnd type="none" w="sm" len="sm"/>
                  </a:ln>
                </p:spPr>
                <p:txBody>
                  <a:bodyPr/>
                  <a:lstStyle/>
                  <a:p>
                    <a:endParaRPr lang="en-US"/>
                  </a:p>
                </p:txBody>
              </p:sp>
              <p:sp>
                <p:nvSpPr>
                  <p:cNvPr id="4399" name="Freeform 57"/>
                  <p:cNvSpPr>
                    <a:spLocks/>
                  </p:cNvSpPr>
                  <p:nvPr/>
                </p:nvSpPr>
                <p:spPr bwMode="auto">
                  <a:xfrm>
                    <a:off x="3508" y="1320"/>
                    <a:ext cx="29" cy="141"/>
                  </a:xfrm>
                  <a:custGeom>
                    <a:avLst/>
                    <a:gdLst>
                      <a:gd name="T0" fmla="*/ 16 w 29"/>
                      <a:gd name="T1" fmla="*/ 0 h 141"/>
                      <a:gd name="T2" fmla="*/ 0 w 29"/>
                      <a:gd name="T3" fmla="*/ 80 h 141"/>
                      <a:gd name="T4" fmla="*/ 28 w 29"/>
                      <a:gd name="T5" fmla="*/ 140 h 141"/>
                      <a:gd name="T6" fmla="*/ 0 60000 65536"/>
                      <a:gd name="T7" fmla="*/ 0 60000 65536"/>
                      <a:gd name="T8" fmla="*/ 0 60000 65536"/>
                      <a:gd name="T9" fmla="*/ 0 w 29"/>
                      <a:gd name="T10" fmla="*/ 0 h 141"/>
                      <a:gd name="T11" fmla="*/ 29 w 29"/>
                      <a:gd name="T12" fmla="*/ 141 h 141"/>
                    </a:gdLst>
                    <a:ahLst/>
                    <a:cxnLst>
                      <a:cxn ang="T6">
                        <a:pos x="T0" y="T1"/>
                      </a:cxn>
                      <a:cxn ang="T7">
                        <a:pos x="T2" y="T3"/>
                      </a:cxn>
                      <a:cxn ang="T8">
                        <a:pos x="T4" y="T5"/>
                      </a:cxn>
                    </a:cxnLst>
                    <a:rect l="T9" t="T10" r="T11" b="T12"/>
                    <a:pathLst>
                      <a:path w="29" h="141">
                        <a:moveTo>
                          <a:pt x="16" y="0"/>
                        </a:moveTo>
                        <a:lnTo>
                          <a:pt x="0" y="80"/>
                        </a:lnTo>
                        <a:lnTo>
                          <a:pt x="28" y="140"/>
                        </a:lnTo>
                      </a:path>
                    </a:pathLst>
                  </a:custGeom>
                  <a:noFill/>
                  <a:ln w="15875" cap="rnd">
                    <a:solidFill>
                      <a:schemeClr val="tx1"/>
                    </a:solidFill>
                    <a:round/>
                    <a:headEnd type="none" w="sm" len="sm"/>
                    <a:tailEnd type="none" w="sm" len="sm"/>
                  </a:ln>
                </p:spPr>
                <p:txBody>
                  <a:bodyPr/>
                  <a:lstStyle/>
                  <a:p>
                    <a:endParaRPr lang="en-US"/>
                  </a:p>
                </p:txBody>
              </p:sp>
              <p:sp>
                <p:nvSpPr>
                  <p:cNvPr id="4400" name="Freeform 58"/>
                  <p:cNvSpPr>
                    <a:spLocks/>
                  </p:cNvSpPr>
                  <p:nvPr/>
                </p:nvSpPr>
                <p:spPr bwMode="auto">
                  <a:xfrm>
                    <a:off x="3596" y="1496"/>
                    <a:ext cx="61" cy="93"/>
                  </a:xfrm>
                  <a:custGeom>
                    <a:avLst/>
                    <a:gdLst>
                      <a:gd name="T0" fmla="*/ 60 w 61"/>
                      <a:gd name="T1" fmla="*/ 84 h 93"/>
                      <a:gd name="T2" fmla="*/ 52 w 61"/>
                      <a:gd name="T3" fmla="*/ 92 h 93"/>
                      <a:gd name="T4" fmla="*/ 0 w 61"/>
                      <a:gd name="T5" fmla="*/ 0 h 93"/>
                      <a:gd name="T6" fmla="*/ 24 w 61"/>
                      <a:gd name="T7" fmla="*/ 84 h 93"/>
                      <a:gd name="T8" fmla="*/ 60 w 61"/>
                      <a:gd name="T9" fmla="*/ 84 h 93"/>
                      <a:gd name="T10" fmla="*/ 0 60000 65536"/>
                      <a:gd name="T11" fmla="*/ 0 60000 65536"/>
                      <a:gd name="T12" fmla="*/ 0 60000 65536"/>
                      <a:gd name="T13" fmla="*/ 0 60000 65536"/>
                      <a:gd name="T14" fmla="*/ 0 60000 65536"/>
                      <a:gd name="T15" fmla="*/ 0 w 61"/>
                      <a:gd name="T16" fmla="*/ 0 h 93"/>
                      <a:gd name="T17" fmla="*/ 61 w 61"/>
                      <a:gd name="T18" fmla="*/ 93 h 93"/>
                    </a:gdLst>
                    <a:ahLst/>
                    <a:cxnLst>
                      <a:cxn ang="T10">
                        <a:pos x="T0" y="T1"/>
                      </a:cxn>
                      <a:cxn ang="T11">
                        <a:pos x="T2" y="T3"/>
                      </a:cxn>
                      <a:cxn ang="T12">
                        <a:pos x="T4" y="T5"/>
                      </a:cxn>
                      <a:cxn ang="T13">
                        <a:pos x="T6" y="T7"/>
                      </a:cxn>
                      <a:cxn ang="T14">
                        <a:pos x="T8" y="T9"/>
                      </a:cxn>
                    </a:cxnLst>
                    <a:rect l="T15" t="T16" r="T17" b="T18"/>
                    <a:pathLst>
                      <a:path w="61" h="93">
                        <a:moveTo>
                          <a:pt x="60" y="84"/>
                        </a:moveTo>
                        <a:lnTo>
                          <a:pt x="52" y="92"/>
                        </a:lnTo>
                        <a:lnTo>
                          <a:pt x="0" y="0"/>
                        </a:lnTo>
                        <a:lnTo>
                          <a:pt x="24" y="84"/>
                        </a:lnTo>
                        <a:lnTo>
                          <a:pt x="60" y="84"/>
                        </a:lnTo>
                      </a:path>
                    </a:pathLst>
                  </a:custGeom>
                  <a:noFill/>
                  <a:ln w="15875" cap="rnd">
                    <a:solidFill>
                      <a:schemeClr val="tx1"/>
                    </a:solidFill>
                    <a:round/>
                    <a:headEnd/>
                    <a:tailEnd/>
                  </a:ln>
                </p:spPr>
                <p:txBody>
                  <a:bodyPr/>
                  <a:lstStyle/>
                  <a:p>
                    <a:endParaRPr lang="en-US"/>
                  </a:p>
                </p:txBody>
              </p:sp>
              <p:sp>
                <p:nvSpPr>
                  <p:cNvPr id="4401" name="Freeform 59"/>
                  <p:cNvSpPr>
                    <a:spLocks/>
                  </p:cNvSpPr>
                  <p:nvPr/>
                </p:nvSpPr>
                <p:spPr bwMode="auto">
                  <a:xfrm>
                    <a:off x="3680" y="1552"/>
                    <a:ext cx="65" cy="65"/>
                  </a:xfrm>
                  <a:custGeom>
                    <a:avLst/>
                    <a:gdLst>
                      <a:gd name="T0" fmla="*/ 0 w 65"/>
                      <a:gd name="T1" fmla="*/ 64 h 65"/>
                      <a:gd name="T2" fmla="*/ 44 w 65"/>
                      <a:gd name="T3" fmla="*/ 20 h 65"/>
                      <a:gd name="T4" fmla="*/ 64 w 65"/>
                      <a:gd name="T5" fmla="*/ 0 h 65"/>
                      <a:gd name="T6" fmla="*/ 0 60000 65536"/>
                      <a:gd name="T7" fmla="*/ 0 60000 65536"/>
                      <a:gd name="T8" fmla="*/ 0 60000 65536"/>
                      <a:gd name="T9" fmla="*/ 0 w 65"/>
                      <a:gd name="T10" fmla="*/ 0 h 65"/>
                      <a:gd name="T11" fmla="*/ 65 w 65"/>
                      <a:gd name="T12" fmla="*/ 65 h 65"/>
                    </a:gdLst>
                    <a:ahLst/>
                    <a:cxnLst>
                      <a:cxn ang="T6">
                        <a:pos x="T0" y="T1"/>
                      </a:cxn>
                      <a:cxn ang="T7">
                        <a:pos x="T2" y="T3"/>
                      </a:cxn>
                      <a:cxn ang="T8">
                        <a:pos x="T4" y="T5"/>
                      </a:cxn>
                    </a:cxnLst>
                    <a:rect l="T9" t="T10" r="T11" b="T12"/>
                    <a:pathLst>
                      <a:path w="65" h="65">
                        <a:moveTo>
                          <a:pt x="0" y="64"/>
                        </a:moveTo>
                        <a:lnTo>
                          <a:pt x="44" y="20"/>
                        </a:lnTo>
                        <a:lnTo>
                          <a:pt x="64" y="0"/>
                        </a:lnTo>
                      </a:path>
                    </a:pathLst>
                  </a:custGeom>
                  <a:noFill/>
                  <a:ln w="15875" cap="rnd">
                    <a:solidFill>
                      <a:schemeClr val="tx1"/>
                    </a:solidFill>
                    <a:round/>
                    <a:headEnd type="none" w="sm" len="sm"/>
                    <a:tailEnd type="none" w="sm" len="sm"/>
                  </a:ln>
                </p:spPr>
                <p:txBody>
                  <a:bodyPr/>
                  <a:lstStyle/>
                  <a:p>
                    <a:endParaRPr lang="en-US"/>
                  </a:p>
                </p:txBody>
              </p:sp>
              <p:sp>
                <p:nvSpPr>
                  <p:cNvPr id="4402" name="Freeform 60"/>
                  <p:cNvSpPr>
                    <a:spLocks/>
                  </p:cNvSpPr>
                  <p:nvPr/>
                </p:nvSpPr>
                <p:spPr bwMode="auto">
                  <a:xfrm>
                    <a:off x="3748" y="1512"/>
                    <a:ext cx="25" cy="41"/>
                  </a:xfrm>
                  <a:custGeom>
                    <a:avLst/>
                    <a:gdLst>
                      <a:gd name="T0" fmla="*/ 0 w 25"/>
                      <a:gd name="T1" fmla="*/ 40 h 41"/>
                      <a:gd name="T2" fmla="*/ 24 w 25"/>
                      <a:gd name="T3" fmla="*/ 0 h 41"/>
                      <a:gd name="T4" fmla="*/ 0 60000 65536"/>
                      <a:gd name="T5" fmla="*/ 0 60000 65536"/>
                      <a:gd name="T6" fmla="*/ 0 w 25"/>
                      <a:gd name="T7" fmla="*/ 0 h 41"/>
                      <a:gd name="T8" fmla="*/ 25 w 25"/>
                      <a:gd name="T9" fmla="*/ 41 h 41"/>
                    </a:gdLst>
                    <a:ahLst/>
                    <a:cxnLst>
                      <a:cxn ang="T4">
                        <a:pos x="T0" y="T1"/>
                      </a:cxn>
                      <a:cxn ang="T5">
                        <a:pos x="T2" y="T3"/>
                      </a:cxn>
                    </a:cxnLst>
                    <a:rect l="T6" t="T7" r="T8" b="T9"/>
                    <a:pathLst>
                      <a:path w="25" h="41">
                        <a:moveTo>
                          <a:pt x="0" y="40"/>
                        </a:moveTo>
                        <a:lnTo>
                          <a:pt x="24" y="0"/>
                        </a:lnTo>
                      </a:path>
                    </a:pathLst>
                  </a:custGeom>
                  <a:noFill/>
                  <a:ln w="15875" cap="rnd">
                    <a:solidFill>
                      <a:schemeClr val="tx1"/>
                    </a:solidFill>
                    <a:round/>
                    <a:headEnd type="none" w="sm" len="sm"/>
                    <a:tailEnd type="none" w="sm" len="sm"/>
                  </a:ln>
                </p:spPr>
                <p:txBody>
                  <a:bodyPr/>
                  <a:lstStyle/>
                  <a:p>
                    <a:endParaRPr lang="en-US"/>
                  </a:p>
                </p:txBody>
              </p:sp>
              <p:sp>
                <p:nvSpPr>
                  <p:cNvPr id="4403" name="Freeform 61"/>
                  <p:cNvSpPr>
                    <a:spLocks/>
                  </p:cNvSpPr>
                  <p:nvPr/>
                </p:nvSpPr>
                <p:spPr bwMode="auto">
                  <a:xfrm>
                    <a:off x="3656" y="1544"/>
                    <a:ext cx="165" cy="41"/>
                  </a:xfrm>
                  <a:custGeom>
                    <a:avLst/>
                    <a:gdLst>
                      <a:gd name="T0" fmla="*/ 0 w 165"/>
                      <a:gd name="T1" fmla="*/ 40 h 41"/>
                      <a:gd name="T2" fmla="*/ 68 w 165"/>
                      <a:gd name="T3" fmla="*/ 0 h 41"/>
                      <a:gd name="T4" fmla="*/ 164 w 165"/>
                      <a:gd name="T5" fmla="*/ 0 h 41"/>
                      <a:gd name="T6" fmla="*/ 0 60000 65536"/>
                      <a:gd name="T7" fmla="*/ 0 60000 65536"/>
                      <a:gd name="T8" fmla="*/ 0 60000 65536"/>
                      <a:gd name="T9" fmla="*/ 0 w 165"/>
                      <a:gd name="T10" fmla="*/ 0 h 41"/>
                      <a:gd name="T11" fmla="*/ 165 w 165"/>
                      <a:gd name="T12" fmla="*/ 41 h 41"/>
                    </a:gdLst>
                    <a:ahLst/>
                    <a:cxnLst>
                      <a:cxn ang="T6">
                        <a:pos x="T0" y="T1"/>
                      </a:cxn>
                      <a:cxn ang="T7">
                        <a:pos x="T2" y="T3"/>
                      </a:cxn>
                      <a:cxn ang="T8">
                        <a:pos x="T4" y="T5"/>
                      </a:cxn>
                    </a:cxnLst>
                    <a:rect l="T9" t="T10" r="T11" b="T12"/>
                    <a:pathLst>
                      <a:path w="165" h="41">
                        <a:moveTo>
                          <a:pt x="0" y="40"/>
                        </a:moveTo>
                        <a:lnTo>
                          <a:pt x="68" y="0"/>
                        </a:lnTo>
                        <a:lnTo>
                          <a:pt x="164" y="0"/>
                        </a:lnTo>
                      </a:path>
                    </a:pathLst>
                  </a:custGeom>
                  <a:noFill/>
                  <a:ln w="15875" cap="rnd">
                    <a:solidFill>
                      <a:schemeClr val="tx1"/>
                    </a:solidFill>
                    <a:round/>
                    <a:headEnd type="none" w="sm" len="sm"/>
                    <a:tailEnd type="none" w="sm" len="sm"/>
                  </a:ln>
                </p:spPr>
                <p:txBody>
                  <a:bodyPr/>
                  <a:lstStyle/>
                  <a:p>
                    <a:endParaRPr lang="en-US"/>
                  </a:p>
                </p:txBody>
              </p:sp>
            </p:grpSp>
            <p:grpSp>
              <p:nvGrpSpPr>
                <p:cNvPr id="8" name="Group 62"/>
                <p:cNvGrpSpPr>
                  <a:grpSpLocks/>
                </p:cNvGrpSpPr>
                <p:nvPr/>
              </p:nvGrpSpPr>
              <p:grpSpPr bwMode="auto">
                <a:xfrm>
                  <a:off x="3300" y="1000"/>
                  <a:ext cx="381" cy="653"/>
                  <a:chOff x="3300" y="1000"/>
                  <a:chExt cx="381" cy="653"/>
                </a:xfrm>
              </p:grpSpPr>
              <p:sp>
                <p:nvSpPr>
                  <p:cNvPr id="4379" name="Freeform 63"/>
                  <p:cNvSpPr>
                    <a:spLocks/>
                  </p:cNvSpPr>
                  <p:nvPr/>
                </p:nvSpPr>
                <p:spPr bwMode="auto">
                  <a:xfrm>
                    <a:off x="3300" y="1000"/>
                    <a:ext cx="125" cy="269"/>
                  </a:xfrm>
                  <a:custGeom>
                    <a:avLst/>
                    <a:gdLst>
                      <a:gd name="T0" fmla="*/ 112 w 125"/>
                      <a:gd name="T1" fmla="*/ 0 h 269"/>
                      <a:gd name="T2" fmla="*/ 0 w 125"/>
                      <a:gd name="T3" fmla="*/ 268 h 269"/>
                      <a:gd name="T4" fmla="*/ 24 w 125"/>
                      <a:gd name="T5" fmla="*/ 256 h 269"/>
                      <a:gd name="T6" fmla="*/ 124 w 125"/>
                      <a:gd name="T7" fmla="*/ 20 h 269"/>
                      <a:gd name="T8" fmla="*/ 112 w 125"/>
                      <a:gd name="T9" fmla="*/ 0 h 269"/>
                      <a:gd name="T10" fmla="*/ 0 60000 65536"/>
                      <a:gd name="T11" fmla="*/ 0 60000 65536"/>
                      <a:gd name="T12" fmla="*/ 0 60000 65536"/>
                      <a:gd name="T13" fmla="*/ 0 60000 65536"/>
                      <a:gd name="T14" fmla="*/ 0 60000 65536"/>
                      <a:gd name="T15" fmla="*/ 0 w 125"/>
                      <a:gd name="T16" fmla="*/ 0 h 269"/>
                      <a:gd name="T17" fmla="*/ 125 w 125"/>
                      <a:gd name="T18" fmla="*/ 269 h 269"/>
                    </a:gdLst>
                    <a:ahLst/>
                    <a:cxnLst>
                      <a:cxn ang="T10">
                        <a:pos x="T0" y="T1"/>
                      </a:cxn>
                      <a:cxn ang="T11">
                        <a:pos x="T2" y="T3"/>
                      </a:cxn>
                      <a:cxn ang="T12">
                        <a:pos x="T4" y="T5"/>
                      </a:cxn>
                      <a:cxn ang="T13">
                        <a:pos x="T6" y="T7"/>
                      </a:cxn>
                      <a:cxn ang="T14">
                        <a:pos x="T8" y="T9"/>
                      </a:cxn>
                    </a:cxnLst>
                    <a:rect l="T15" t="T16" r="T17" b="T18"/>
                    <a:pathLst>
                      <a:path w="125" h="269">
                        <a:moveTo>
                          <a:pt x="112" y="0"/>
                        </a:moveTo>
                        <a:lnTo>
                          <a:pt x="0" y="268"/>
                        </a:lnTo>
                        <a:lnTo>
                          <a:pt x="24" y="256"/>
                        </a:lnTo>
                        <a:lnTo>
                          <a:pt x="124" y="20"/>
                        </a:lnTo>
                        <a:lnTo>
                          <a:pt x="112" y="0"/>
                        </a:lnTo>
                      </a:path>
                    </a:pathLst>
                  </a:custGeom>
                  <a:noFill/>
                  <a:ln w="15875" cap="rnd">
                    <a:solidFill>
                      <a:schemeClr val="tx1"/>
                    </a:solidFill>
                    <a:round/>
                    <a:headEnd/>
                    <a:tailEnd/>
                  </a:ln>
                </p:spPr>
                <p:txBody>
                  <a:bodyPr/>
                  <a:lstStyle/>
                  <a:p>
                    <a:endParaRPr lang="en-US"/>
                  </a:p>
                </p:txBody>
              </p:sp>
              <p:sp>
                <p:nvSpPr>
                  <p:cNvPr id="4380" name="Freeform 64"/>
                  <p:cNvSpPr>
                    <a:spLocks/>
                  </p:cNvSpPr>
                  <p:nvPr/>
                </p:nvSpPr>
                <p:spPr bwMode="auto">
                  <a:xfrm>
                    <a:off x="3556" y="1584"/>
                    <a:ext cx="125" cy="69"/>
                  </a:xfrm>
                  <a:custGeom>
                    <a:avLst/>
                    <a:gdLst>
                      <a:gd name="T0" fmla="*/ 104 w 125"/>
                      <a:gd name="T1" fmla="*/ 0 h 69"/>
                      <a:gd name="T2" fmla="*/ 124 w 125"/>
                      <a:gd name="T3" fmla="*/ 28 h 69"/>
                      <a:gd name="T4" fmla="*/ 56 w 125"/>
                      <a:gd name="T5" fmla="*/ 68 h 69"/>
                      <a:gd name="T6" fmla="*/ 0 w 125"/>
                      <a:gd name="T7" fmla="*/ 48 h 69"/>
                      <a:gd name="T8" fmla="*/ 0 60000 65536"/>
                      <a:gd name="T9" fmla="*/ 0 60000 65536"/>
                      <a:gd name="T10" fmla="*/ 0 60000 65536"/>
                      <a:gd name="T11" fmla="*/ 0 60000 65536"/>
                      <a:gd name="T12" fmla="*/ 0 w 125"/>
                      <a:gd name="T13" fmla="*/ 0 h 69"/>
                      <a:gd name="T14" fmla="*/ 125 w 125"/>
                      <a:gd name="T15" fmla="*/ 69 h 69"/>
                    </a:gdLst>
                    <a:ahLst/>
                    <a:cxnLst>
                      <a:cxn ang="T8">
                        <a:pos x="T0" y="T1"/>
                      </a:cxn>
                      <a:cxn ang="T9">
                        <a:pos x="T2" y="T3"/>
                      </a:cxn>
                      <a:cxn ang="T10">
                        <a:pos x="T4" y="T5"/>
                      </a:cxn>
                      <a:cxn ang="T11">
                        <a:pos x="T6" y="T7"/>
                      </a:cxn>
                    </a:cxnLst>
                    <a:rect l="T12" t="T13" r="T14" b="T15"/>
                    <a:pathLst>
                      <a:path w="125" h="69">
                        <a:moveTo>
                          <a:pt x="104" y="0"/>
                        </a:moveTo>
                        <a:lnTo>
                          <a:pt x="124" y="28"/>
                        </a:lnTo>
                        <a:lnTo>
                          <a:pt x="56" y="68"/>
                        </a:lnTo>
                        <a:lnTo>
                          <a:pt x="0" y="48"/>
                        </a:lnTo>
                      </a:path>
                    </a:pathLst>
                  </a:custGeom>
                  <a:noFill/>
                  <a:ln w="15875" cap="rnd">
                    <a:solidFill>
                      <a:schemeClr val="tx1"/>
                    </a:solidFill>
                    <a:round/>
                    <a:headEnd type="none" w="sm" len="sm"/>
                    <a:tailEnd type="none" w="sm" len="sm"/>
                  </a:ln>
                </p:spPr>
                <p:txBody>
                  <a:bodyPr/>
                  <a:lstStyle/>
                  <a:p>
                    <a:endParaRPr lang="en-US"/>
                  </a:p>
                </p:txBody>
              </p:sp>
            </p:grpSp>
          </p:grpSp>
          <p:sp>
            <p:nvSpPr>
              <p:cNvPr id="4375" name="Freeform 65"/>
              <p:cNvSpPr>
                <a:spLocks/>
              </p:cNvSpPr>
              <p:nvPr/>
            </p:nvSpPr>
            <p:spPr bwMode="auto">
              <a:xfrm>
                <a:off x="1898" y="2027"/>
                <a:ext cx="175" cy="97"/>
              </a:xfrm>
              <a:custGeom>
                <a:avLst/>
                <a:gdLst>
                  <a:gd name="T0" fmla="*/ 175 w 175"/>
                  <a:gd name="T1" fmla="*/ 91 h 97"/>
                  <a:gd name="T2" fmla="*/ 102 w 175"/>
                  <a:gd name="T3" fmla="*/ 97 h 97"/>
                  <a:gd name="T4" fmla="*/ 28 w 175"/>
                  <a:gd name="T5" fmla="*/ 93 h 97"/>
                  <a:gd name="T6" fmla="*/ 1 w 175"/>
                  <a:gd name="T7" fmla="*/ 66 h 97"/>
                  <a:gd name="T8" fmla="*/ 9 w 175"/>
                  <a:gd name="T9" fmla="*/ 27 h 97"/>
                  <a:gd name="T10" fmla="*/ 0 w 175"/>
                  <a:gd name="T11" fmla="*/ 0 h 97"/>
                  <a:gd name="T12" fmla="*/ 0 60000 65536"/>
                  <a:gd name="T13" fmla="*/ 0 60000 65536"/>
                  <a:gd name="T14" fmla="*/ 0 60000 65536"/>
                  <a:gd name="T15" fmla="*/ 0 60000 65536"/>
                  <a:gd name="T16" fmla="*/ 0 60000 65536"/>
                  <a:gd name="T17" fmla="*/ 0 60000 65536"/>
                  <a:gd name="T18" fmla="*/ 0 w 175"/>
                  <a:gd name="T19" fmla="*/ 0 h 97"/>
                  <a:gd name="T20" fmla="*/ 175 w 175"/>
                  <a:gd name="T21" fmla="*/ 97 h 97"/>
                </a:gdLst>
                <a:ahLst/>
                <a:cxnLst>
                  <a:cxn ang="T12">
                    <a:pos x="T0" y="T1"/>
                  </a:cxn>
                  <a:cxn ang="T13">
                    <a:pos x="T2" y="T3"/>
                  </a:cxn>
                  <a:cxn ang="T14">
                    <a:pos x="T4" y="T5"/>
                  </a:cxn>
                  <a:cxn ang="T15">
                    <a:pos x="T6" y="T7"/>
                  </a:cxn>
                  <a:cxn ang="T16">
                    <a:pos x="T8" y="T9"/>
                  </a:cxn>
                  <a:cxn ang="T17">
                    <a:pos x="T10" y="T11"/>
                  </a:cxn>
                </a:cxnLst>
                <a:rect l="T18" t="T19" r="T20" b="T21"/>
                <a:pathLst>
                  <a:path w="175" h="97">
                    <a:moveTo>
                      <a:pt x="175" y="91"/>
                    </a:moveTo>
                    <a:lnTo>
                      <a:pt x="102" y="97"/>
                    </a:lnTo>
                    <a:lnTo>
                      <a:pt x="28" y="93"/>
                    </a:lnTo>
                    <a:lnTo>
                      <a:pt x="1" y="66"/>
                    </a:lnTo>
                    <a:lnTo>
                      <a:pt x="9" y="27"/>
                    </a:lnTo>
                    <a:lnTo>
                      <a:pt x="0" y="0"/>
                    </a:lnTo>
                  </a:path>
                </a:pathLst>
              </a:custGeom>
              <a:noFill/>
              <a:ln w="15875" cap="rnd">
                <a:solidFill>
                  <a:schemeClr val="tx1"/>
                </a:solidFill>
                <a:round/>
                <a:headEnd type="none" w="sm" len="sm"/>
                <a:tailEnd type="none" w="sm" len="sm"/>
              </a:ln>
            </p:spPr>
            <p:txBody>
              <a:bodyPr/>
              <a:lstStyle/>
              <a:p>
                <a:endParaRPr lang="en-US"/>
              </a:p>
            </p:txBody>
          </p:sp>
          <p:sp>
            <p:nvSpPr>
              <p:cNvPr id="4376" name="Freeform 66"/>
              <p:cNvSpPr>
                <a:spLocks/>
              </p:cNvSpPr>
              <p:nvPr/>
            </p:nvSpPr>
            <p:spPr bwMode="auto">
              <a:xfrm>
                <a:off x="1919" y="2117"/>
                <a:ext cx="163" cy="345"/>
              </a:xfrm>
              <a:custGeom>
                <a:avLst/>
                <a:gdLst>
                  <a:gd name="T0" fmla="*/ 0 w 163"/>
                  <a:gd name="T1" fmla="*/ 345 h 345"/>
                  <a:gd name="T2" fmla="*/ 100 w 163"/>
                  <a:gd name="T3" fmla="*/ 264 h 345"/>
                  <a:gd name="T4" fmla="*/ 148 w 163"/>
                  <a:gd name="T5" fmla="*/ 0 h 345"/>
                  <a:gd name="T6" fmla="*/ 163 w 163"/>
                  <a:gd name="T7" fmla="*/ 0 h 345"/>
                  <a:gd name="T8" fmla="*/ 0 60000 65536"/>
                  <a:gd name="T9" fmla="*/ 0 60000 65536"/>
                  <a:gd name="T10" fmla="*/ 0 60000 65536"/>
                  <a:gd name="T11" fmla="*/ 0 60000 65536"/>
                  <a:gd name="T12" fmla="*/ 0 w 163"/>
                  <a:gd name="T13" fmla="*/ 0 h 345"/>
                  <a:gd name="T14" fmla="*/ 163 w 163"/>
                  <a:gd name="T15" fmla="*/ 345 h 345"/>
                </a:gdLst>
                <a:ahLst/>
                <a:cxnLst>
                  <a:cxn ang="T8">
                    <a:pos x="T0" y="T1"/>
                  </a:cxn>
                  <a:cxn ang="T9">
                    <a:pos x="T2" y="T3"/>
                  </a:cxn>
                  <a:cxn ang="T10">
                    <a:pos x="T4" y="T5"/>
                  </a:cxn>
                  <a:cxn ang="T11">
                    <a:pos x="T6" y="T7"/>
                  </a:cxn>
                </a:cxnLst>
                <a:rect l="T12" t="T13" r="T14" b="T15"/>
                <a:pathLst>
                  <a:path w="163" h="345">
                    <a:moveTo>
                      <a:pt x="0" y="345"/>
                    </a:moveTo>
                    <a:lnTo>
                      <a:pt x="100" y="264"/>
                    </a:lnTo>
                    <a:lnTo>
                      <a:pt x="148" y="0"/>
                    </a:lnTo>
                    <a:lnTo>
                      <a:pt x="163" y="0"/>
                    </a:lnTo>
                  </a:path>
                </a:pathLst>
              </a:custGeom>
              <a:noFill/>
              <a:ln w="15875">
                <a:solidFill>
                  <a:schemeClr val="tx1"/>
                </a:solidFill>
                <a:round/>
                <a:headEnd/>
                <a:tailEnd/>
              </a:ln>
            </p:spPr>
            <p:txBody>
              <a:bodyPr/>
              <a:lstStyle/>
              <a:p>
                <a:endParaRPr lang="en-US"/>
              </a:p>
            </p:txBody>
          </p:sp>
        </p:grpSp>
        <p:grpSp>
          <p:nvGrpSpPr>
            <p:cNvPr id="9" name="Group 67"/>
            <p:cNvGrpSpPr>
              <a:grpSpLocks/>
            </p:cNvGrpSpPr>
            <p:nvPr/>
          </p:nvGrpSpPr>
          <p:grpSpPr bwMode="auto">
            <a:xfrm>
              <a:off x="760" y="2356"/>
              <a:ext cx="1277" cy="1336"/>
              <a:chOff x="1790" y="2468"/>
              <a:chExt cx="1277" cy="1336"/>
            </a:xfrm>
          </p:grpSpPr>
          <p:sp>
            <p:nvSpPr>
              <p:cNvPr id="4339" name="Freeform 68"/>
              <p:cNvSpPr>
                <a:spLocks/>
              </p:cNvSpPr>
              <p:nvPr/>
            </p:nvSpPr>
            <p:spPr bwMode="auto">
              <a:xfrm>
                <a:off x="2578" y="3360"/>
                <a:ext cx="489" cy="86"/>
              </a:xfrm>
              <a:custGeom>
                <a:avLst/>
                <a:gdLst>
                  <a:gd name="T0" fmla="*/ 753 w 474"/>
                  <a:gd name="T1" fmla="*/ 0 h 87"/>
                  <a:gd name="T2" fmla="*/ 752 w 474"/>
                  <a:gd name="T3" fmla="*/ 1 h 87"/>
                  <a:gd name="T4" fmla="*/ 116 w 474"/>
                  <a:gd name="T5" fmla="*/ 71 h 87"/>
                  <a:gd name="T6" fmla="*/ 0 w 474"/>
                  <a:gd name="T7" fmla="*/ 40 h 87"/>
                  <a:gd name="T8" fmla="*/ 0 60000 65536"/>
                  <a:gd name="T9" fmla="*/ 0 60000 65536"/>
                  <a:gd name="T10" fmla="*/ 0 60000 65536"/>
                  <a:gd name="T11" fmla="*/ 0 60000 65536"/>
                  <a:gd name="T12" fmla="*/ 0 w 474"/>
                  <a:gd name="T13" fmla="*/ 0 h 87"/>
                  <a:gd name="T14" fmla="*/ 474 w 474"/>
                  <a:gd name="T15" fmla="*/ 87 h 87"/>
                </a:gdLst>
                <a:ahLst/>
                <a:cxnLst>
                  <a:cxn ang="T8">
                    <a:pos x="T0" y="T1"/>
                  </a:cxn>
                  <a:cxn ang="T9">
                    <a:pos x="T2" y="T3"/>
                  </a:cxn>
                  <a:cxn ang="T10">
                    <a:pos x="T4" y="T5"/>
                  </a:cxn>
                  <a:cxn ang="T11">
                    <a:pos x="T6" y="T7"/>
                  </a:cxn>
                </a:cxnLst>
                <a:rect l="T12" t="T13" r="T14" b="T15"/>
                <a:pathLst>
                  <a:path w="474" h="87">
                    <a:moveTo>
                      <a:pt x="473" y="0"/>
                    </a:moveTo>
                    <a:lnTo>
                      <a:pt x="472" y="1"/>
                    </a:lnTo>
                    <a:lnTo>
                      <a:pt x="73" y="86"/>
                    </a:lnTo>
                    <a:lnTo>
                      <a:pt x="0" y="40"/>
                    </a:lnTo>
                  </a:path>
                </a:pathLst>
              </a:custGeom>
              <a:noFill/>
              <a:ln w="15875" cap="rnd">
                <a:solidFill>
                  <a:srgbClr val="00FF00"/>
                </a:solidFill>
                <a:round/>
                <a:headEnd type="none" w="sm" len="sm"/>
                <a:tailEnd type="none" w="sm" len="sm"/>
              </a:ln>
            </p:spPr>
            <p:txBody>
              <a:bodyPr/>
              <a:lstStyle/>
              <a:p>
                <a:endParaRPr lang="en-US"/>
              </a:p>
            </p:txBody>
          </p:sp>
          <p:grpSp>
            <p:nvGrpSpPr>
              <p:cNvPr id="10" name="Group 69"/>
              <p:cNvGrpSpPr>
                <a:grpSpLocks/>
              </p:cNvGrpSpPr>
              <p:nvPr/>
            </p:nvGrpSpPr>
            <p:grpSpPr bwMode="auto">
              <a:xfrm>
                <a:off x="1790" y="2468"/>
                <a:ext cx="1071" cy="1336"/>
                <a:chOff x="1790" y="2468"/>
                <a:chExt cx="1071" cy="1336"/>
              </a:xfrm>
            </p:grpSpPr>
            <p:sp>
              <p:nvSpPr>
                <p:cNvPr id="4341" name="Freeform 70"/>
                <p:cNvSpPr>
                  <a:spLocks/>
                </p:cNvSpPr>
                <p:nvPr/>
              </p:nvSpPr>
              <p:spPr bwMode="auto">
                <a:xfrm>
                  <a:off x="2271" y="3254"/>
                  <a:ext cx="17" cy="1"/>
                </a:xfrm>
                <a:custGeom>
                  <a:avLst/>
                  <a:gdLst>
                    <a:gd name="T0" fmla="*/ 0 w 17"/>
                    <a:gd name="T1" fmla="*/ 0 h 1"/>
                    <a:gd name="T2" fmla="*/ 16 w 17"/>
                    <a:gd name="T3" fmla="*/ 0 h 1"/>
                    <a:gd name="T4" fmla="*/ 0 60000 65536"/>
                    <a:gd name="T5" fmla="*/ 0 60000 65536"/>
                    <a:gd name="T6" fmla="*/ 0 w 17"/>
                    <a:gd name="T7" fmla="*/ 0 h 1"/>
                    <a:gd name="T8" fmla="*/ 17 w 17"/>
                    <a:gd name="T9" fmla="*/ 1 h 1"/>
                  </a:gdLst>
                  <a:ahLst/>
                  <a:cxnLst>
                    <a:cxn ang="T4">
                      <a:pos x="T0" y="T1"/>
                    </a:cxn>
                    <a:cxn ang="T5">
                      <a:pos x="T2" y="T3"/>
                    </a:cxn>
                  </a:cxnLst>
                  <a:rect l="T6" t="T7" r="T8" b="T9"/>
                  <a:pathLst>
                    <a:path w="17" h="1">
                      <a:moveTo>
                        <a:pt x="0" y="0"/>
                      </a:moveTo>
                      <a:lnTo>
                        <a:pt x="16" y="0"/>
                      </a:lnTo>
                    </a:path>
                  </a:pathLst>
                </a:custGeom>
                <a:noFill/>
                <a:ln w="15875" cap="rnd">
                  <a:solidFill>
                    <a:srgbClr val="00FF00"/>
                  </a:solidFill>
                  <a:round/>
                  <a:headEnd type="none" w="sm" len="sm"/>
                  <a:tailEnd type="none" w="sm" len="sm"/>
                </a:ln>
              </p:spPr>
              <p:txBody>
                <a:bodyPr/>
                <a:lstStyle/>
                <a:p>
                  <a:endParaRPr lang="en-US"/>
                </a:p>
              </p:txBody>
            </p:sp>
            <p:sp>
              <p:nvSpPr>
                <p:cNvPr id="4342" name="Freeform 71"/>
                <p:cNvSpPr>
                  <a:spLocks/>
                </p:cNvSpPr>
                <p:nvPr/>
              </p:nvSpPr>
              <p:spPr bwMode="auto">
                <a:xfrm>
                  <a:off x="1950" y="3299"/>
                  <a:ext cx="47" cy="123"/>
                </a:xfrm>
                <a:custGeom>
                  <a:avLst/>
                  <a:gdLst>
                    <a:gd name="T0" fmla="*/ 3 w 46"/>
                    <a:gd name="T1" fmla="*/ 0 h 123"/>
                    <a:gd name="T2" fmla="*/ 0 w 46"/>
                    <a:gd name="T3" fmla="*/ 122 h 123"/>
                    <a:gd name="T4" fmla="*/ 60 w 46"/>
                    <a:gd name="T5" fmla="*/ 70 h 123"/>
                    <a:gd name="T6" fmla="*/ 0 60000 65536"/>
                    <a:gd name="T7" fmla="*/ 0 60000 65536"/>
                    <a:gd name="T8" fmla="*/ 0 60000 65536"/>
                    <a:gd name="T9" fmla="*/ 0 w 46"/>
                    <a:gd name="T10" fmla="*/ 0 h 123"/>
                    <a:gd name="T11" fmla="*/ 46 w 46"/>
                    <a:gd name="T12" fmla="*/ 123 h 123"/>
                  </a:gdLst>
                  <a:ahLst/>
                  <a:cxnLst>
                    <a:cxn ang="T6">
                      <a:pos x="T0" y="T1"/>
                    </a:cxn>
                    <a:cxn ang="T7">
                      <a:pos x="T2" y="T3"/>
                    </a:cxn>
                    <a:cxn ang="T8">
                      <a:pos x="T4" y="T5"/>
                    </a:cxn>
                  </a:cxnLst>
                  <a:rect l="T9" t="T10" r="T11" b="T12"/>
                  <a:pathLst>
                    <a:path w="46" h="123">
                      <a:moveTo>
                        <a:pt x="3" y="0"/>
                      </a:moveTo>
                      <a:lnTo>
                        <a:pt x="0" y="122"/>
                      </a:lnTo>
                      <a:lnTo>
                        <a:pt x="45" y="70"/>
                      </a:lnTo>
                    </a:path>
                  </a:pathLst>
                </a:custGeom>
                <a:noFill/>
                <a:ln w="15875" cap="rnd">
                  <a:solidFill>
                    <a:srgbClr val="00FF00"/>
                  </a:solidFill>
                  <a:round/>
                  <a:headEnd type="none" w="sm" len="sm"/>
                  <a:tailEnd type="none" w="sm" len="sm"/>
                </a:ln>
              </p:spPr>
              <p:txBody>
                <a:bodyPr/>
                <a:lstStyle/>
                <a:p>
                  <a:endParaRPr lang="en-US"/>
                </a:p>
              </p:txBody>
            </p:sp>
            <p:sp>
              <p:nvSpPr>
                <p:cNvPr id="4343" name="Freeform 72"/>
                <p:cNvSpPr>
                  <a:spLocks/>
                </p:cNvSpPr>
                <p:nvPr/>
              </p:nvSpPr>
              <p:spPr bwMode="auto">
                <a:xfrm>
                  <a:off x="1862" y="3217"/>
                  <a:ext cx="94" cy="19"/>
                </a:xfrm>
                <a:custGeom>
                  <a:avLst/>
                  <a:gdLst>
                    <a:gd name="T0" fmla="*/ 0 w 92"/>
                    <a:gd name="T1" fmla="*/ 0 h 20"/>
                    <a:gd name="T2" fmla="*/ 123 w 92"/>
                    <a:gd name="T3" fmla="*/ 10 h 20"/>
                    <a:gd name="T4" fmla="*/ 0 60000 65536"/>
                    <a:gd name="T5" fmla="*/ 0 60000 65536"/>
                    <a:gd name="T6" fmla="*/ 0 w 92"/>
                    <a:gd name="T7" fmla="*/ 0 h 20"/>
                    <a:gd name="T8" fmla="*/ 92 w 92"/>
                    <a:gd name="T9" fmla="*/ 20 h 20"/>
                  </a:gdLst>
                  <a:ahLst/>
                  <a:cxnLst>
                    <a:cxn ang="T4">
                      <a:pos x="T0" y="T1"/>
                    </a:cxn>
                    <a:cxn ang="T5">
                      <a:pos x="T2" y="T3"/>
                    </a:cxn>
                  </a:cxnLst>
                  <a:rect l="T6" t="T7" r="T8" b="T9"/>
                  <a:pathLst>
                    <a:path w="92" h="20">
                      <a:moveTo>
                        <a:pt x="0" y="0"/>
                      </a:moveTo>
                      <a:lnTo>
                        <a:pt x="91" y="19"/>
                      </a:lnTo>
                    </a:path>
                  </a:pathLst>
                </a:custGeom>
                <a:noFill/>
                <a:ln w="15875" cap="rnd">
                  <a:solidFill>
                    <a:srgbClr val="00FF00"/>
                  </a:solidFill>
                  <a:round/>
                  <a:headEnd type="none" w="sm" len="sm"/>
                  <a:tailEnd type="none" w="sm" len="sm"/>
                </a:ln>
              </p:spPr>
              <p:txBody>
                <a:bodyPr/>
                <a:lstStyle/>
                <a:p>
                  <a:endParaRPr lang="en-US"/>
                </a:p>
              </p:txBody>
            </p:sp>
            <p:sp>
              <p:nvSpPr>
                <p:cNvPr id="4344" name="Freeform 73"/>
                <p:cNvSpPr>
                  <a:spLocks/>
                </p:cNvSpPr>
                <p:nvPr/>
              </p:nvSpPr>
              <p:spPr bwMode="auto">
                <a:xfrm>
                  <a:off x="1863" y="3064"/>
                  <a:ext cx="70" cy="155"/>
                </a:xfrm>
                <a:custGeom>
                  <a:avLst/>
                  <a:gdLst>
                    <a:gd name="T0" fmla="*/ 0 w 68"/>
                    <a:gd name="T1" fmla="*/ 140 h 156"/>
                    <a:gd name="T2" fmla="*/ 102 w 68"/>
                    <a:gd name="T3" fmla="*/ 92 h 156"/>
                    <a:gd name="T4" fmla="*/ 84 w 68"/>
                    <a:gd name="T5" fmla="*/ 13 h 156"/>
                    <a:gd name="T6" fmla="*/ 64 w 68"/>
                    <a:gd name="T7" fmla="*/ 0 h 156"/>
                    <a:gd name="T8" fmla="*/ 0 60000 65536"/>
                    <a:gd name="T9" fmla="*/ 0 60000 65536"/>
                    <a:gd name="T10" fmla="*/ 0 60000 65536"/>
                    <a:gd name="T11" fmla="*/ 0 60000 65536"/>
                    <a:gd name="T12" fmla="*/ 0 w 68"/>
                    <a:gd name="T13" fmla="*/ 0 h 156"/>
                    <a:gd name="T14" fmla="*/ 68 w 68"/>
                    <a:gd name="T15" fmla="*/ 156 h 156"/>
                  </a:gdLst>
                  <a:ahLst/>
                  <a:cxnLst>
                    <a:cxn ang="T8">
                      <a:pos x="T0" y="T1"/>
                    </a:cxn>
                    <a:cxn ang="T9">
                      <a:pos x="T2" y="T3"/>
                    </a:cxn>
                    <a:cxn ang="T10">
                      <a:pos x="T4" y="T5"/>
                    </a:cxn>
                    <a:cxn ang="T11">
                      <a:pos x="T6" y="T7"/>
                    </a:cxn>
                  </a:cxnLst>
                  <a:rect l="T12" t="T13" r="T14" b="T15"/>
                  <a:pathLst>
                    <a:path w="68" h="156">
                      <a:moveTo>
                        <a:pt x="0" y="155"/>
                      </a:moveTo>
                      <a:lnTo>
                        <a:pt x="67" y="107"/>
                      </a:lnTo>
                      <a:lnTo>
                        <a:pt x="54" y="13"/>
                      </a:lnTo>
                      <a:lnTo>
                        <a:pt x="43" y="0"/>
                      </a:lnTo>
                    </a:path>
                  </a:pathLst>
                </a:custGeom>
                <a:noFill/>
                <a:ln w="15875" cap="rnd">
                  <a:solidFill>
                    <a:srgbClr val="00FF00"/>
                  </a:solidFill>
                  <a:round/>
                  <a:headEnd type="none" w="sm" len="sm"/>
                  <a:tailEnd type="none" w="sm" len="sm"/>
                </a:ln>
              </p:spPr>
              <p:txBody>
                <a:bodyPr/>
                <a:lstStyle/>
                <a:p>
                  <a:endParaRPr lang="en-US"/>
                </a:p>
              </p:txBody>
            </p:sp>
            <p:sp>
              <p:nvSpPr>
                <p:cNvPr id="4345" name="Freeform 74"/>
                <p:cNvSpPr>
                  <a:spLocks/>
                </p:cNvSpPr>
                <p:nvPr/>
              </p:nvSpPr>
              <p:spPr bwMode="auto">
                <a:xfrm>
                  <a:off x="1863" y="2468"/>
                  <a:ext cx="401" cy="1089"/>
                </a:xfrm>
                <a:custGeom>
                  <a:avLst/>
                  <a:gdLst>
                    <a:gd name="T0" fmla="*/ 396 w 401"/>
                    <a:gd name="T1" fmla="*/ 1089 h 1089"/>
                    <a:gd name="T2" fmla="*/ 324 w 401"/>
                    <a:gd name="T3" fmla="*/ 1049 h 1089"/>
                    <a:gd name="T4" fmla="*/ 296 w 401"/>
                    <a:gd name="T5" fmla="*/ 1031 h 1089"/>
                    <a:gd name="T6" fmla="*/ 258 w 401"/>
                    <a:gd name="T7" fmla="*/ 1031 h 1089"/>
                    <a:gd name="T8" fmla="*/ 151 w 401"/>
                    <a:gd name="T9" fmla="*/ 899 h 1089"/>
                    <a:gd name="T10" fmla="*/ 130 w 401"/>
                    <a:gd name="T11" fmla="*/ 894 h 1089"/>
                    <a:gd name="T12" fmla="*/ 137 w 401"/>
                    <a:gd name="T13" fmla="*/ 885 h 1089"/>
                    <a:gd name="T14" fmla="*/ 97 w 401"/>
                    <a:gd name="T15" fmla="*/ 830 h 1089"/>
                    <a:gd name="T16" fmla="*/ 104 w 401"/>
                    <a:gd name="T17" fmla="*/ 800 h 1089"/>
                    <a:gd name="T18" fmla="*/ 80 w 401"/>
                    <a:gd name="T19" fmla="*/ 782 h 1089"/>
                    <a:gd name="T20" fmla="*/ 63 w 401"/>
                    <a:gd name="T21" fmla="*/ 624 h 1089"/>
                    <a:gd name="T22" fmla="*/ 44 w 401"/>
                    <a:gd name="T23" fmla="*/ 581 h 1089"/>
                    <a:gd name="T24" fmla="*/ 24 w 401"/>
                    <a:gd name="T25" fmla="*/ 553 h 1089"/>
                    <a:gd name="T26" fmla="*/ 32 w 401"/>
                    <a:gd name="T27" fmla="*/ 503 h 1089"/>
                    <a:gd name="T28" fmla="*/ 0 w 401"/>
                    <a:gd name="T29" fmla="*/ 492 h 1089"/>
                    <a:gd name="T30" fmla="*/ 24 w 401"/>
                    <a:gd name="T31" fmla="*/ 469 h 1089"/>
                    <a:gd name="T32" fmla="*/ 27 w 401"/>
                    <a:gd name="T33" fmla="*/ 355 h 1089"/>
                    <a:gd name="T34" fmla="*/ 56 w 401"/>
                    <a:gd name="T35" fmla="*/ 342 h 1089"/>
                    <a:gd name="T36" fmla="*/ 37 w 401"/>
                    <a:gd name="T37" fmla="*/ 320 h 1089"/>
                    <a:gd name="T38" fmla="*/ 20 w 401"/>
                    <a:gd name="T39" fmla="*/ 222 h 1089"/>
                    <a:gd name="T40" fmla="*/ 8 w 401"/>
                    <a:gd name="T41" fmla="*/ 188 h 1089"/>
                    <a:gd name="T42" fmla="*/ 9 w 401"/>
                    <a:gd name="T43" fmla="*/ 186 h 1089"/>
                    <a:gd name="T44" fmla="*/ 41 w 401"/>
                    <a:gd name="T45" fmla="*/ 90 h 1089"/>
                    <a:gd name="T46" fmla="*/ 47 w 401"/>
                    <a:gd name="T47" fmla="*/ 39 h 1089"/>
                    <a:gd name="T48" fmla="*/ 52 w 401"/>
                    <a:gd name="T49" fmla="*/ 4 h 1089"/>
                    <a:gd name="T50" fmla="*/ 56 w 401"/>
                    <a:gd name="T51" fmla="*/ 4 h 1089"/>
                    <a:gd name="T52" fmla="*/ 56 w 401"/>
                    <a:gd name="T53" fmla="*/ 3 h 1089"/>
                    <a:gd name="T54" fmla="*/ 53 w 401"/>
                    <a:gd name="T55" fmla="*/ 6 h 1089"/>
                    <a:gd name="T56" fmla="*/ 54 w 401"/>
                    <a:gd name="T57" fmla="*/ 4 h 1089"/>
                    <a:gd name="T58" fmla="*/ 48 w 401"/>
                    <a:gd name="T59" fmla="*/ 4 h 1089"/>
                    <a:gd name="T60" fmla="*/ 51 w 401"/>
                    <a:gd name="T61" fmla="*/ 0 h 1089"/>
                    <a:gd name="T62" fmla="*/ 51 w 401"/>
                    <a:gd name="T63" fmla="*/ 1 h 1089"/>
                    <a:gd name="T64" fmla="*/ 51 w 401"/>
                    <a:gd name="T65" fmla="*/ 3 h 1089"/>
                    <a:gd name="T66" fmla="*/ 54 w 401"/>
                    <a:gd name="T67" fmla="*/ 0 h 1089"/>
                    <a:gd name="T68" fmla="*/ 54 w 401"/>
                    <a:gd name="T69" fmla="*/ 4 h 1089"/>
                    <a:gd name="T70" fmla="*/ 56 w 401"/>
                    <a:gd name="T71" fmla="*/ 3 h 1089"/>
                    <a:gd name="T72" fmla="*/ 53 w 401"/>
                    <a:gd name="T73" fmla="*/ 4 h 1089"/>
                    <a:gd name="T74" fmla="*/ 52 w 401"/>
                    <a:gd name="T75" fmla="*/ 4 h 1089"/>
                    <a:gd name="T76" fmla="*/ 41 w 401"/>
                    <a:gd name="T77" fmla="*/ 90 h 1089"/>
                    <a:gd name="T78" fmla="*/ 8 w 401"/>
                    <a:gd name="T79" fmla="*/ 191 h 1089"/>
                    <a:gd name="T80" fmla="*/ 18 w 401"/>
                    <a:gd name="T81" fmla="*/ 222 h 1089"/>
                    <a:gd name="T82" fmla="*/ 33 w 401"/>
                    <a:gd name="T83" fmla="*/ 321 h 1089"/>
                    <a:gd name="T84" fmla="*/ 60 w 401"/>
                    <a:gd name="T85" fmla="*/ 343 h 1089"/>
                    <a:gd name="T86" fmla="*/ 44 w 401"/>
                    <a:gd name="T87" fmla="*/ 584 h 1089"/>
                    <a:gd name="T88" fmla="*/ 73 w 401"/>
                    <a:gd name="T89" fmla="*/ 607 h 1089"/>
                    <a:gd name="T90" fmla="*/ 104 w 401"/>
                    <a:gd name="T91" fmla="*/ 804 h 1089"/>
                    <a:gd name="T92" fmla="*/ 246 w 401"/>
                    <a:gd name="T93" fmla="*/ 989 h 1089"/>
                    <a:gd name="T94" fmla="*/ 297 w 401"/>
                    <a:gd name="T95" fmla="*/ 1031 h 1089"/>
                    <a:gd name="T96" fmla="*/ 338 w 401"/>
                    <a:gd name="T97" fmla="*/ 1031 h 1089"/>
                    <a:gd name="T98" fmla="*/ 401 w 401"/>
                    <a:gd name="T99" fmla="*/ 1086 h 10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01"/>
                    <a:gd name="T151" fmla="*/ 0 h 1089"/>
                    <a:gd name="T152" fmla="*/ 401 w 401"/>
                    <a:gd name="T153" fmla="*/ 1089 h 10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01" h="1089">
                      <a:moveTo>
                        <a:pt x="396" y="1089"/>
                      </a:moveTo>
                      <a:lnTo>
                        <a:pt x="324" y="1049"/>
                      </a:lnTo>
                      <a:lnTo>
                        <a:pt x="296" y="1031"/>
                      </a:lnTo>
                      <a:lnTo>
                        <a:pt x="258" y="1031"/>
                      </a:lnTo>
                      <a:lnTo>
                        <a:pt x="151" y="899"/>
                      </a:lnTo>
                      <a:lnTo>
                        <a:pt x="130" y="894"/>
                      </a:lnTo>
                      <a:lnTo>
                        <a:pt x="137" y="885"/>
                      </a:lnTo>
                      <a:lnTo>
                        <a:pt x="97" y="830"/>
                      </a:lnTo>
                      <a:lnTo>
                        <a:pt x="104" y="800"/>
                      </a:lnTo>
                      <a:lnTo>
                        <a:pt x="80" y="782"/>
                      </a:lnTo>
                      <a:lnTo>
                        <a:pt x="63" y="624"/>
                      </a:lnTo>
                      <a:lnTo>
                        <a:pt x="44" y="581"/>
                      </a:lnTo>
                      <a:lnTo>
                        <a:pt x="24" y="553"/>
                      </a:lnTo>
                      <a:lnTo>
                        <a:pt x="32" y="503"/>
                      </a:lnTo>
                      <a:lnTo>
                        <a:pt x="0" y="492"/>
                      </a:lnTo>
                      <a:lnTo>
                        <a:pt x="24" y="469"/>
                      </a:lnTo>
                      <a:lnTo>
                        <a:pt x="27" y="355"/>
                      </a:lnTo>
                      <a:lnTo>
                        <a:pt x="56" y="342"/>
                      </a:lnTo>
                      <a:lnTo>
                        <a:pt x="37" y="320"/>
                      </a:lnTo>
                      <a:lnTo>
                        <a:pt x="20" y="222"/>
                      </a:lnTo>
                      <a:lnTo>
                        <a:pt x="8" y="188"/>
                      </a:lnTo>
                      <a:lnTo>
                        <a:pt x="9" y="186"/>
                      </a:lnTo>
                      <a:lnTo>
                        <a:pt x="41" y="90"/>
                      </a:lnTo>
                      <a:lnTo>
                        <a:pt x="47" y="39"/>
                      </a:lnTo>
                      <a:lnTo>
                        <a:pt x="52" y="4"/>
                      </a:lnTo>
                      <a:lnTo>
                        <a:pt x="56" y="4"/>
                      </a:lnTo>
                      <a:lnTo>
                        <a:pt x="56" y="3"/>
                      </a:lnTo>
                      <a:lnTo>
                        <a:pt x="53" y="6"/>
                      </a:lnTo>
                      <a:lnTo>
                        <a:pt x="54" y="4"/>
                      </a:lnTo>
                      <a:lnTo>
                        <a:pt x="48" y="4"/>
                      </a:lnTo>
                      <a:lnTo>
                        <a:pt x="51" y="0"/>
                      </a:lnTo>
                      <a:lnTo>
                        <a:pt x="51" y="1"/>
                      </a:lnTo>
                      <a:lnTo>
                        <a:pt x="51" y="3"/>
                      </a:lnTo>
                      <a:lnTo>
                        <a:pt x="54" y="0"/>
                      </a:lnTo>
                      <a:lnTo>
                        <a:pt x="54" y="4"/>
                      </a:lnTo>
                      <a:lnTo>
                        <a:pt x="56" y="3"/>
                      </a:lnTo>
                      <a:lnTo>
                        <a:pt x="53" y="4"/>
                      </a:lnTo>
                      <a:lnTo>
                        <a:pt x="52" y="4"/>
                      </a:lnTo>
                      <a:lnTo>
                        <a:pt x="41" y="90"/>
                      </a:lnTo>
                      <a:lnTo>
                        <a:pt x="8" y="191"/>
                      </a:lnTo>
                      <a:lnTo>
                        <a:pt x="18" y="222"/>
                      </a:lnTo>
                      <a:lnTo>
                        <a:pt x="33" y="321"/>
                      </a:lnTo>
                      <a:lnTo>
                        <a:pt x="60" y="343"/>
                      </a:lnTo>
                      <a:lnTo>
                        <a:pt x="44" y="584"/>
                      </a:lnTo>
                      <a:lnTo>
                        <a:pt x="73" y="607"/>
                      </a:lnTo>
                      <a:lnTo>
                        <a:pt x="104" y="804"/>
                      </a:lnTo>
                      <a:lnTo>
                        <a:pt x="246" y="989"/>
                      </a:lnTo>
                      <a:lnTo>
                        <a:pt x="297" y="1031"/>
                      </a:lnTo>
                      <a:lnTo>
                        <a:pt x="338" y="1031"/>
                      </a:lnTo>
                      <a:lnTo>
                        <a:pt x="401" y="1086"/>
                      </a:lnTo>
                    </a:path>
                  </a:pathLst>
                </a:custGeom>
                <a:noFill/>
                <a:ln w="15875" cap="rnd">
                  <a:solidFill>
                    <a:srgbClr val="00FF00"/>
                  </a:solidFill>
                  <a:round/>
                  <a:headEnd type="none" w="sm" len="sm"/>
                  <a:tailEnd type="none" w="sm" len="sm"/>
                </a:ln>
              </p:spPr>
              <p:txBody>
                <a:bodyPr/>
                <a:lstStyle/>
                <a:p>
                  <a:endParaRPr lang="en-US"/>
                </a:p>
              </p:txBody>
            </p:sp>
            <p:sp>
              <p:nvSpPr>
                <p:cNvPr id="4346" name="Freeform 75"/>
                <p:cNvSpPr>
                  <a:spLocks/>
                </p:cNvSpPr>
                <p:nvPr/>
              </p:nvSpPr>
              <p:spPr bwMode="auto">
                <a:xfrm>
                  <a:off x="2188" y="3102"/>
                  <a:ext cx="79" cy="454"/>
                </a:xfrm>
                <a:custGeom>
                  <a:avLst/>
                  <a:gdLst>
                    <a:gd name="T0" fmla="*/ 0 w 76"/>
                    <a:gd name="T1" fmla="*/ 0 h 457"/>
                    <a:gd name="T2" fmla="*/ 133 w 76"/>
                    <a:gd name="T3" fmla="*/ 76 h 457"/>
                    <a:gd name="T4" fmla="*/ 127 w 76"/>
                    <a:gd name="T5" fmla="*/ 411 h 457"/>
                    <a:gd name="T6" fmla="*/ 0 60000 65536"/>
                    <a:gd name="T7" fmla="*/ 0 60000 65536"/>
                    <a:gd name="T8" fmla="*/ 0 60000 65536"/>
                    <a:gd name="T9" fmla="*/ 0 w 76"/>
                    <a:gd name="T10" fmla="*/ 0 h 457"/>
                    <a:gd name="T11" fmla="*/ 76 w 76"/>
                    <a:gd name="T12" fmla="*/ 457 h 457"/>
                  </a:gdLst>
                  <a:ahLst/>
                  <a:cxnLst>
                    <a:cxn ang="T6">
                      <a:pos x="T0" y="T1"/>
                    </a:cxn>
                    <a:cxn ang="T7">
                      <a:pos x="T2" y="T3"/>
                    </a:cxn>
                    <a:cxn ang="T8">
                      <a:pos x="T4" y="T5"/>
                    </a:cxn>
                  </a:cxnLst>
                  <a:rect l="T9" t="T10" r="T11" b="T12"/>
                  <a:pathLst>
                    <a:path w="76" h="457">
                      <a:moveTo>
                        <a:pt x="0" y="0"/>
                      </a:moveTo>
                      <a:lnTo>
                        <a:pt x="75" y="81"/>
                      </a:lnTo>
                      <a:lnTo>
                        <a:pt x="71" y="456"/>
                      </a:lnTo>
                    </a:path>
                  </a:pathLst>
                </a:custGeom>
                <a:noFill/>
                <a:ln w="15875" cap="rnd">
                  <a:solidFill>
                    <a:srgbClr val="00FF00"/>
                  </a:solidFill>
                  <a:round/>
                  <a:headEnd type="none" w="sm" len="sm"/>
                  <a:tailEnd type="none" w="sm" len="sm"/>
                </a:ln>
              </p:spPr>
              <p:txBody>
                <a:bodyPr/>
                <a:lstStyle/>
                <a:p>
                  <a:endParaRPr lang="en-US"/>
                </a:p>
              </p:txBody>
            </p:sp>
            <p:sp>
              <p:nvSpPr>
                <p:cNvPr id="4347" name="Freeform 76"/>
                <p:cNvSpPr>
                  <a:spLocks/>
                </p:cNvSpPr>
                <p:nvPr/>
              </p:nvSpPr>
              <p:spPr bwMode="auto">
                <a:xfrm>
                  <a:off x="2282" y="2812"/>
                  <a:ext cx="78" cy="443"/>
                </a:xfrm>
                <a:custGeom>
                  <a:avLst/>
                  <a:gdLst>
                    <a:gd name="T0" fmla="*/ 3 w 76"/>
                    <a:gd name="T1" fmla="*/ 400 h 446"/>
                    <a:gd name="T2" fmla="*/ 0 w 76"/>
                    <a:gd name="T3" fmla="*/ 308 h 446"/>
                    <a:gd name="T4" fmla="*/ 42 w 76"/>
                    <a:gd name="T5" fmla="*/ 281 h 446"/>
                    <a:gd name="T6" fmla="*/ 47 w 76"/>
                    <a:gd name="T7" fmla="*/ 72 h 446"/>
                    <a:gd name="T8" fmla="*/ 109 w 76"/>
                    <a:gd name="T9" fmla="*/ 62 h 446"/>
                    <a:gd name="T10" fmla="*/ 109 w 76"/>
                    <a:gd name="T11" fmla="*/ 0 h 446"/>
                    <a:gd name="T12" fmla="*/ 0 60000 65536"/>
                    <a:gd name="T13" fmla="*/ 0 60000 65536"/>
                    <a:gd name="T14" fmla="*/ 0 60000 65536"/>
                    <a:gd name="T15" fmla="*/ 0 60000 65536"/>
                    <a:gd name="T16" fmla="*/ 0 60000 65536"/>
                    <a:gd name="T17" fmla="*/ 0 60000 65536"/>
                    <a:gd name="T18" fmla="*/ 0 w 76"/>
                    <a:gd name="T19" fmla="*/ 0 h 446"/>
                    <a:gd name="T20" fmla="*/ 76 w 76"/>
                    <a:gd name="T21" fmla="*/ 446 h 446"/>
                  </a:gdLst>
                  <a:ahLst/>
                  <a:cxnLst>
                    <a:cxn ang="T12">
                      <a:pos x="T0" y="T1"/>
                    </a:cxn>
                    <a:cxn ang="T13">
                      <a:pos x="T2" y="T3"/>
                    </a:cxn>
                    <a:cxn ang="T14">
                      <a:pos x="T4" y="T5"/>
                    </a:cxn>
                    <a:cxn ang="T15">
                      <a:pos x="T6" y="T7"/>
                    </a:cxn>
                    <a:cxn ang="T16">
                      <a:pos x="T8" y="T9"/>
                    </a:cxn>
                    <a:cxn ang="T17">
                      <a:pos x="T10" y="T11"/>
                    </a:cxn>
                  </a:cxnLst>
                  <a:rect l="T18" t="T19" r="T20" b="T21"/>
                  <a:pathLst>
                    <a:path w="76" h="446">
                      <a:moveTo>
                        <a:pt x="3" y="445"/>
                      </a:moveTo>
                      <a:lnTo>
                        <a:pt x="0" y="338"/>
                      </a:lnTo>
                      <a:lnTo>
                        <a:pt x="27" y="311"/>
                      </a:lnTo>
                      <a:lnTo>
                        <a:pt x="32" y="72"/>
                      </a:lnTo>
                      <a:lnTo>
                        <a:pt x="75" y="62"/>
                      </a:lnTo>
                      <a:lnTo>
                        <a:pt x="75" y="0"/>
                      </a:lnTo>
                    </a:path>
                  </a:pathLst>
                </a:custGeom>
                <a:noFill/>
                <a:ln w="15875" cap="rnd">
                  <a:solidFill>
                    <a:srgbClr val="00FF00"/>
                  </a:solidFill>
                  <a:round/>
                  <a:headEnd type="none" w="sm" len="sm"/>
                  <a:tailEnd type="none" w="sm" len="sm"/>
                </a:ln>
              </p:spPr>
              <p:txBody>
                <a:bodyPr/>
                <a:lstStyle/>
                <a:p>
                  <a:endParaRPr lang="en-US"/>
                </a:p>
              </p:txBody>
            </p:sp>
            <p:sp>
              <p:nvSpPr>
                <p:cNvPr id="4348" name="Freeform 77"/>
                <p:cNvSpPr>
                  <a:spLocks/>
                </p:cNvSpPr>
                <p:nvPr/>
              </p:nvSpPr>
              <p:spPr bwMode="auto">
                <a:xfrm>
                  <a:off x="2078" y="3150"/>
                  <a:ext cx="65" cy="247"/>
                </a:xfrm>
                <a:custGeom>
                  <a:avLst/>
                  <a:gdLst>
                    <a:gd name="T0" fmla="*/ 40 w 63"/>
                    <a:gd name="T1" fmla="*/ 0 h 249"/>
                    <a:gd name="T2" fmla="*/ 98 w 63"/>
                    <a:gd name="T3" fmla="*/ 218 h 249"/>
                    <a:gd name="T4" fmla="*/ 44 w 63"/>
                    <a:gd name="T5" fmla="*/ 169 h 249"/>
                    <a:gd name="T6" fmla="*/ 12 w 63"/>
                    <a:gd name="T7" fmla="*/ 161 h 249"/>
                    <a:gd name="T8" fmla="*/ 0 w 63"/>
                    <a:gd name="T9" fmla="*/ 20 h 249"/>
                    <a:gd name="T10" fmla="*/ 40 w 63"/>
                    <a:gd name="T11" fmla="*/ 0 h 249"/>
                    <a:gd name="T12" fmla="*/ 0 60000 65536"/>
                    <a:gd name="T13" fmla="*/ 0 60000 65536"/>
                    <a:gd name="T14" fmla="*/ 0 60000 65536"/>
                    <a:gd name="T15" fmla="*/ 0 60000 65536"/>
                    <a:gd name="T16" fmla="*/ 0 60000 65536"/>
                    <a:gd name="T17" fmla="*/ 0 60000 65536"/>
                    <a:gd name="T18" fmla="*/ 0 w 63"/>
                    <a:gd name="T19" fmla="*/ 0 h 249"/>
                    <a:gd name="T20" fmla="*/ 63 w 63"/>
                    <a:gd name="T21" fmla="*/ 249 h 249"/>
                  </a:gdLst>
                  <a:ahLst/>
                  <a:cxnLst>
                    <a:cxn ang="T12">
                      <a:pos x="T0" y="T1"/>
                    </a:cxn>
                    <a:cxn ang="T13">
                      <a:pos x="T2" y="T3"/>
                    </a:cxn>
                    <a:cxn ang="T14">
                      <a:pos x="T4" y="T5"/>
                    </a:cxn>
                    <a:cxn ang="T15">
                      <a:pos x="T6" y="T7"/>
                    </a:cxn>
                    <a:cxn ang="T16">
                      <a:pos x="T8" y="T9"/>
                    </a:cxn>
                    <a:cxn ang="T17">
                      <a:pos x="T10" y="T11"/>
                    </a:cxn>
                  </a:cxnLst>
                  <a:rect l="T18" t="T19" r="T20" b="T21"/>
                  <a:pathLst>
                    <a:path w="63" h="249">
                      <a:moveTo>
                        <a:pt x="25" y="0"/>
                      </a:moveTo>
                      <a:lnTo>
                        <a:pt x="62" y="248"/>
                      </a:lnTo>
                      <a:lnTo>
                        <a:pt x="29" y="184"/>
                      </a:lnTo>
                      <a:lnTo>
                        <a:pt x="12" y="176"/>
                      </a:lnTo>
                      <a:lnTo>
                        <a:pt x="0" y="20"/>
                      </a:lnTo>
                      <a:lnTo>
                        <a:pt x="25" y="0"/>
                      </a:lnTo>
                    </a:path>
                  </a:pathLst>
                </a:custGeom>
                <a:noFill/>
                <a:ln w="15875" cap="rnd">
                  <a:solidFill>
                    <a:srgbClr val="00FF00"/>
                  </a:solidFill>
                  <a:round/>
                  <a:headEnd/>
                  <a:tailEnd/>
                </a:ln>
              </p:spPr>
              <p:txBody>
                <a:bodyPr/>
                <a:lstStyle/>
                <a:p>
                  <a:endParaRPr lang="en-US"/>
                </a:p>
              </p:txBody>
            </p:sp>
            <p:sp>
              <p:nvSpPr>
                <p:cNvPr id="4349" name="Freeform 78"/>
                <p:cNvSpPr>
                  <a:spLocks/>
                </p:cNvSpPr>
                <p:nvPr/>
              </p:nvSpPr>
              <p:spPr bwMode="auto">
                <a:xfrm>
                  <a:off x="2000" y="3169"/>
                  <a:ext cx="184" cy="200"/>
                </a:xfrm>
                <a:custGeom>
                  <a:avLst/>
                  <a:gdLst>
                    <a:gd name="T0" fmla="*/ 283 w 178"/>
                    <a:gd name="T1" fmla="*/ 50 h 202"/>
                    <a:gd name="T2" fmla="*/ 100 w 178"/>
                    <a:gd name="T3" fmla="*/ 77 h 202"/>
                    <a:gd name="T4" fmla="*/ 0 w 178"/>
                    <a:gd name="T5" fmla="*/ 171 h 202"/>
                    <a:gd name="T6" fmla="*/ 91 w 178"/>
                    <a:gd name="T7" fmla="*/ 48 h 202"/>
                    <a:gd name="T8" fmla="*/ 292 w 178"/>
                    <a:gd name="T9" fmla="*/ 0 h 202"/>
                    <a:gd name="T10" fmla="*/ 0 60000 65536"/>
                    <a:gd name="T11" fmla="*/ 0 60000 65536"/>
                    <a:gd name="T12" fmla="*/ 0 60000 65536"/>
                    <a:gd name="T13" fmla="*/ 0 60000 65536"/>
                    <a:gd name="T14" fmla="*/ 0 60000 65536"/>
                    <a:gd name="T15" fmla="*/ 0 w 178"/>
                    <a:gd name="T16" fmla="*/ 0 h 202"/>
                    <a:gd name="T17" fmla="*/ 178 w 178"/>
                    <a:gd name="T18" fmla="*/ 202 h 202"/>
                  </a:gdLst>
                  <a:ahLst/>
                  <a:cxnLst>
                    <a:cxn ang="T10">
                      <a:pos x="T0" y="T1"/>
                    </a:cxn>
                    <a:cxn ang="T11">
                      <a:pos x="T2" y="T3"/>
                    </a:cxn>
                    <a:cxn ang="T12">
                      <a:pos x="T4" y="T5"/>
                    </a:cxn>
                    <a:cxn ang="T13">
                      <a:pos x="T6" y="T7"/>
                    </a:cxn>
                    <a:cxn ang="T14">
                      <a:pos x="T8" y="T9"/>
                    </a:cxn>
                  </a:cxnLst>
                  <a:rect l="T15" t="T16" r="T17" b="T18"/>
                  <a:pathLst>
                    <a:path w="178" h="202">
                      <a:moveTo>
                        <a:pt x="172" y="52"/>
                      </a:moveTo>
                      <a:lnTo>
                        <a:pt x="62" y="92"/>
                      </a:lnTo>
                      <a:lnTo>
                        <a:pt x="0" y="201"/>
                      </a:lnTo>
                      <a:lnTo>
                        <a:pt x="56" y="48"/>
                      </a:lnTo>
                      <a:lnTo>
                        <a:pt x="177" y="0"/>
                      </a:lnTo>
                    </a:path>
                  </a:pathLst>
                </a:custGeom>
                <a:noFill/>
                <a:ln w="15875" cap="rnd">
                  <a:solidFill>
                    <a:srgbClr val="00FF00"/>
                  </a:solidFill>
                  <a:round/>
                  <a:headEnd type="none" w="sm" len="sm"/>
                  <a:tailEnd type="none" w="sm" len="sm"/>
                </a:ln>
              </p:spPr>
              <p:txBody>
                <a:bodyPr/>
                <a:lstStyle/>
                <a:p>
                  <a:endParaRPr lang="en-US"/>
                </a:p>
              </p:txBody>
            </p:sp>
            <p:sp>
              <p:nvSpPr>
                <p:cNvPr id="4350" name="Freeform 79"/>
                <p:cNvSpPr>
                  <a:spLocks/>
                </p:cNvSpPr>
                <p:nvPr/>
              </p:nvSpPr>
              <p:spPr bwMode="auto">
                <a:xfrm>
                  <a:off x="1951" y="3422"/>
                  <a:ext cx="56" cy="71"/>
                </a:xfrm>
                <a:custGeom>
                  <a:avLst/>
                  <a:gdLst>
                    <a:gd name="T0" fmla="*/ 0 w 55"/>
                    <a:gd name="T1" fmla="*/ 0 h 71"/>
                    <a:gd name="T2" fmla="*/ 69 w 55"/>
                    <a:gd name="T3" fmla="*/ 70 h 71"/>
                    <a:gd name="T4" fmla="*/ 66 w 55"/>
                    <a:gd name="T5" fmla="*/ 51 h 71"/>
                    <a:gd name="T6" fmla="*/ 0 w 55"/>
                    <a:gd name="T7" fmla="*/ 0 h 71"/>
                    <a:gd name="T8" fmla="*/ 0 60000 65536"/>
                    <a:gd name="T9" fmla="*/ 0 60000 65536"/>
                    <a:gd name="T10" fmla="*/ 0 60000 65536"/>
                    <a:gd name="T11" fmla="*/ 0 60000 65536"/>
                    <a:gd name="T12" fmla="*/ 0 w 55"/>
                    <a:gd name="T13" fmla="*/ 0 h 71"/>
                    <a:gd name="T14" fmla="*/ 55 w 55"/>
                    <a:gd name="T15" fmla="*/ 71 h 71"/>
                  </a:gdLst>
                  <a:ahLst/>
                  <a:cxnLst>
                    <a:cxn ang="T8">
                      <a:pos x="T0" y="T1"/>
                    </a:cxn>
                    <a:cxn ang="T9">
                      <a:pos x="T2" y="T3"/>
                    </a:cxn>
                    <a:cxn ang="T10">
                      <a:pos x="T4" y="T5"/>
                    </a:cxn>
                    <a:cxn ang="T11">
                      <a:pos x="T6" y="T7"/>
                    </a:cxn>
                  </a:cxnLst>
                  <a:rect l="T12" t="T13" r="T14" b="T15"/>
                  <a:pathLst>
                    <a:path w="55" h="71">
                      <a:moveTo>
                        <a:pt x="0" y="0"/>
                      </a:moveTo>
                      <a:lnTo>
                        <a:pt x="54" y="70"/>
                      </a:lnTo>
                      <a:lnTo>
                        <a:pt x="51" y="51"/>
                      </a:lnTo>
                      <a:lnTo>
                        <a:pt x="0" y="0"/>
                      </a:lnTo>
                    </a:path>
                  </a:pathLst>
                </a:custGeom>
                <a:noFill/>
                <a:ln w="15875" cap="rnd">
                  <a:solidFill>
                    <a:srgbClr val="00FF00"/>
                  </a:solidFill>
                  <a:round/>
                  <a:headEnd/>
                  <a:tailEnd/>
                </a:ln>
              </p:spPr>
              <p:txBody>
                <a:bodyPr/>
                <a:lstStyle/>
                <a:p>
                  <a:endParaRPr lang="en-US"/>
                </a:p>
              </p:txBody>
            </p:sp>
            <p:sp>
              <p:nvSpPr>
                <p:cNvPr id="4351" name="Freeform 80"/>
                <p:cNvSpPr>
                  <a:spLocks/>
                </p:cNvSpPr>
                <p:nvPr/>
              </p:nvSpPr>
              <p:spPr bwMode="auto">
                <a:xfrm>
                  <a:off x="2133" y="3393"/>
                  <a:ext cx="35" cy="138"/>
                </a:xfrm>
                <a:custGeom>
                  <a:avLst/>
                  <a:gdLst>
                    <a:gd name="T0" fmla="*/ 0 w 34"/>
                    <a:gd name="T1" fmla="*/ 0 h 138"/>
                    <a:gd name="T2" fmla="*/ 14 w 34"/>
                    <a:gd name="T3" fmla="*/ 64 h 138"/>
                    <a:gd name="T4" fmla="*/ 45 w 34"/>
                    <a:gd name="T5" fmla="*/ 137 h 138"/>
                    <a:gd name="T6" fmla="*/ 48 w 34"/>
                    <a:gd name="T7" fmla="*/ 64 h 138"/>
                    <a:gd name="T8" fmla="*/ 0 w 34"/>
                    <a:gd name="T9" fmla="*/ 0 h 138"/>
                    <a:gd name="T10" fmla="*/ 0 60000 65536"/>
                    <a:gd name="T11" fmla="*/ 0 60000 65536"/>
                    <a:gd name="T12" fmla="*/ 0 60000 65536"/>
                    <a:gd name="T13" fmla="*/ 0 60000 65536"/>
                    <a:gd name="T14" fmla="*/ 0 60000 65536"/>
                    <a:gd name="T15" fmla="*/ 0 w 34"/>
                    <a:gd name="T16" fmla="*/ 0 h 138"/>
                    <a:gd name="T17" fmla="*/ 34 w 34"/>
                    <a:gd name="T18" fmla="*/ 138 h 138"/>
                  </a:gdLst>
                  <a:ahLst/>
                  <a:cxnLst>
                    <a:cxn ang="T10">
                      <a:pos x="T0" y="T1"/>
                    </a:cxn>
                    <a:cxn ang="T11">
                      <a:pos x="T2" y="T3"/>
                    </a:cxn>
                    <a:cxn ang="T12">
                      <a:pos x="T4" y="T5"/>
                    </a:cxn>
                    <a:cxn ang="T13">
                      <a:pos x="T6" y="T7"/>
                    </a:cxn>
                    <a:cxn ang="T14">
                      <a:pos x="T8" y="T9"/>
                    </a:cxn>
                  </a:cxnLst>
                  <a:rect l="T15" t="T16" r="T17" b="T18"/>
                  <a:pathLst>
                    <a:path w="34" h="138">
                      <a:moveTo>
                        <a:pt x="0" y="0"/>
                      </a:moveTo>
                      <a:lnTo>
                        <a:pt x="14" y="64"/>
                      </a:lnTo>
                      <a:lnTo>
                        <a:pt x="30" y="137"/>
                      </a:lnTo>
                      <a:lnTo>
                        <a:pt x="33" y="64"/>
                      </a:lnTo>
                      <a:lnTo>
                        <a:pt x="0" y="0"/>
                      </a:lnTo>
                    </a:path>
                  </a:pathLst>
                </a:custGeom>
                <a:noFill/>
                <a:ln w="15875" cap="rnd">
                  <a:solidFill>
                    <a:srgbClr val="00FF00"/>
                  </a:solidFill>
                  <a:round/>
                  <a:headEnd/>
                  <a:tailEnd/>
                </a:ln>
              </p:spPr>
              <p:txBody>
                <a:bodyPr/>
                <a:lstStyle/>
                <a:p>
                  <a:endParaRPr lang="en-US"/>
                </a:p>
              </p:txBody>
            </p:sp>
            <p:sp>
              <p:nvSpPr>
                <p:cNvPr id="4352" name="Freeform 81"/>
                <p:cNvSpPr>
                  <a:spLocks/>
                </p:cNvSpPr>
                <p:nvPr/>
              </p:nvSpPr>
              <p:spPr bwMode="auto">
                <a:xfrm>
                  <a:off x="1951" y="3401"/>
                  <a:ext cx="183" cy="27"/>
                </a:xfrm>
                <a:custGeom>
                  <a:avLst/>
                  <a:gdLst>
                    <a:gd name="T0" fmla="*/ 0 w 178"/>
                    <a:gd name="T1" fmla="*/ 16 h 27"/>
                    <a:gd name="T2" fmla="*/ 203 w 178"/>
                    <a:gd name="T3" fmla="*/ 18 h 27"/>
                    <a:gd name="T4" fmla="*/ 261 w 178"/>
                    <a:gd name="T5" fmla="*/ 26 h 27"/>
                    <a:gd name="T6" fmla="*/ 268 w 178"/>
                    <a:gd name="T7" fmla="*/ 0 h 27"/>
                    <a:gd name="T8" fmla="*/ 0 60000 65536"/>
                    <a:gd name="T9" fmla="*/ 0 60000 65536"/>
                    <a:gd name="T10" fmla="*/ 0 60000 65536"/>
                    <a:gd name="T11" fmla="*/ 0 60000 65536"/>
                    <a:gd name="T12" fmla="*/ 0 w 178"/>
                    <a:gd name="T13" fmla="*/ 0 h 27"/>
                    <a:gd name="T14" fmla="*/ 178 w 178"/>
                    <a:gd name="T15" fmla="*/ 27 h 27"/>
                  </a:gdLst>
                  <a:ahLst/>
                  <a:cxnLst>
                    <a:cxn ang="T8">
                      <a:pos x="T0" y="T1"/>
                    </a:cxn>
                    <a:cxn ang="T9">
                      <a:pos x="T2" y="T3"/>
                    </a:cxn>
                    <a:cxn ang="T10">
                      <a:pos x="T4" y="T5"/>
                    </a:cxn>
                    <a:cxn ang="T11">
                      <a:pos x="T6" y="T7"/>
                    </a:cxn>
                  </a:cxnLst>
                  <a:rect l="T12" t="T13" r="T14" b="T15"/>
                  <a:pathLst>
                    <a:path w="178" h="27">
                      <a:moveTo>
                        <a:pt x="0" y="16"/>
                      </a:moveTo>
                      <a:lnTo>
                        <a:pt x="134" y="18"/>
                      </a:lnTo>
                      <a:lnTo>
                        <a:pt x="172" y="26"/>
                      </a:lnTo>
                      <a:lnTo>
                        <a:pt x="177" y="0"/>
                      </a:lnTo>
                    </a:path>
                  </a:pathLst>
                </a:custGeom>
                <a:noFill/>
                <a:ln w="15875" cap="rnd">
                  <a:solidFill>
                    <a:srgbClr val="00FF00"/>
                  </a:solidFill>
                  <a:round/>
                  <a:headEnd type="none" w="sm" len="sm"/>
                  <a:tailEnd type="none" w="sm" len="sm"/>
                </a:ln>
              </p:spPr>
              <p:txBody>
                <a:bodyPr/>
                <a:lstStyle/>
                <a:p>
                  <a:endParaRPr lang="en-US"/>
                </a:p>
              </p:txBody>
            </p:sp>
            <p:sp>
              <p:nvSpPr>
                <p:cNvPr id="4353" name="Freeform 82"/>
                <p:cNvSpPr>
                  <a:spLocks/>
                </p:cNvSpPr>
                <p:nvPr/>
              </p:nvSpPr>
              <p:spPr bwMode="auto">
                <a:xfrm>
                  <a:off x="1864" y="3223"/>
                  <a:ext cx="291" cy="277"/>
                </a:xfrm>
                <a:custGeom>
                  <a:avLst/>
                  <a:gdLst>
                    <a:gd name="T0" fmla="*/ 428 w 283"/>
                    <a:gd name="T1" fmla="*/ 248 h 279"/>
                    <a:gd name="T2" fmla="*/ 180 w 283"/>
                    <a:gd name="T3" fmla="*/ 37 h 279"/>
                    <a:gd name="T4" fmla="*/ 0 w 283"/>
                    <a:gd name="T5" fmla="*/ 0 h 279"/>
                    <a:gd name="T6" fmla="*/ 11 w 283"/>
                    <a:gd name="T7" fmla="*/ 19 h 279"/>
                    <a:gd name="T8" fmla="*/ 86 w 283"/>
                    <a:gd name="T9" fmla="*/ 29 h 279"/>
                    <a:gd name="T10" fmla="*/ 84 w 283"/>
                    <a:gd name="T11" fmla="*/ 84 h 279"/>
                    <a:gd name="T12" fmla="*/ 93 w 283"/>
                    <a:gd name="T13" fmla="*/ 79 h 279"/>
                    <a:gd name="T14" fmla="*/ 96 w 283"/>
                    <a:gd name="T15" fmla="*/ 35 h 279"/>
                    <a:gd name="T16" fmla="*/ 185 w 283"/>
                    <a:gd name="T17" fmla="*/ 37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3"/>
                    <a:gd name="T28" fmla="*/ 0 h 279"/>
                    <a:gd name="T29" fmla="*/ 283 w 283"/>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3" h="279">
                      <a:moveTo>
                        <a:pt x="282" y="278"/>
                      </a:moveTo>
                      <a:lnTo>
                        <a:pt x="118" y="37"/>
                      </a:lnTo>
                      <a:lnTo>
                        <a:pt x="0" y="0"/>
                      </a:lnTo>
                      <a:lnTo>
                        <a:pt x="11" y="19"/>
                      </a:lnTo>
                      <a:lnTo>
                        <a:pt x="56" y="29"/>
                      </a:lnTo>
                      <a:lnTo>
                        <a:pt x="54" y="99"/>
                      </a:lnTo>
                      <a:lnTo>
                        <a:pt x="62" y="94"/>
                      </a:lnTo>
                      <a:lnTo>
                        <a:pt x="64" y="35"/>
                      </a:lnTo>
                      <a:lnTo>
                        <a:pt x="121" y="37"/>
                      </a:lnTo>
                    </a:path>
                  </a:pathLst>
                </a:custGeom>
                <a:noFill/>
                <a:ln w="15875" cap="rnd">
                  <a:solidFill>
                    <a:srgbClr val="00FF00"/>
                  </a:solidFill>
                  <a:round/>
                  <a:headEnd type="none" w="sm" len="sm"/>
                  <a:tailEnd type="none" w="sm" len="sm"/>
                </a:ln>
              </p:spPr>
              <p:txBody>
                <a:bodyPr/>
                <a:lstStyle/>
                <a:p>
                  <a:endParaRPr lang="en-US"/>
                </a:p>
              </p:txBody>
            </p:sp>
            <p:sp>
              <p:nvSpPr>
                <p:cNvPr id="4354" name="Freeform 83"/>
                <p:cNvSpPr>
                  <a:spLocks/>
                </p:cNvSpPr>
                <p:nvPr/>
              </p:nvSpPr>
              <p:spPr bwMode="auto">
                <a:xfrm>
                  <a:off x="1908" y="2690"/>
                  <a:ext cx="161" cy="359"/>
                </a:xfrm>
                <a:custGeom>
                  <a:avLst/>
                  <a:gdLst>
                    <a:gd name="T0" fmla="*/ 150 w 161"/>
                    <a:gd name="T1" fmla="*/ 0 h 359"/>
                    <a:gd name="T2" fmla="*/ 31 w 161"/>
                    <a:gd name="T3" fmla="*/ 91 h 359"/>
                    <a:gd name="T4" fmla="*/ 20 w 161"/>
                    <a:gd name="T5" fmla="*/ 112 h 359"/>
                    <a:gd name="T6" fmla="*/ 11 w 161"/>
                    <a:gd name="T7" fmla="*/ 115 h 359"/>
                    <a:gd name="T8" fmla="*/ 25 w 161"/>
                    <a:gd name="T9" fmla="*/ 131 h 359"/>
                    <a:gd name="T10" fmla="*/ 18 w 161"/>
                    <a:gd name="T11" fmla="*/ 289 h 359"/>
                    <a:gd name="T12" fmla="*/ 0 w 161"/>
                    <a:gd name="T13" fmla="*/ 359 h 359"/>
                    <a:gd name="T14" fmla="*/ 18 w 161"/>
                    <a:gd name="T15" fmla="*/ 288 h 359"/>
                    <a:gd name="T16" fmla="*/ 23 w 161"/>
                    <a:gd name="T17" fmla="*/ 133 h 359"/>
                    <a:gd name="T18" fmla="*/ 20 w 161"/>
                    <a:gd name="T19" fmla="*/ 115 h 359"/>
                    <a:gd name="T20" fmla="*/ 161 w 161"/>
                    <a:gd name="T21" fmla="*/ 32 h 359"/>
                    <a:gd name="T22" fmla="*/ 150 w 161"/>
                    <a:gd name="T23" fmla="*/ 16 h 359"/>
                    <a:gd name="T24" fmla="*/ 150 w 161"/>
                    <a:gd name="T25" fmla="*/ 0 h 3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1"/>
                    <a:gd name="T40" fmla="*/ 0 h 359"/>
                    <a:gd name="T41" fmla="*/ 161 w 161"/>
                    <a:gd name="T42" fmla="*/ 359 h 3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1" h="359">
                      <a:moveTo>
                        <a:pt x="150" y="0"/>
                      </a:moveTo>
                      <a:lnTo>
                        <a:pt x="31" y="91"/>
                      </a:lnTo>
                      <a:lnTo>
                        <a:pt x="20" y="112"/>
                      </a:lnTo>
                      <a:lnTo>
                        <a:pt x="11" y="115"/>
                      </a:lnTo>
                      <a:lnTo>
                        <a:pt x="25" y="131"/>
                      </a:lnTo>
                      <a:lnTo>
                        <a:pt x="18" y="289"/>
                      </a:lnTo>
                      <a:lnTo>
                        <a:pt x="0" y="359"/>
                      </a:lnTo>
                      <a:lnTo>
                        <a:pt x="18" y="288"/>
                      </a:lnTo>
                      <a:lnTo>
                        <a:pt x="23" y="133"/>
                      </a:lnTo>
                      <a:lnTo>
                        <a:pt x="20" y="115"/>
                      </a:lnTo>
                      <a:lnTo>
                        <a:pt x="161" y="32"/>
                      </a:lnTo>
                      <a:lnTo>
                        <a:pt x="150" y="16"/>
                      </a:lnTo>
                      <a:lnTo>
                        <a:pt x="150" y="0"/>
                      </a:lnTo>
                    </a:path>
                  </a:pathLst>
                </a:custGeom>
                <a:noFill/>
                <a:ln w="15875" cap="rnd">
                  <a:solidFill>
                    <a:srgbClr val="00FF00"/>
                  </a:solidFill>
                  <a:round/>
                  <a:headEnd/>
                  <a:tailEnd/>
                </a:ln>
              </p:spPr>
              <p:txBody>
                <a:bodyPr/>
                <a:lstStyle/>
                <a:p>
                  <a:endParaRPr lang="en-US"/>
                </a:p>
              </p:txBody>
            </p:sp>
            <p:sp>
              <p:nvSpPr>
                <p:cNvPr id="4355" name="Freeform 84"/>
                <p:cNvSpPr>
                  <a:spLocks/>
                </p:cNvSpPr>
                <p:nvPr/>
              </p:nvSpPr>
              <p:spPr bwMode="auto">
                <a:xfrm>
                  <a:off x="1931" y="2971"/>
                  <a:ext cx="89" cy="91"/>
                </a:xfrm>
                <a:custGeom>
                  <a:avLst/>
                  <a:gdLst>
                    <a:gd name="T0" fmla="*/ 0 w 87"/>
                    <a:gd name="T1" fmla="*/ 76 h 92"/>
                    <a:gd name="T2" fmla="*/ 119 w 87"/>
                    <a:gd name="T3" fmla="*/ 0 h 92"/>
                    <a:gd name="T4" fmla="*/ 0 60000 65536"/>
                    <a:gd name="T5" fmla="*/ 0 60000 65536"/>
                    <a:gd name="T6" fmla="*/ 0 w 87"/>
                    <a:gd name="T7" fmla="*/ 0 h 92"/>
                    <a:gd name="T8" fmla="*/ 87 w 87"/>
                    <a:gd name="T9" fmla="*/ 92 h 92"/>
                  </a:gdLst>
                  <a:ahLst/>
                  <a:cxnLst>
                    <a:cxn ang="T4">
                      <a:pos x="T0" y="T1"/>
                    </a:cxn>
                    <a:cxn ang="T5">
                      <a:pos x="T2" y="T3"/>
                    </a:cxn>
                  </a:cxnLst>
                  <a:rect l="T6" t="T7" r="T8" b="T9"/>
                  <a:pathLst>
                    <a:path w="87" h="92">
                      <a:moveTo>
                        <a:pt x="0" y="91"/>
                      </a:moveTo>
                      <a:lnTo>
                        <a:pt x="86" y="0"/>
                      </a:lnTo>
                    </a:path>
                  </a:pathLst>
                </a:custGeom>
                <a:noFill/>
                <a:ln w="15875" cap="rnd">
                  <a:solidFill>
                    <a:srgbClr val="00FF00"/>
                  </a:solidFill>
                  <a:round/>
                  <a:headEnd type="none" w="sm" len="sm"/>
                  <a:tailEnd type="none" w="sm" len="sm"/>
                </a:ln>
              </p:spPr>
              <p:txBody>
                <a:bodyPr/>
                <a:lstStyle/>
                <a:p>
                  <a:endParaRPr lang="en-US"/>
                </a:p>
              </p:txBody>
            </p:sp>
            <p:sp>
              <p:nvSpPr>
                <p:cNvPr id="4356" name="Freeform 85"/>
                <p:cNvSpPr>
                  <a:spLocks/>
                </p:cNvSpPr>
                <p:nvPr/>
              </p:nvSpPr>
              <p:spPr bwMode="auto">
                <a:xfrm>
                  <a:off x="1927" y="3012"/>
                  <a:ext cx="103" cy="57"/>
                </a:xfrm>
                <a:custGeom>
                  <a:avLst/>
                  <a:gdLst>
                    <a:gd name="T0" fmla="*/ 0 w 99"/>
                    <a:gd name="T1" fmla="*/ 42 h 58"/>
                    <a:gd name="T2" fmla="*/ 177 w 99"/>
                    <a:gd name="T3" fmla="*/ 0 h 58"/>
                    <a:gd name="T4" fmla="*/ 0 60000 65536"/>
                    <a:gd name="T5" fmla="*/ 0 60000 65536"/>
                    <a:gd name="T6" fmla="*/ 0 w 99"/>
                    <a:gd name="T7" fmla="*/ 0 h 58"/>
                    <a:gd name="T8" fmla="*/ 99 w 99"/>
                    <a:gd name="T9" fmla="*/ 58 h 58"/>
                  </a:gdLst>
                  <a:ahLst/>
                  <a:cxnLst>
                    <a:cxn ang="T4">
                      <a:pos x="T0" y="T1"/>
                    </a:cxn>
                    <a:cxn ang="T5">
                      <a:pos x="T2" y="T3"/>
                    </a:cxn>
                  </a:cxnLst>
                  <a:rect l="T6" t="T7" r="T8" b="T9"/>
                  <a:pathLst>
                    <a:path w="99" h="58">
                      <a:moveTo>
                        <a:pt x="0" y="57"/>
                      </a:moveTo>
                      <a:lnTo>
                        <a:pt x="98" y="0"/>
                      </a:lnTo>
                    </a:path>
                  </a:pathLst>
                </a:custGeom>
                <a:noFill/>
                <a:ln w="15875" cap="rnd">
                  <a:solidFill>
                    <a:srgbClr val="00FF00"/>
                  </a:solidFill>
                  <a:round/>
                  <a:headEnd type="none" w="sm" len="sm"/>
                  <a:tailEnd type="none" w="sm" len="sm"/>
                </a:ln>
              </p:spPr>
              <p:txBody>
                <a:bodyPr/>
                <a:lstStyle/>
                <a:p>
                  <a:endParaRPr lang="en-US"/>
                </a:p>
              </p:txBody>
            </p:sp>
            <p:sp>
              <p:nvSpPr>
                <p:cNvPr id="4357" name="Freeform 86"/>
                <p:cNvSpPr>
                  <a:spLocks/>
                </p:cNvSpPr>
                <p:nvPr/>
              </p:nvSpPr>
              <p:spPr bwMode="auto">
                <a:xfrm>
                  <a:off x="1834" y="2614"/>
                  <a:ext cx="164" cy="80"/>
                </a:xfrm>
                <a:custGeom>
                  <a:avLst/>
                  <a:gdLst>
                    <a:gd name="T0" fmla="*/ 0 w 159"/>
                    <a:gd name="T1" fmla="*/ 65 h 81"/>
                    <a:gd name="T2" fmla="*/ 251 w 159"/>
                    <a:gd name="T3" fmla="*/ 8 h 81"/>
                    <a:gd name="T4" fmla="*/ 207 w 159"/>
                    <a:gd name="T5" fmla="*/ 5 h 81"/>
                    <a:gd name="T6" fmla="*/ 193 w 159"/>
                    <a:gd name="T7" fmla="*/ 19 h 81"/>
                    <a:gd name="T8" fmla="*/ 52 w 159"/>
                    <a:gd name="T9" fmla="*/ 40 h 81"/>
                    <a:gd name="T10" fmla="*/ 93 w 159"/>
                    <a:gd name="T11" fmla="*/ 24 h 81"/>
                    <a:gd name="T12" fmla="*/ 170 w 159"/>
                    <a:gd name="T13" fmla="*/ 13 h 81"/>
                    <a:gd name="T14" fmla="*/ 183 w 159"/>
                    <a:gd name="T15" fmla="*/ 0 h 81"/>
                    <a:gd name="T16" fmla="*/ 0 60000 65536"/>
                    <a:gd name="T17" fmla="*/ 0 60000 65536"/>
                    <a:gd name="T18" fmla="*/ 0 60000 65536"/>
                    <a:gd name="T19" fmla="*/ 0 60000 65536"/>
                    <a:gd name="T20" fmla="*/ 0 60000 65536"/>
                    <a:gd name="T21" fmla="*/ 0 60000 65536"/>
                    <a:gd name="T22" fmla="*/ 0 60000 65536"/>
                    <a:gd name="T23" fmla="*/ 0 60000 65536"/>
                    <a:gd name="T24" fmla="*/ 0 w 159"/>
                    <a:gd name="T25" fmla="*/ 0 h 81"/>
                    <a:gd name="T26" fmla="*/ 159 w 159"/>
                    <a:gd name="T27" fmla="*/ 81 h 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9" h="81">
                      <a:moveTo>
                        <a:pt x="0" y="80"/>
                      </a:moveTo>
                      <a:lnTo>
                        <a:pt x="158" y="8"/>
                      </a:lnTo>
                      <a:lnTo>
                        <a:pt x="131" y="5"/>
                      </a:lnTo>
                      <a:lnTo>
                        <a:pt x="121" y="19"/>
                      </a:lnTo>
                      <a:lnTo>
                        <a:pt x="35" y="40"/>
                      </a:lnTo>
                      <a:lnTo>
                        <a:pt x="59" y="24"/>
                      </a:lnTo>
                      <a:lnTo>
                        <a:pt x="107" y="13"/>
                      </a:lnTo>
                      <a:lnTo>
                        <a:pt x="115" y="0"/>
                      </a:lnTo>
                    </a:path>
                  </a:pathLst>
                </a:custGeom>
                <a:noFill/>
                <a:ln w="15875" cap="rnd">
                  <a:solidFill>
                    <a:srgbClr val="00FF00"/>
                  </a:solidFill>
                  <a:round/>
                  <a:headEnd type="none" w="sm" len="sm"/>
                  <a:tailEnd type="none" w="sm" len="sm"/>
                </a:ln>
              </p:spPr>
              <p:txBody>
                <a:bodyPr/>
                <a:lstStyle/>
                <a:p>
                  <a:endParaRPr lang="en-US"/>
                </a:p>
              </p:txBody>
            </p:sp>
            <p:sp>
              <p:nvSpPr>
                <p:cNvPr id="4358" name="Freeform 87"/>
                <p:cNvSpPr>
                  <a:spLocks/>
                </p:cNvSpPr>
                <p:nvPr/>
              </p:nvSpPr>
              <p:spPr bwMode="auto">
                <a:xfrm>
                  <a:off x="1933" y="3041"/>
                  <a:ext cx="109" cy="216"/>
                </a:xfrm>
                <a:custGeom>
                  <a:avLst/>
                  <a:gdLst>
                    <a:gd name="T0" fmla="*/ 84 w 106"/>
                    <a:gd name="T1" fmla="*/ 187 h 218"/>
                    <a:gd name="T2" fmla="*/ 37 w 106"/>
                    <a:gd name="T3" fmla="*/ 40 h 218"/>
                    <a:gd name="T4" fmla="*/ 0 w 106"/>
                    <a:gd name="T5" fmla="*/ 19 h 218"/>
                    <a:gd name="T6" fmla="*/ 69 w 106"/>
                    <a:gd name="T7" fmla="*/ 38 h 218"/>
                    <a:gd name="T8" fmla="*/ 158 w 106"/>
                    <a:gd name="T9" fmla="*/ 0 h 218"/>
                    <a:gd name="T10" fmla="*/ 0 60000 65536"/>
                    <a:gd name="T11" fmla="*/ 0 60000 65536"/>
                    <a:gd name="T12" fmla="*/ 0 60000 65536"/>
                    <a:gd name="T13" fmla="*/ 0 60000 65536"/>
                    <a:gd name="T14" fmla="*/ 0 60000 65536"/>
                    <a:gd name="T15" fmla="*/ 0 w 106"/>
                    <a:gd name="T16" fmla="*/ 0 h 218"/>
                    <a:gd name="T17" fmla="*/ 106 w 106"/>
                    <a:gd name="T18" fmla="*/ 218 h 218"/>
                  </a:gdLst>
                  <a:ahLst/>
                  <a:cxnLst>
                    <a:cxn ang="T10">
                      <a:pos x="T0" y="T1"/>
                    </a:cxn>
                    <a:cxn ang="T11">
                      <a:pos x="T2" y="T3"/>
                    </a:cxn>
                    <a:cxn ang="T12">
                      <a:pos x="T4" y="T5"/>
                    </a:cxn>
                    <a:cxn ang="T13">
                      <a:pos x="T6" y="T7"/>
                    </a:cxn>
                    <a:cxn ang="T14">
                      <a:pos x="T8" y="T9"/>
                    </a:cxn>
                  </a:cxnLst>
                  <a:rect l="T15" t="T16" r="T17" b="T18"/>
                  <a:pathLst>
                    <a:path w="106" h="218">
                      <a:moveTo>
                        <a:pt x="54" y="217"/>
                      </a:moveTo>
                      <a:lnTo>
                        <a:pt x="22" y="40"/>
                      </a:lnTo>
                      <a:lnTo>
                        <a:pt x="0" y="19"/>
                      </a:lnTo>
                      <a:lnTo>
                        <a:pt x="46" y="38"/>
                      </a:lnTo>
                      <a:lnTo>
                        <a:pt x="105" y="0"/>
                      </a:lnTo>
                    </a:path>
                  </a:pathLst>
                </a:custGeom>
                <a:noFill/>
                <a:ln w="15875" cap="rnd">
                  <a:solidFill>
                    <a:srgbClr val="00FF00"/>
                  </a:solidFill>
                  <a:round/>
                  <a:headEnd type="none" w="sm" len="sm"/>
                  <a:tailEnd type="none" w="sm" len="sm"/>
                </a:ln>
              </p:spPr>
              <p:txBody>
                <a:bodyPr/>
                <a:lstStyle/>
                <a:p>
                  <a:endParaRPr lang="en-US"/>
                </a:p>
              </p:txBody>
            </p:sp>
            <p:sp>
              <p:nvSpPr>
                <p:cNvPr id="4359" name="Freeform 88"/>
                <p:cNvSpPr>
                  <a:spLocks/>
                </p:cNvSpPr>
                <p:nvPr/>
              </p:nvSpPr>
              <p:spPr bwMode="auto">
                <a:xfrm>
                  <a:off x="1832" y="2650"/>
                  <a:ext cx="31" cy="44"/>
                </a:xfrm>
                <a:custGeom>
                  <a:avLst/>
                  <a:gdLst>
                    <a:gd name="T0" fmla="*/ 44 w 30"/>
                    <a:gd name="T1" fmla="*/ 0 h 44"/>
                    <a:gd name="T2" fmla="*/ 0 w 30"/>
                    <a:gd name="T3" fmla="*/ 43 h 44"/>
                    <a:gd name="T4" fmla="*/ 33 w 30"/>
                    <a:gd name="T5" fmla="*/ 32 h 44"/>
                    <a:gd name="T6" fmla="*/ 44 w 30"/>
                    <a:gd name="T7" fmla="*/ 0 h 44"/>
                    <a:gd name="T8" fmla="*/ 0 60000 65536"/>
                    <a:gd name="T9" fmla="*/ 0 60000 65536"/>
                    <a:gd name="T10" fmla="*/ 0 60000 65536"/>
                    <a:gd name="T11" fmla="*/ 0 60000 65536"/>
                    <a:gd name="T12" fmla="*/ 0 w 30"/>
                    <a:gd name="T13" fmla="*/ 0 h 44"/>
                    <a:gd name="T14" fmla="*/ 30 w 30"/>
                    <a:gd name="T15" fmla="*/ 44 h 44"/>
                  </a:gdLst>
                  <a:ahLst/>
                  <a:cxnLst>
                    <a:cxn ang="T8">
                      <a:pos x="T0" y="T1"/>
                    </a:cxn>
                    <a:cxn ang="T9">
                      <a:pos x="T2" y="T3"/>
                    </a:cxn>
                    <a:cxn ang="T10">
                      <a:pos x="T4" y="T5"/>
                    </a:cxn>
                    <a:cxn ang="T11">
                      <a:pos x="T6" y="T7"/>
                    </a:cxn>
                  </a:cxnLst>
                  <a:rect l="T12" t="T13" r="T14" b="T15"/>
                  <a:pathLst>
                    <a:path w="30" h="44">
                      <a:moveTo>
                        <a:pt x="29" y="0"/>
                      </a:moveTo>
                      <a:lnTo>
                        <a:pt x="0" y="43"/>
                      </a:lnTo>
                      <a:lnTo>
                        <a:pt x="18" y="32"/>
                      </a:lnTo>
                      <a:lnTo>
                        <a:pt x="29" y="0"/>
                      </a:lnTo>
                    </a:path>
                  </a:pathLst>
                </a:custGeom>
                <a:noFill/>
                <a:ln w="15875" cap="rnd">
                  <a:solidFill>
                    <a:srgbClr val="00FF00"/>
                  </a:solidFill>
                  <a:round/>
                  <a:headEnd/>
                  <a:tailEnd/>
                </a:ln>
              </p:spPr>
              <p:txBody>
                <a:bodyPr/>
                <a:lstStyle/>
                <a:p>
                  <a:endParaRPr lang="en-US"/>
                </a:p>
              </p:txBody>
            </p:sp>
            <p:sp>
              <p:nvSpPr>
                <p:cNvPr id="4360" name="Freeform 89"/>
                <p:cNvSpPr>
                  <a:spLocks/>
                </p:cNvSpPr>
                <p:nvPr/>
              </p:nvSpPr>
              <p:spPr bwMode="auto">
                <a:xfrm>
                  <a:off x="1809" y="2694"/>
                  <a:ext cx="26" cy="290"/>
                </a:xfrm>
                <a:custGeom>
                  <a:avLst/>
                  <a:gdLst>
                    <a:gd name="T0" fmla="*/ 40 w 25"/>
                    <a:gd name="T1" fmla="*/ 0 h 292"/>
                    <a:gd name="T2" fmla="*/ 28 w 25"/>
                    <a:gd name="T3" fmla="*/ 261 h 292"/>
                    <a:gd name="T4" fmla="*/ 0 w 25"/>
                    <a:gd name="T5" fmla="*/ 245 h 292"/>
                    <a:gd name="T6" fmla="*/ 11 w 25"/>
                    <a:gd name="T7" fmla="*/ 8 h 292"/>
                    <a:gd name="T8" fmla="*/ 40 w 25"/>
                    <a:gd name="T9" fmla="*/ 0 h 292"/>
                    <a:gd name="T10" fmla="*/ 0 60000 65536"/>
                    <a:gd name="T11" fmla="*/ 0 60000 65536"/>
                    <a:gd name="T12" fmla="*/ 0 60000 65536"/>
                    <a:gd name="T13" fmla="*/ 0 60000 65536"/>
                    <a:gd name="T14" fmla="*/ 0 60000 65536"/>
                    <a:gd name="T15" fmla="*/ 0 w 25"/>
                    <a:gd name="T16" fmla="*/ 0 h 292"/>
                    <a:gd name="T17" fmla="*/ 25 w 25"/>
                    <a:gd name="T18" fmla="*/ 292 h 292"/>
                  </a:gdLst>
                  <a:ahLst/>
                  <a:cxnLst>
                    <a:cxn ang="T10">
                      <a:pos x="T0" y="T1"/>
                    </a:cxn>
                    <a:cxn ang="T11">
                      <a:pos x="T2" y="T3"/>
                    </a:cxn>
                    <a:cxn ang="T12">
                      <a:pos x="T4" y="T5"/>
                    </a:cxn>
                    <a:cxn ang="T13">
                      <a:pos x="T6" y="T7"/>
                    </a:cxn>
                    <a:cxn ang="T14">
                      <a:pos x="T8" y="T9"/>
                    </a:cxn>
                  </a:cxnLst>
                  <a:rect l="T15" t="T16" r="T17" b="T18"/>
                  <a:pathLst>
                    <a:path w="25" h="292">
                      <a:moveTo>
                        <a:pt x="24" y="0"/>
                      </a:moveTo>
                      <a:lnTo>
                        <a:pt x="13" y="291"/>
                      </a:lnTo>
                      <a:lnTo>
                        <a:pt x="0" y="275"/>
                      </a:lnTo>
                      <a:lnTo>
                        <a:pt x="11" y="8"/>
                      </a:lnTo>
                      <a:lnTo>
                        <a:pt x="24" y="0"/>
                      </a:lnTo>
                    </a:path>
                  </a:pathLst>
                </a:custGeom>
                <a:noFill/>
                <a:ln w="15875" cap="rnd">
                  <a:solidFill>
                    <a:srgbClr val="00FF00"/>
                  </a:solidFill>
                  <a:round/>
                  <a:headEnd/>
                  <a:tailEnd/>
                </a:ln>
              </p:spPr>
              <p:txBody>
                <a:bodyPr/>
                <a:lstStyle/>
                <a:p>
                  <a:endParaRPr lang="en-US"/>
                </a:p>
              </p:txBody>
            </p:sp>
            <p:sp>
              <p:nvSpPr>
                <p:cNvPr id="4361" name="Freeform 90"/>
                <p:cNvSpPr>
                  <a:spLocks/>
                </p:cNvSpPr>
                <p:nvPr/>
              </p:nvSpPr>
              <p:spPr bwMode="auto">
                <a:xfrm>
                  <a:off x="1790" y="2702"/>
                  <a:ext cx="122" cy="434"/>
                </a:xfrm>
                <a:custGeom>
                  <a:avLst/>
                  <a:gdLst>
                    <a:gd name="T0" fmla="*/ 55 w 119"/>
                    <a:gd name="T1" fmla="*/ 0 h 436"/>
                    <a:gd name="T2" fmla="*/ 82 w 119"/>
                    <a:gd name="T3" fmla="*/ 3 h 436"/>
                    <a:gd name="T4" fmla="*/ 78 w 119"/>
                    <a:gd name="T5" fmla="*/ 75 h 436"/>
                    <a:gd name="T6" fmla="*/ 100 w 119"/>
                    <a:gd name="T7" fmla="*/ 86 h 436"/>
                    <a:gd name="T8" fmla="*/ 78 w 119"/>
                    <a:gd name="T9" fmla="*/ 91 h 436"/>
                    <a:gd name="T10" fmla="*/ 58 w 119"/>
                    <a:gd name="T11" fmla="*/ 254 h 436"/>
                    <a:gd name="T12" fmla="*/ 47 w 119"/>
                    <a:gd name="T13" fmla="*/ 267 h 436"/>
                    <a:gd name="T14" fmla="*/ 11 w 119"/>
                    <a:gd name="T15" fmla="*/ 286 h 436"/>
                    <a:gd name="T16" fmla="*/ 66 w 119"/>
                    <a:gd name="T17" fmla="*/ 286 h 436"/>
                    <a:gd name="T18" fmla="*/ 72 w 119"/>
                    <a:gd name="T19" fmla="*/ 270 h 436"/>
                    <a:gd name="T20" fmla="*/ 0 w 119"/>
                    <a:gd name="T21" fmla="*/ 270 h 436"/>
                    <a:gd name="T22" fmla="*/ 5 w 119"/>
                    <a:gd name="T23" fmla="*/ 294 h 436"/>
                    <a:gd name="T24" fmla="*/ 97 w 119"/>
                    <a:gd name="T25" fmla="*/ 296 h 436"/>
                    <a:gd name="T26" fmla="*/ 78 w 119"/>
                    <a:gd name="T27" fmla="*/ 267 h 436"/>
                    <a:gd name="T28" fmla="*/ 100 w 119"/>
                    <a:gd name="T29" fmla="*/ 251 h 436"/>
                    <a:gd name="T30" fmla="*/ 112 w 119"/>
                    <a:gd name="T31" fmla="*/ 288 h 436"/>
                    <a:gd name="T32" fmla="*/ 131 w 119"/>
                    <a:gd name="T33" fmla="*/ 302 h 436"/>
                    <a:gd name="T34" fmla="*/ 78 w 119"/>
                    <a:gd name="T35" fmla="*/ 302 h 436"/>
                    <a:gd name="T36" fmla="*/ 72 w 119"/>
                    <a:gd name="T37" fmla="*/ 317 h 436"/>
                    <a:gd name="T38" fmla="*/ 128 w 119"/>
                    <a:gd name="T39" fmla="*/ 305 h 436"/>
                    <a:gd name="T40" fmla="*/ 62 w 119"/>
                    <a:gd name="T41" fmla="*/ 330 h 436"/>
                    <a:gd name="T42" fmla="*/ 94 w 119"/>
                    <a:gd name="T43" fmla="*/ 357 h 436"/>
                    <a:gd name="T44" fmla="*/ 92 w 119"/>
                    <a:gd name="T45" fmla="*/ 389 h 436"/>
                    <a:gd name="T46" fmla="*/ 45 w 119"/>
                    <a:gd name="T47" fmla="*/ 384 h 436"/>
                    <a:gd name="T48" fmla="*/ 36 w 119"/>
                    <a:gd name="T49" fmla="*/ 338 h 436"/>
                    <a:gd name="T50" fmla="*/ 45 w 119"/>
                    <a:gd name="T51" fmla="*/ 384 h 436"/>
                    <a:gd name="T52" fmla="*/ 112 w 119"/>
                    <a:gd name="T53" fmla="*/ 405 h 436"/>
                    <a:gd name="T54" fmla="*/ 171 w 119"/>
                    <a:gd name="T55" fmla="*/ 335 h 436"/>
                    <a:gd name="T56" fmla="*/ 124 w 119"/>
                    <a:gd name="T57" fmla="*/ 330 h 436"/>
                    <a:gd name="T58" fmla="*/ 107 w 119"/>
                    <a:gd name="T59" fmla="*/ 402 h 436"/>
                    <a:gd name="T60" fmla="*/ 103 w 119"/>
                    <a:gd name="T61" fmla="*/ 327 h 436"/>
                    <a:gd name="T62" fmla="*/ 131 w 119"/>
                    <a:gd name="T63" fmla="*/ 302 h 4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436"/>
                    <a:gd name="T98" fmla="*/ 119 w 119"/>
                    <a:gd name="T99" fmla="*/ 436 h 4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436">
                      <a:moveTo>
                        <a:pt x="40" y="0"/>
                      </a:moveTo>
                      <a:lnTo>
                        <a:pt x="56" y="3"/>
                      </a:lnTo>
                      <a:lnTo>
                        <a:pt x="54" y="75"/>
                      </a:lnTo>
                      <a:lnTo>
                        <a:pt x="70" y="86"/>
                      </a:lnTo>
                      <a:lnTo>
                        <a:pt x="54" y="91"/>
                      </a:lnTo>
                      <a:lnTo>
                        <a:pt x="43" y="269"/>
                      </a:lnTo>
                      <a:lnTo>
                        <a:pt x="32" y="282"/>
                      </a:lnTo>
                      <a:lnTo>
                        <a:pt x="11" y="301"/>
                      </a:lnTo>
                      <a:lnTo>
                        <a:pt x="48" y="301"/>
                      </a:lnTo>
                      <a:lnTo>
                        <a:pt x="51" y="285"/>
                      </a:lnTo>
                      <a:lnTo>
                        <a:pt x="0" y="285"/>
                      </a:lnTo>
                      <a:lnTo>
                        <a:pt x="5" y="309"/>
                      </a:lnTo>
                      <a:lnTo>
                        <a:pt x="67" y="311"/>
                      </a:lnTo>
                      <a:lnTo>
                        <a:pt x="54" y="282"/>
                      </a:lnTo>
                      <a:lnTo>
                        <a:pt x="70" y="266"/>
                      </a:lnTo>
                      <a:lnTo>
                        <a:pt x="78" y="303"/>
                      </a:lnTo>
                      <a:lnTo>
                        <a:pt x="91" y="317"/>
                      </a:lnTo>
                      <a:lnTo>
                        <a:pt x="54" y="317"/>
                      </a:lnTo>
                      <a:lnTo>
                        <a:pt x="51" y="338"/>
                      </a:lnTo>
                      <a:lnTo>
                        <a:pt x="89" y="320"/>
                      </a:lnTo>
                      <a:lnTo>
                        <a:pt x="46" y="360"/>
                      </a:lnTo>
                      <a:lnTo>
                        <a:pt x="64" y="387"/>
                      </a:lnTo>
                      <a:lnTo>
                        <a:pt x="62" y="419"/>
                      </a:lnTo>
                      <a:lnTo>
                        <a:pt x="30" y="414"/>
                      </a:lnTo>
                      <a:lnTo>
                        <a:pt x="21" y="368"/>
                      </a:lnTo>
                      <a:lnTo>
                        <a:pt x="30" y="414"/>
                      </a:lnTo>
                      <a:lnTo>
                        <a:pt x="78" y="435"/>
                      </a:lnTo>
                      <a:lnTo>
                        <a:pt x="118" y="365"/>
                      </a:lnTo>
                      <a:lnTo>
                        <a:pt x="86" y="360"/>
                      </a:lnTo>
                      <a:lnTo>
                        <a:pt x="75" y="432"/>
                      </a:lnTo>
                      <a:lnTo>
                        <a:pt x="72" y="357"/>
                      </a:lnTo>
                      <a:lnTo>
                        <a:pt x="91" y="317"/>
                      </a:lnTo>
                    </a:path>
                  </a:pathLst>
                </a:custGeom>
                <a:noFill/>
                <a:ln w="15875" cap="rnd">
                  <a:solidFill>
                    <a:srgbClr val="00FF00"/>
                  </a:solidFill>
                  <a:round/>
                  <a:headEnd type="none" w="sm" len="sm"/>
                  <a:tailEnd type="none" w="sm" len="sm"/>
                </a:ln>
              </p:spPr>
              <p:txBody>
                <a:bodyPr/>
                <a:lstStyle/>
                <a:p>
                  <a:endParaRPr lang="en-US"/>
                </a:p>
              </p:txBody>
            </p:sp>
            <p:sp>
              <p:nvSpPr>
                <p:cNvPr id="4362" name="Freeform 91"/>
                <p:cNvSpPr>
                  <a:spLocks/>
                </p:cNvSpPr>
                <p:nvPr/>
              </p:nvSpPr>
              <p:spPr bwMode="auto">
                <a:xfrm>
                  <a:off x="1931" y="3078"/>
                  <a:ext cx="175" cy="97"/>
                </a:xfrm>
                <a:custGeom>
                  <a:avLst/>
                  <a:gdLst>
                    <a:gd name="T0" fmla="*/ 0 w 170"/>
                    <a:gd name="T1" fmla="*/ 96 h 97"/>
                    <a:gd name="T2" fmla="*/ 113 w 170"/>
                    <a:gd name="T3" fmla="*/ 40 h 97"/>
                    <a:gd name="T4" fmla="*/ 76 w 170"/>
                    <a:gd name="T5" fmla="*/ 0 h 97"/>
                    <a:gd name="T6" fmla="*/ 58 w 170"/>
                    <a:gd name="T7" fmla="*/ 5 h 97"/>
                    <a:gd name="T8" fmla="*/ 97 w 170"/>
                    <a:gd name="T9" fmla="*/ 40 h 97"/>
                    <a:gd name="T10" fmla="*/ 110 w 170"/>
                    <a:gd name="T11" fmla="*/ 40 h 97"/>
                    <a:gd name="T12" fmla="*/ 203 w 170"/>
                    <a:gd name="T13" fmla="*/ 11 h 97"/>
                    <a:gd name="T14" fmla="*/ 260 w 170"/>
                    <a:gd name="T15" fmla="*/ 19 h 97"/>
                    <a:gd name="T16" fmla="*/ 0 60000 65536"/>
                    <a:gd name="T17" fmla="*/ 0 60000 65536"/>
                    <a:gd name="T18" fmla="*/ 0 60000 65536"/>
                    <a:gd name="T19" fmla="*/ 0 60000 65536"/>
                    <a:gd name="T20" fmla="*/ 0 60000 65536"/>
                    <a:gd name="T21" fmla="*/ 0 60000 65536"/>
                    <a:gd name="T22" fmla="*/ 0 60000 65536"/>
                    <a:gd name="T23" fmla="*/ 0 60000 65536"/>
                    <a:gd name="T24" fmla="*/ 0 w 170"/>
                    <a:gd name="T25" fmla="*/ 0 h 97"/>
                    <a:gd name="T26" fmla="*/ 170 w 170"/>
                    <a:gd name="T27" fmla="*/ 97 h 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0" h="97">
                      <a:moveTo>
                        <a:pt x="0" y="96"/>
                      </a:moveTo>
                      <a:lnTo>
                        <a:pt x="74" y="40"/>
                      </a:lnTo>
                      <a:lnTo>
                        <a:pt x="49" y="0"/>
                      </a:lnTo>
                      <a:lnTo>
                        <a:pt x="40" y="5"/>
                      </a:lnTo>
                      <a:lnTo>
                        <a:pt x="63" y="40"/>
                      </a:lnTo>
                      <a:lnTo>
                        <a:pt x="72" y="40"/>
                      </a:lnTo>
                      <a:lnTo>
                        <a:pt x="132" y="11"/>
                      </a:lnTo>
                      <a:lnTo>
                        <a:pt x="169" y="19"/>
                      </a:lnTo>
                    </a:path>
                  </a:pathLst>
                </a:custGeom>
                <a:noFill/>
                <a:ln w="15875" cap="rnd">
                  <a:solidFill>
                    <a:srgbClr val="00FF00"/>
                  </a:solidFill>
                  <a:round/>
                  <a:headEnd type="none" w="sm" len="sm"/>
                  <a:tailEnd type="none" w="sm" len="sm"/>
                </a:ln>
              </p:spPr>
              <p:txBody>
                <a:bodyPr/>
                <a:lstStyle/>
                <a:p>
                  <a:endParaRPr lang="en-US"/>
                </a:p>
              </p:txBody>
            </p:sp>
            <p:sp>
              <p:nvSpPr>
                <p:cNvPr id="4363" name="Freeform 92"/>
                <p:cNvSpPr>
                  <a:spLocks/>
                </p:cNvSpPr>
                <p:nvPr/>
              </p:nvSpPr>
              <p:spPr bwMode="auto">
                <a:xfrm>
                  <a:off x="2100" y="3150"/>
                  <a:ext cx="100" cy="264"/>
                </a:xfrm>
                <a:custGeom>
                  <a:avLst/>
                  <a:gdLst>
                    <a:gd name="T0" fmla="*/ 0 w 97"/>
                    <a:gd name="T1" fmla="*/ 0 h 266"/>
                    <a:gd name="T2" fmla="*/ 36 w 97"/>
                    <a:gd name="T3" fmla="*/ 19 h 266"/>
                    <a:gd name="T4" fmla="*/ 67 w 97"/>
                    <a:gd name="T5" fmla="*/ 138 h 266"/>
                    <a:gd name="T6" fmla="*/ 42 w 97"/>
                    <a:gd name="T7" fmla="*/ 149 h 266"/>
                    <a:gd name="T8" fmla="*/ 71 w 97"/>
                    <a:gd name="T9" fmla="*/ 160 h 266"/>
                    <a:gd name="T10" fmla="*/ 81 w 97"/>
                    <a:gd name="T11" fmla="*/ 199 h 266"/>
                    <a:gd name="T12" fmla="*/ 51 w 97"/>
                    <a:gd name="T13" fmla="*/ 221 h 266"/>
                    <a:gd name="T14" fmla="*/ 151 w 97"/>
                    <a:gd name="T15" fmla="*/ 235 h 266"/>
                    <a:gd name="T16" fmla="*/ 0 60000 65536"/>
                    <a:gd name="T17" fmla="*/ 0 60000 65536"/>
                    <a:gd name="T18" fmla="*/ 0 60000 65536"/>
                    <a:gd name="T19" fmla="*/ 0 60000 65536"/>
                    <a:gd name="T20" fmla="*/ 0 60000 65536"/>
                    <a:gd name="T21" fmla="*/ 0 60000 65536"/>
                    <a:gd name="T22" fmla="*/ 0 60000 65536"/>
                    <a:gd name="T23" fmla="*/ 0 60000 65536"/>
                    <a:gd name="T24" fmla="*/ 0 w 97"/>
                    <a:gd name="T25" fmla="*/ 0 h 266"/>
                    <a:gd name="T26" fmla="*/ 97 w 97"/>
                    <a:gd name="T27" fmla="*/ 266 h 2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 h="266">
                      <a:moveTo>
                        <a:pt x="0" y="0"/>
                      </a:moveTo>
                      <a:lnTo>
                        <a:pt x="21" y="19"/>
                      </a:lnTo>
                      <a:lnTo>
                        <a:pt x="43" y="153"/>
                      </a:lnTo>
                      <a:lnTo>
                        <a:pt x="27" y="164"/>
                      </a:lnTo>
                      <a:lnTo>
                        <a:pt x="45" y="175"/>
                      </a:lnTo>
                      <a:lnTo>
                        <a:pt x="51" y="229"/>
                      </a:lnTo>
                      <a:lnTo>
                        <a:pt x="35" y="251"/>
                      </a:lnTo>
                      <a:lnTo>
                        <a:pt x="96" y="265"/>
                      </a:lnTo>
                    </a:path>
                  </a:pathLst>
                </a:custGeom>
                <a:noFill/>
                <a:ln w="15875" cap="rnd">
                  <a:solidFill>
                    <a:srgbClr val="00FF00"/>
                  </a:solidFill>
                  <a:round/>
                  <a:headEnd type="none" w="sm" len="sm"/>
                  <a:tailEnd type="none" w="sm" len="sm"/>
                </a:ln>
              </p:spPr>
              <p:txBody>
                <a:bodyPr/>
                <a:lstStyle/>
                <a:p>
                  <a:endParaRPr lang="en-US"/>
                </a:p>
              </p:txBody>
            </p:sp>
            <p:sp>
              <p:nvSpPr>
                <p:cNvPr id="4364" name="Freeform 93"/>
                <p:cNvSpPr>
                  <a:spLocks/>
                </p:cNvSpPr>
                <p:nvPr/>
              </p:nvSpPr>
              <p:spPr bwMode="auto">
                <a:xfrm>
                  <a:off x="2248" y="3584"/>
                  <a:ext cx="122" cy="218"/>
                </a:xfrm>
                <a:custGeom>
                  <a:avLst/>
                  <a:gdLst>
                    <a:gd name="T0" fmla="*/ 11 w 118"/>
                    <a:gd name="T1" fmla="*/ 0 h 219"/>
                    <a:gd name="T2" fmla="*/ 121 w 118"/>
                    <a:gd name="T3" fmla="*/ 57 h 219"/>
                    <a:gd name="T4" fmla="*/ 161 w 118"/>
                    <a:gd name="T5" fmla="*/ 109 h 219"/>
                    <a:gd name="T6" fmla="*/ 193 w 118"/>
                    <a:gd name="T7" fmla="*/ 203 h 219"/>
                    <a:gd name="T8" fmla="*/ 166 w 118"/>
                    <a:gd name="T9" fmla="*/ 195 h 219"/>
                    <a:gd name="T10" fmla="*/ 130 w 118"/>
                    <a:gd name="T11" fmla="*/ 108 h 219"/>
                    <a:gd name="T12" fmla="*/ 81 w 118"/>
                    <a:gd name="T13" fmla="*/ 59 h 219"/>
                    <a:gd name="T14" fmla="*/ 0 w 118"/>
                    <a:gd name="T15" fmla="*/ 24 h 219"/>
                    <a:gd name="T16" fmla="*/ 0 60000 65536"/>
                    <a:gd name="T17" fmla="*/ 0 60000 65536"/>
                    <a:gd name="T18" fmla="*/ 0 60000 65536"/>
                    <a:gd name="T19" fmla="*/ 0 60000 65536"/>
                    <a:gd name="T20" fmla="*/ 0 60000 65536"/>
                    <a:gd name="T21" fmla="*/ 0 60000 65536"/>
                    <a:gd name="T22" fmla="*/ 0 60000 65536"/>
                    <a:gd name="T23" fmla="*/ 0 60000 65536"/>
                    <a:gd name="T24" fmla="*/ 0 w 118"/>
                    <a:gd name="T25" fmla="*/ 0 h 219"/>
                    <a:gd name="T26" fmla="*/ 118 w 118"/>
                    <a:gd name="T27" fmla="*/ 219 h 2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8" h="219">
                      <a:moveTo>
                        <a:pt x="11" y="0"/>
                      </a:moveTo>
                      <a:lnTo>
                        <a:pt x="73" y="57"/>
                      </a:lnTo>
                      <a:lnTo>
                        <a:pt x="98" y="121"/>
                      </a:lnTo>
                      <a:lnTo>
                        <a:pt x="117" y="218"/>
                      </a:lnTo>
                      <a:lnTo>
                        <a:pt x="101" y="210"/>
                      </a:lnTo>
                      <a:lnTo>
                        <a:pt x="79" y="108"/>
                      </a:lnTo>
                      <a:lnTo>
                        <a:pt x="49" y="59"/>
                      </a:lnTo>
                      <a:lnTo>
                        <a:pt x="0" y="24"/>
                      </a:lnTo>
                    </a:path>
                  </a:pathLst>
                </a:custGeom>
                <a:noFill/>
                <a:ln w="15875" cap="rnd">
                  <a:solidFill>
                    <a:srgbClr val="00FF00"/>
                  </a:solidFill>
                  <a:round/>
                  <a:headEnd type="none" w="sm" len="sm"/>
                  <a:tailEnd type="none" w="sm" len="sm"/>
                </a:ln>
              </p:spPr>
              <p:txBody>
                <a:bodyPr/>
                <a:lstStyle/>
                <a:p>
                  <a:endParaRPr lang="en-US"/>
                </a:p>
              </p:txBody>
            </p:sp>
            <p:sp>
              <p:nvSpPr>
                <p:cNvPr id="4365" name="Freeform 94"/>
                <p:cNvSpPr>
                  <a:spLocks/>
                </p:cNvSpPr>
                <p:nvPr/>
              </p:nvSpPr>
              <p:spPr bwMode="auto">
                <a:xfrm>
                  <a:off x="2334" y="3660"/>
                  <a:ext cx="80" cy="68"/>
                </a:xfrm>
                <a:custGeom>
                  <a:avLst/>
                  <a:gdLst>
                    <a:gd name="T0" fmla="*/ 0 w 77"/>
                    <a:gd name="T1" fmla="*/ 0 h 68"/>
                    <a:gd name="T2" fmla="*/ 134 w 77"/>
                    <a:gd name="T3" fmla="*/ 67 h 68"/>
                    <a:gd name="T4" fmla="*/ 0 60000 65536"/>
                    <a:gd name="T5" fmla="*/ 0 60000 65536"/>
                    <a:gd name="T6" fmla="*/ 0 w 77"/>
                    <a:gd name="T7" fmla="*/ 0 h 68"/>
                    <a:gd name="T8" fmla="*/ 77 w 77"/>
                    <a:gd name="T9" fmla="*/ 68 h 68"/>
                  </a:gdLst>
                  <a:ahLst/>
                  <a:cxnLst>
                    <a:cxn ang="T4">
                      <a:pos x="T0" y="T1"/>
                    </a:cxn>
                    <a:cxn ang="T5">
                      <a:pos x="T2" y="T3"/>
                    </a:cxn>
                  </a:cxnLst>
                  <a:rect l="T6" t="T7" r="T8" b="T9"/>
                  <a:pathLst>
                    <a:path w="77" h="68">
                      <a:moveTo>
                        <a:pt x="0" y="0"/>
                      </a:moveTo>
                      <a:lnTo>
                        <a:pt x="76" y="67"/>
                      </a:lnTo>
                    </a:path>
                  </a:pathLst>
                </a:custGeom>
                <a:noFill/>
                <a:ln w="15875" cap="rnd">
                  <a:solidFill>
                    <a:srgbClr val="00FF00"/>
                  </a:solidFill>
                  <a:round/>
                  <a:headEnd type="none" w="sm" len="sm"/>
                  <a:tailEnd type="none" w="sm" len="sm"/>
                </a:ln>
              </p:spPr>
              <p:txBody>
                <a:bodyPr/>
                <a:lstStyle/>
                <a:p>
                  <a:endParaRPr lang="en-US"/>
                </a:p>
              </p:txBody>
            </p:sp>
            <p:sp>
              <p:nvSpPr>
                <p:cNvPr id="4366" name="Freeform 95"/>
                <p:cNvSpPr>
                  <a:spLocks/>
                </p:cNvSpPr>
                <p:nvPr/>
              </p:nvSpPr>
              <p:spPr bwMode="auto">
                <a:xfrm>
                  <a:off x="2364" y="3796"/>
                  <a:ext cx="204" cy="8"/>
                </a:xfrm>
                <a:custGeom>
                  <a:avLst/>
                  <a:gdLst>
                    <a:gd name="T0" fmla="*/ 0 w 204"/>
                    <a:gd name="T1" fmla="*/ 8 h 8"/>
                    <a:gd name="T2" fmla="*/ 100 w 204"/>
                    <a:gd name="T3" fmla="*/ 0 h 8"/>
                    <a:gd name="T4" fmla="*/ 204 w 204"/>
                    <a:gd name="T5" fmla="*/ 0 h 8"/>
                    <a:gd name="T6" fmla="*/ 0 60000 65536"/>
                    <a:gd name="T7" fmla="*/ 0 60000 65536"/>
                    <a:gd name="T8" fmla="*/ 0 60000 65536"/>
                    <a:gd name="T9" fmla="*/ 0 w 204"/>
                    <a:gd name="T10" fmla="*/ 0 h 8"/>
                    <a:gd name="T11" fmla="*/ 204 w 204"/>
                    <a:gd name="T12" fmla="*/ 8 h 8"/>
                  </a:gdLst>
                  <a:ahLst/>
                  <a:cxnLst>
                    <a:cxn ang="T6">
                      <a:pos x="T0" y="T1"/>
                    </a:cxn>
                    <a:cxn ang="T7">
                      <a:pos x="T2" y="T3"/>
                    </a:cxn>
                    <a:cxn ang="T8">
                      <a:pos x="T4" y="T5"/>
                    </a:cxn>
                  </a:cxnLst>
                  <a:rect l="T9" t="T10" r="T11" b="T12"/>
                  <a:pathLst>
                    <a:path w="204" h="8">
                      <a:moveTo>
                        <a:pt x="0" y="8"/>
                      </a:moveTo>
                      <a:lnTo>
                        <a:pt x="100" y="0"/>
                      </a:lnTo>
                      <a:lnTo>
                        <a:pt x="204" y="0"/>
                      </a:lnTo>
                    </a:path>
                  </a:pathLst>
                </a:custGeom>
                <a:noFill/>
                <a:ln w="15875">
                  <a:solidFill>
                    <a:srgbClr val="00FF00"/>
                  </a:solidFill>
                  <a:round/>
                  <a:headEnd/>
                  <a:tailEnd/>
                </a:ln>
              </p:spPr>
              <p:txBody>
                <a:bodyPr/>
                <a:lstStyle/>
                <a:p>
                  <a:endParaRPr lang="en-US"/>
                </a:p>
              </p:txBody>
            </p:sp>
            <p:grpSp>
              <p:nvGrpSpPr>
                <p:cNvPr id="11" name="Group 96"/>
                <p:cNvGrpSpPr>
                  <a:grpSpLocks/>
                </p:cNvGrpSpPr>
                <p:nvPr/>
              </p:nvGrpSpPr>
              <p:grpSpPr bwMode="auto">
                <a:xfrm>
                  <a:off x="2263" y="3369"/>
                  <a:ext cx="598" cy="396"/>
                  <a:chOff x="2263" y="3369"/>
                  <a:chExt cx="598" cy="396"/>
                </a:xfrm>
              </p:grpSpPr>
              <p:sp>
                <p:nvSpPr>
                  <p:cNvPr id="4368" name="Freeform 97"/>
                  <p:cNvSpPr>
                    <a:spLocks/>
                  </p:cNvSpPr>
                  <p:nvPr/>
                </p:nvSpPr>
                <p:spPr bwMode="auto">
                  <a:xfrm>
                    <a:off x="2572" y="3405"/>
                    <a:ext cx="74" cy="75"/>
                  </a:xfrm>
                  <a:custGeom>
                    <a:avLst/>
                    <a:gdLst>
                      <a:gd name="T0" fmla="*/ 74 w 74"/>
                      <a:gd name="T1" fmla="*/ 75 h 75"/>
                      <a:gd name="T2" fmla="*/ 44 w 74"/>
                      <a:gd name="T3" fmla="*/ 39 h 75"/>
                      <a:gd name="T4" fmla="*/ 0 w 74"/>
                      <a:gd name="T5" fmla="*/ 0 h 75"/>
                      <a:gd name="T6" fmla="*/ 0 60000 65536"/>
                      <a:gd name="T7" fmla="*/ 0 60000 65536"/>
                      <a:gd name="T8" fmla="*/ 0 60000 65536"/>
                      <a:gd name="T9" fmla="*/ 0 w 74"/>
                      <a:gd name="T10" fmla="*/ 0 h 75"/>
                      <a:gd name="T11" fmla="*/ 74 w 74"/>
                      <a:gd name="T12" fmla="*/ 75 h 75"/>
                    </a:gdLst>
                    <a:ahLst/>
                    <a:cxnLst>
                      <a:cxn ang="T6">
                        <a:pos x="T0" y="T1"/>
                      </a:cxn>
                      <a:cxn ang="T7">
                        <a:pos x="T2" y="T3"/>
                      </a:cxn>
                      <a:cxn ang="T8">
                        <a:pos x="T4" y="T5"/>
                      </a:cxn>
                    </a:cxnLst>
                    <a:rect l="T9" t="T10" r="T11" b="T12"/>
                    <a:pathLst>
                      <a:path w="74" h="75">
                        <a:moveTo>
                          <a:pt x="74" y="75"/>
                        </a:moveTo>
                        <a:lnTo>
                          <a:pt x="44" y="39"/>
                        </a:lnTo>
                        <a:lnTo>
                          <a:pt x="0" y="0"/>
                        </a:lnTo>
                      </a:path>
                    </a:pathLst>
                  </a:custGeom>
                  <a:noFill/>
                  <a:ln w="15875">
                    <a:solidFill>
                      <a:srgbClr val="00FF00"/>
                    </a:solidFill>
                    <a:round/>
                    <a:headEnd type="none" w="sm" len="sm"/>
                    <a:tailEnd type="none" w="sm" len="sm"/>
                  </a:ln>
                </p:spPr>
                <p:txBody>
                  <a:bodyPr wrap="none" anchor="ctr"/>
                  <a:lstStyle/>
                  <a:p>
                    <a:endParaRPr lang="en-US"/>
                  </a:p>
                </p:txBody>
              </p:sp>
              <p:sp>
                <p:nvSpPr>
                  <p:cNvPr id="4369" name="Freeform 98"/>
                  <p:cNvSpPr>
                    <a:spLocks/>
                  </p:cNvSpPr>
                  <p:nvPr/>
                </p:nvSpPr>
                <p:spPr bwMode="auto">
                  <a:xfrm>
                    <a:off x="2268" y="3459"/>
                    <a:ext cx="376" cy="122"/>
                  </a:xfrm>
                  <a:custGeom>
                    <a:avLst/>
                    <a:gdLst>
                      <a:gd name="T0" fmla="*/ 376 w 376"/>
                      <a:gd name="T1" fmla="*/ 19 h 122"/>
                      <a:gd name="T2" fmla="*/ 251 w 376"/>
                      <a:gd name="T3" fmla="*/ 0 h 122"/>
                      <a:gd name="T4" fmla="*/ 0 w 376"/>
                      <a:gd name="T5" fmla="*/ 122 h 122"/>
                      <a:gd name="T6" fmla="*/ 0 60000 65536"/>
                      <a:gd name="T7" fmla="*/ 0 60000 65536"/>
                      <a:gd name="T8" fmla="*/ 0 60000 65536"/>
                      <a:gd name="T9" fmla="*/ 0 w 376"/>
                      <a:gd name="T10" fmla="*/ 0 h 122"/>
                      <a:gd name="T11" fmla="*/ 376 w 376"/>
                      <a:gd name="T12" fmla="*/ 122 h 122"/>
                    </a:gdLst>
                    <a:ahLst/>
                    <a:cxnLst>
                      <a:cxn ang="T6">
                        <a:pos x="T0" y="T1"/>
                      </a:cxn>
                      <a:cxn ang="T7">
                        <a:pos x="T2" y="T3"/>
                      </a:cxn>
                      <a:cxn ang="T8">
                        <a:pos x="T4" y="T5"/>
                      </a:cxn>
                    </a:cxnLst>
                    <a:rect l="T9" t="T10" r="T11" b="T12"/>
                    <a:pathLst>
                      <a:path w="376" h="122">
                        <a:moveTo>
                          <a:pt x="376" y="19"/>
                        </a:moveTo>
                        <a:lnTo>
                          <a:pt x="251" y="0"/>
                        </a:lnTo>
                        <a:lnTo>
                          <a:pt x="0" y="122"/>
                        </a:lnTo>
                      </a:path>
                    </a:pathLst>
                  </a:custGeom>
                  <a:noFill/>
                  <a:ln w="15875" cap="rnd">
                    <a:solidFill>
                      <a:srgbClr val="00FF00"/>
                    </a:solidFill>
                    <a:round/>
                    <a:headEnd type="none" w="sm" len="sm"/>
                    <a:tailEnd type="none" w="sm" len="sm"/>
                  </a:ln>
                </p:spPr>
                <p:txBody>
                  <a:bodyPr/>
                  <a:lstStyle/>
                  <a:p>
                    <a:endParaRPr lang="en-US"/>
                  </a:p>
                </p:txBody>
              </p:sp>
              <p:sp>
                <p:nvSpPr>
                  <p:cNvPr id="4370" name="Freeform 99"/>
                  <p:cNvSpPr>
                    <a:spLocks/>
                  </p:cNvSpPr>
                  <p:nvPr/>
                </p:nvSpPr>
                <p:spPr bwMode="auto">
                  <a:xfrm>
                    <a:off x="2264" y="3404"/>
                    <a:ext cx="308" cy="177"/>
                  </a:xfrm>
                  <a:custGeom>
                    <a:avLst/>
                    <a:gdLst>
                      <a:gd name="T0" fmla="*/ 487 w 298"/>
                      <a:gd name="T1" fmla="*/ 0 h 177"/>
                      <a:gd name="T2" fmla="*/ 372 w 298"/>
                      <a:gd name="T3" fmla="*/ 50 h 177"/>
                      <a:gd name="T4" fmla="*/ 49 w 298"/>
                      <a:gd name="T5" fmla="*/ 144 h 177"/>
                      <a:gd name="T6" fmla="*/ 0 w 298"/>
                      <a:gd name="T7" fmla="*/ 176 h 177"/>
                      <a:gd name="T8" fmla="*/ 0 60000 65536"/>
                      <a:gd name="T9" fmla="*/ 0 60000 65536"/>
                      <a:gd name="T10" fmla="*/ 0 60000 65536"/>
                      <a:gd name="T11" fmla="*/ 0 60000 65536"/>
                      <a:gd name="T12" fmla="*/ 0 w 298"/>
                      <a:gd name="T13" fmla="*/ 0 h 177"/>
                      <a:gd name="T14" fmla="*/ 298 w 298"/>
                      <a:gd name="T15" fmla="*/ 177 h 177"/>
                    </a:gdLst>
                    <a:ahLst/>
                    <a:cxnLst>
                      <a:cxn ang="T8">
                        <a:pos x="T0" y="T1"/>
                      </a:cxn>
                      <a:cxn ang="T9">
                        <a:pos x="T2" y="T3"/>
                      </a:cxn>
                      <a:cxn ang="T10">
                        <a:pos x="T4" y="T5"/>
                      </a:cxn>
                      <a:cxn ang="T11">
                        <a:pos x="T6" y="T7"/>
                      </a:cxn>
                    </a:cxnLst>
                    <a:rect l="T12" t="T13" r="T14" b="T15"/>
                    <a:pathLst>
                      <a:path w="298" h="177">
                        <a:moveTo>
                          <a:pt x="297" y="0"/>
                        </a:moveTo>
                        <a:lnTo>
                          <a:pt x="226" y="50"/>
                        </a:lnTo>
                        <a:lnTo>
                          <a:pt x="32" y="144"/>
                        </a:lnTo>
                        <a:lnTo>
                          <a:pt x="0" y="176"/>
                        </a:lnTo>
                      </a:path>
                    </a:pathLst>
                  </a:custGeom>
                  <a:noFill/>
                  <a:ln w="15875" cap="rnd">
                    <a:solidFill>
                      <a:srgbClr val="00FF00"/>
                    </a:solidFill>
                    <a:round/>
                    <a:headEnd type="none" w="sm" len="sm"/>
                    <a:tailEnd type="none" w="sm" len="sm"/>
                  </a:ln>
                </p:spPr>
                <p:txBody>
                  <a:bodyPr/>
                  <a:lstStyle/>
                  <a:p>
                    <a:endParaRPr lang="en-US"/>
                  </a:p>
                </p:txBody>
              </p:sp>
              <p:sp>
                <p:nvSpPr>
                  <p:cNvPr id="4371" name="Freeform 100"/>
                  <p:cNvSpPr>
                    <a:spLocks/>
                  </p:cNvSpPr>
                  <p:nvPr/>
                </p:nvSpPr>
                <p:spPr bwMode="auto">
                  <a:xfrm>
                    <a:off x="2268" y="3593"/>
                    <a:ext cx="593" cy="172"/>
                  </a:xfrm>
                  <a:custGeom>
                    <a:avLst/>
                    <a:gdLst>
                      <a:gd name="T0" fmla="*/ 593 w 593"/>
                      <a:gd name="T1" fmla="*/ 142 h 172"/>
                      <a:gd name="T2" fmla="*/ 510 w 593"/>
                      <a:gd name="T3" fmla="*/ 172 h 172"/>
                      <a:gd name="T4" fmla="*/ 262 w 593"/>
                      <a:gd name="T5" fmla="*/ 140 h 172"/>
                      <a:gd name="T6" fmla="*/ 0 w 593"/>
                      <a:gd name="T7" fmla="*/ 0 h 172"/>
                      <a:gd name="T8" fmla="*/ 0 60000 65536"/>
                      <a:gd name="T9" fmla="*/ 0 60000 65536"/>
                      <a:gd name="T10" fmla="*/ 0 60000 65536"/>
                      <a:gd name="T11" fmla="*/ 0 60000 65536"/>
                      <a:gd name="T12" fmla="*/ 0 w 593"/>
                      <a:gd name="T13" fmla="*/ 0 h 172"/>
                      <a:gd name="T14" fmla="*/ 593 w 593"/>
                      <a:gd name="T15" fmla="*/ 172 h 172"/>
                    </a:gdLst>
                    <a:ahLst/>
                    <a:cxnLst>
                      <a:cxn ang="T8">
                        <a:pos x="T0" y="T1"/>
                      </a:cxn>
                      <a:cxn ang="T9">
                        <a:pos x="T2" y="T3"/>
                      </a:cxn>
                      <a:cxn ang="T10">
                        <a:pos x="T4" y="T5"/>
                      </a:cxn>
                      <a:cxn ang="T11">
                        <a:pos x="T6" y="T7"/>
                      </a:cxn>
                    </a:cxnLst>
                    <a:rect l="T12" t="T13" r="T14" b="T15"/>
                    <a:pathLst>
                      <a:path w="593" h="172">
                        <a:moveTo>
                          <a:pt x="593" y="142"/>
                        </a:moveTo>
                        <a:lnTo>
                          <a:pt x="510" y="172"/>
                        </a:lnTo>
                        <a:lnTo>
                          <a:pt x="262" y="140"/>
                        </a:lnTo>
                        <a:lnTo>
                          <a:pt x="0" y="0"/>
                        </a:lnTo>
                      </a:path>
                    </a:pathLst>
                  </a:custGeom>
                  <a:noFill/>
                  <a:ln w="15875" cap="rnd">
                    <a:solidFill>
                      <a:srgbClr val="00FF00"/>
                    </a:solidFill>
                    <a:round/>
                    <a:headEnd type="none" w="sm" len="sm"/>
                    <a:tailEnd type="none" w="sm" len="sm"/>
                  </a:ln>
                </p:spPr>
                <p:txBody>
                  <a:bodyPr/>
                  <a:lstStyle/>
                  <a:p>
                    <a:endParaRPr lang="en-US"/>
                  </a:p>
                </p:txBody>
              </p:sp>
              <p:sp>
                <p:nvSpPr>
                  <p:cNvPr id="4372" name="Freeform 101"/>
                  <p:cNvSpPr>
                    <a:spLocks/>
                  </p:cNvSpPr>
                  <p:nvPr/>
                </p:nvSpPr>
                <p:spPr bwMode="auto">
                  <a:xfrm>
                    <a:off x="2263" y="3369"/>
                    <a:ext cx="318" cy="183"/>
                  </a:xfrm>
                  <a:custGeom>
                    <a:avLst/>
                    <a:gdLst>
                      <a:gd name="T0" fmla="*/ 0 w 309"/>
                      <a:gd name="T1" fmla="*/ 154 h 185"/>
                      <a:gd name="T2" fmla="*/ 12 w 309"/>
                      <a:gd name="T3" fmla="*/ 132 h 185"/>
                      <a:gd name="T4" fmla="*/ 447 w 309"/>
                      <a:gd name="T5" fmla="*/ 12 h 185"/>
                      <a:gd name="T6" fmla="*/ 473 w 309"/>
                      <a:gd name="T7" fmla="*/ 20 h 185"/>
                      <a:gd name="T8" fmla="*/ 439 w 309"/>
                      <a:gd name="T9" fmla="*/ 0 h 185"/>
                      <a:gd name="T10" fmla="*/ 9 w 309"/>
                      <a:gd name="T11" fmla="*/ 128 h 185"/>
                      <a:gd name="T12" fmla="*/ 3 w 309"/>
                      <a:gd name="T13" fmla="*/ 145 h 185"/>
                      <a:gd name="T14" fmla="*/ 0 60000 65536"/>
                      <a:gd name="T15" fmla="*/ 0 60000 65536"/>
                      <a:gd name="T16" fmla="*/ 0 60000 65536"/>
                      <a:gd name="T17" fmla="*/ 0 60000 65536"/>
                      <a:gd name="T18" fmla="*/ 0 60000 65536"/>
                      <a:gd name="T19" fmla="*/ 0 60000 65536"/>
                      <a:gd name="T20" fmla="*/ 0 60000 65536"/>
                      <a:gd name="T21" fmla="*/ 0 w 309"/>
                      <a:gd name="T22" fmla="*/ 0 h 185"/>
                      <a:gd name="T23" fmla="*/ 309 w 309"/>
                      <a:gd name="T24" fmla="*/ 185 h 1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9" h="185">
                        <a:moveTo>
                          <a:pt x="0" y="184"/>
                        </a:moveTo>
                        <a:lnTo>
                          <a:pt x="12" y="156"/>
                        </a:lnTo>
                        <a:lnTo>
                          <a:pt x="291" y="12"/>
                        </a:lnTo>
                        <a:lnTo>
                          <a:pt x="308" y="20"/>
                        </a:lnTo>
                        <a:lnTo>
                          <a:pt x="286" y="0"/>
                        </a:lnTo>
                        <a:lnTo>
                          <a:pt x="9" y="148"/>
                        </a:lnTo>
                        <a:lnTo>
                          <a:pt x="3" y="175"/>
                        </a:lnTo>
                      </a:path>
                    </a:pathLst>
                  </a:custGeom>
                  <a:noFill/>
                  <a:ln w="15875" cap="rnd">
                    <a:solidFill>
                      <a:srgbClr val="00FF00"/>
                    </a:solidFill>
                    <a:round/>
                    <a:headEnd type="none" w="sm" len="sm"/>
                    <a:tailEnd type="none" w="sm" len="sm"/>
                  </a:ln>
                </p:spPr>
                <p:txBody>
                  <a:bodyPr/>
                  <a:lstStyle/>
                  <a:p>
                    <a:endParaRPr lang="en-US"/>
                  </a:p>
                </p:txBody>
              </p:sp>
            </p:grpSp>
          </p:grpSp>
        </p:grpSp>
        <p:sp>
          <p:nvSpPr>
            <p:cNvPr id="4116" name="Freeform 102"/>
            <p:cNvSpPr>
              <a:spLocks/>
            </p:cNvSpPr>
            <p:nvPr/>
          </p:nvSpPr>
          <p:spPr bwMode="auto">
            <a:xfrm>
              <a:off x="2276" y="2033"/>
              <a:ext cx="80" cy="39"/>
            </a:xfrm>
            <a:custGeom>
              <a:avLst/>
              <a:gdLst>
                <a:gd name="T0" fmla="*/ 80 w 80"/>
                <a:gd name="T1" fmla="*/ 0 h 39"/>
                <a:gd name="T2" fmla="*/ 60 w 80"/>
                <a:gd name="T3" fmla="*/ 39 h 39"/>
                <a:gd name="T4" fmla="*/ 0 w 80"/>
                <a:gd name="T5" fmla="*/ 39 h 39"/>
                <a:gd name="T6" fmla="*/ 0 60000 65536"/>
                <a:gd name="T7" fmla="*/ 0 60000 65536"/>
                <a:gd name="T8" fmla="*/ 0 60000 65536"/>
                <a:gd name="T9" fmla="*/ 0 w 80"/>
                <a:gd name="T10" fmla="*/ 0 h 39"/>
                <a:gd name="T11" fmla="*/ 80 w 80"/>
                <a:gd name="T12" fmla="*/ 39 h 39"/>
              </a:gdLst>
              <a:ahLst/>
              <a:cxnLst>
                <a:cxn ang="T6">
                  <a:pos x="T0" y="T1"/>
                </a:cxn>
                <a:cxn ang="T7">
                  <a:pos x="T2" y="T3"/>
                </a:cxn>
                <a:cxn ang="T8">
                  <a:pos x="T4" y="T5"/>
                </a:cxn>
              </a:cxnLst>
              <a:rect l="T9" t="T10" r="T11" b="T12"/>
              <a:pathLst>
                <a:path w="80" h="39">
                  <a:moveTo>
                    <a:pt x="80" y="0"/>
                  </a:moveTo>
                  <a:lnTo>
                    <a:pt x="60" y="39"/>
                  </a:lnTo>
                  <a:lnTo>
                    <a:pt x="0" y="39"/>
                  </a:lnTo>
                </a:path>
              </a:pathLst>
            </a:custGeom>
            <a:noFill/>
            <a:ln w="9525">
              <a:solidFill>
                <a:schemeClr val="tx1"/>
              </a:solidFill>
              <a:prstDash val="dash"/>
              <a:round/>
              <a:headEnd/>
              <a:tailEnd/>
            </a:ln>
          </p:spPr>
          <p:txBody>
            <a:bodyPr/>
            <a:lstStyle/>
            <a:p>
              <a:endParaRPr lang="en-US"/>
            </a:p>
          </p:txBody>
        </p:sp>
        <p:sp>
          <p:nvSpPr>
            <p:cNvPr id="4117" name="Freeform 103"/>
            <p:cNvSpPr>
              <a:spLocks/>
            </p:cNvSpPr>
            <p:nvPr/>
          </p:nvSpPr>
          <p:spPr bwMode="auto">
            <a:xfrm>
              <a:off x="2030" y="1564"/>
              <a:ext cx="79" cy="119"/>
            </a:xfrm>
            <a:custGeom>
              <a:avLst/>
              <a:gdLst>
                <a:gd name="T0" fmla="*/ 133 w 76"/>
                <a:gd name="T1" fmla="*/ 104 h 120"/>
                <a:gd name="T2" fmla="*/ 0 w 76"/>
                <a:gd name="T3" fmla="*/ 74 h 120"/>
                <a:gd name="T4" fmla="*/ 3 w 76"/>
                <a:gd name="T5" fmla="*/ 0 h 120"/>
                <a:gd name="T6" fmla="*/ 0 60000 65536"/>
                <a:gd name="T7" fmla="*/ 0 60000 65536"/>
                <a:gd name="T8" fmla="*/ 0 60000 65536"/>
                <a:gd name="T9" fmla="*/ 0 w 76"/>
                <a:gd name="T10" fmla="*/ 0 h 120"/>
                <a:gd name="T11" fmla="*/ 76 w 76"/>
                <a:gd name="T12" fmla="*/ 120 h 120"/>
              </a:gdLst>
              <a:ahLst/>
              <a:cxnLst>
                <a:cxn ang="T6">
                  <a:pos x="T0" y="T1"/>
                </a:cxn>
                <a:cxn ang="T7">
                  <a:pos x="T2" y="T3"/>
                </a:cxn>
                <a:cxn ang="T8">
                  <a:pos x="T4" y="T5"/>
                </a:cxn>
              </a:cxnLst>
              <a:rect l="T9" t="T10" r="T11" b="T12"/>
              <a:pathLst>
                <a:path w="76" h="120">
                  <a:moveTo>
                    <a:pt x="75" y="119"/>
                  </a:moveTo>
                  <a:lnTo>
                    <a:pt x="0" y="89"/>
                  </a:lnTo>
                  <a:lnTo>
                    <a:pt x="3" y="0"/>
                  </a:lnTo>
                </a:path>
              </a:pathLst>
            </a:custGeom>
            <a:noFill/>
            <a:ln w="9525">
              <a:solidFill>
                <a:schemeClr val="tx1"/>
              </a:solidFill>
              <a:prstDash val="dash"/>
              <a:round/>
              <a:headEnd type="none" w="sm" len="sm"/>
              <a:tailEnd type="none" w="sm" len="sm"/>
            </a:ln>
          </p:spPr>
          <p:txBody>
            <a:bodyPr/>
            <a:lstStyle/>
            <a:p>
              <a:endParaRPr lang="en-US"/>
            </a:p>
          </p:txBody>
        </p:sp>
        <p:sp>
          <p:nvSpPr>
            <p:cNvPr id="4118" name="Freeform 104"/>
            <p:cNvSpPr>
              <a:spLocks/>
            </p:cNvSpPr>
            <p:nvPr/>
          </p:nvSpPr>
          <p:spPr bwMode="auto">
            <a:xfrm>
              <a:off x="2356" y="1884"/>
              <a:ext cx="331" cy="151"/>
            </a:xfrm>
            <a:custGeom>
              <a:avLst/>
              <a:gdLst>
                <a:gd name="T0" fmla="*/ 507 w 321"/>
                <a:gd name="T1" fmla="*/ 0 h 152"/>
                <a:gd name="T2" fmla="*/ 315 w 321"/>
                <a:gd name="T3" fmla="*/ 34 h 152"/>
                <a:gd name="T4" fmla="*/ 0 w 321"/>
                <a:gd name="T5" fmla="*/ 136 h 152"/>
                <a:gd name="T6" fmla="*/ 0 60000 65536"/>
                <a:gd name="T7" fmla="*/ 0 60000 65536"/>
                <a:gd name="T8" fmla="*/ 0 60000 65536"/>
                <a:gd name="T9" fmla="*/ 0 w 321"/>
                <a:gd name="T10" fmla="*/ 0 h 152"/>
                <a:gd name="T11" fmla="*/ 321 w 321"/>
                <a:gd name="T12" fmla="*/ 152 h 152"/>
              </a:gdLst>
              <a:ahLst/>
              <a:cxnLst>
                <a:cxn ang="T6">
                  <a:pos x="T0" y="T1"/>
                </a:cxn>
                <a:cxn ang="T7">
                  <a:pos x="T2" y="T3"/>
                </a:cxn>
                <a:cxn ang="T8">
                  <a:pos x="T4" y="T5"/>
                </a:cxn>
              </a:cxnLst>
              <a:rect l="T9" t="T10" r="T11" b="T12"/>
              <a:pathLst>
                <a:path w="321" h="152">
                  <a:moveTo>
                    <a:pt x="320" y="0"/>
                  </a:moveTo>
                  <a:lnTo>
                    <a:pt x="199" y="34"/>
                  </a:lnTo>
                  <a:lnTo>
                    <a:pt x="0" y="151"/>
                  </a:lnTo>
                </a:path>
              </a:pathLst>
            </a:custGeom>
            <a:noFill/>
            <a:ln w="9525">
              <a:solidFill>
                <a:schemeClr val="tx1"/>
              </a:solidFill>
              <a:prstDash val="dash"/>
              <a:round/>
              <a:headEnd type="none" w="sm" len="sm"/>
              <a:tailEnd type="none" w="sm" len="sm"/>
            </a:ln>
          </p:spPr>
          <p:txBody>
            <a:bodyPr/>
            <a:lstStyle/>
            <a:p>
              <a:endParaRPr lang="en-US"/>
            </a:p>
          </p:txBody>
        </p:sp>
        <p:grpSp>
          <p:nvGrpSpPr>
            <p:cNvPr id="12" name="Group 105"/>
            <p:cNvGrpSpPr>
              <a:grpSpLocks/>
            </p:cNvGrpSpPr>
            <p:nvPr/>
          </p:nvGrpSpPr>
          <p:grpSpPr bwMode="auto">
            <a:xfrm>
              <a:off x="1083" y="2360"/>
              <a:ext cx="784" cy="1183"/>
              <a:chOff x="2113" y="2472"/>
              <a:chExt cx="784" cy="1183"/>
            </a:xfrm>
          </p:grpSpPr>
          <p:sp>
            <p:nvSpPr>
              <p:cNvPr id="4331" name="Freeform 106"/>
              <p:cNvSpPr>
                <a:spLocks/>
              </p:cNvSpPr>
              <p:nvPr/>
            </p:nvSpPr>
            <p:spPr bwMode="auto">
              <a:xfrm>
                <a:off x="2291" y="3384"/>
                <a:ext cx="296" cy="144"/>
              </a:xfrm>
              <a:custGeom>
                <a:avLst/>
                <a:gdLst>
                  <a:gd name="T0" fmla="*/ 432 w 288"/>
                  <a:gd name="T1" fmla="*/ 0 h 145"/>
                  <a:gd name="T2" fmla="*/ 0 w 288"/>
                  <a:gd name="T3" fmla="*/ 129 h 145"/>
                  <a:gd name="T4" fmla="*/ 0 60000 65536"/>
                  <a:gd name="T5" fmla="*/ 0 60000 65536"/>
                  <a:gd name="T6" fmla="*/ 0 w 288"/>
                  <a:gd name="T7" fmla="*/ 0 h 145"/>
                  <a:gd name="T8" fmla="*/ 288 w 288"/>
                  <a:gd name="T9" fmla="*/ 145 h 145"/>
                </a:gdLst>
                <a:ahLst/>
                <a:cxnLst>
                  <a:cxn ang="T4">
                    <a:pos x="T0" y="T1"/>
                  </a:cxn>
                  <a:cxn ang="T5">
                    <a:pos x="T2" y="T3"/>
                  </a:cxn>
                </a:cxnLst>
                <a:rect l="T6" t="T7" r="T8" b="T9"/>
                <a:pathLst>
                  <a:path w="288" h="145">
                    <a:moveTo>
                      <a:pt x="287" y="0"/>
                    </a:moveTo>
                    <a:lnTo>
                      <a:pt x="0" y="144"/>
                    </a:lnTo>
                  </a:path>
                </a:pathLst>
              </a:custGeom>
              <a:noFill/>
              <a:ln w="15875" cap="rnd">
                <a:solidFill>
                  <a:srgbClr val="C0C0C0"/>
                </a:solidFill>
                <a:round/>
                <a:headEnd type="none" w="sm" len="sm"/>
                <a:tailEnd type="none" w="sm" len="sm"/>
              </a:ln>
            </p:spPr>
            <p:txBody>
              <a:bodyPr/>
              <a:lstStyle/>
              <a:p>
                <a:endParaRPr lang="en-US"/>
              </a:p>
            </p:txBody>
          </p:sp>
          <p:sp>
            <p:nvSpPr>
              <p:cNvPr id="4332" name="Freeform 107"/>
              <p:cNvSpPr>
                <a:spLocks/>
              </p:cNvSpPr>
              <p:nvPr/>
            </p:nvSpPr>
            <p:spPr bwMode="auto">
              <a:xfrm>
                <a:off x="2113" y="3528"/>
                <a:ext cx="174" cy="99"/>
              </a:xfrm>
              <a:custGeom>
                <a:avLst/>
                <a:gdLst>
                  <a:gd name="T0" fmla="*/ 174 w 174"/>
                  <a:gd name="T1" fmla="*/ 2 h 99"/>
                  <a:gd name="T2" fmla="*/ 141 w 174"/>
                  <a:gd name="T3" fmla="*/ 26 h 99"/>
                  <a:gd name="T4" fmla="*/ 41 w 174"/>
                  <a:gd name="T5" fmla="*/ 31 h 99"/>
                  <a:gd name="T6" fmla="*/ 20 w 174"/>
                  <a:gd name="T7" fmla="*/ 42 h 99"/>
                  <a:gd name="T8" fmla="*/ 0 w 174"/>
                  <a:gd name="T9" fmla="*/ 18 h 99"/>
                  <a:gd name="T10" fmla="*/ 33 w 174"/>
                  <a:gd name="T11" fmla="*/ 21 h 99"/>
                  <a:gd name="T12" fmla="*/ 116 w 174"/>
                  <a:gd name="T13" fmla="*/ 21 h 99"/>
                  <a:gd name="T14" fmla="*/ 133 w 174"/>
                  <a:gd name="T15" fmla="*/ 44 h 99"/>
                  <a:gd name="T16" fmla="*/ 77 w 174"/>
                  <a:gd name="T17" fmla="*/ 65 h 99"/>
                  <a:gd name="T18" fmla="*/ 100 w 174"/>
                  <a:gd name="T19" fmla="*/ 80 h 99"/>
                  <a:gd name="T20" fmla="*/ 135 w 174"/>
                  <a:gd name="T21" fmla="*/ 44 h 99"/>
                  <a:gd name="T22" fmla="*/ 149 w 174"/>
                  <a:gd name="T23" fmla="*/ 31 h 99"/>
                  <a:gd name="T24" fmla="*/ 127 w 174"/>
                  <a:gd name="T25" fmla="*/ 99 h 99"/>
                  <a:gd name="T26" fmla="*/ 92 w 174"/>
                  <a:gd name="T27" fmla="*/ 78 h 99"/>
                  <a:gd name="T28" fmla="*/ 44 w 174"/>
                  <a:gd name="T29" fmla="*/ 57 h 99"/>
                  <a:gd name="T30" fmla="*/ 20 w 174"/>
                  <a:gd name="T31" fmla="*/ 39 h 99"/>
                  <a:gd name="T32" fmla="*/ 13 w 174"/>
                  <a:gd name="T33" fmla="*/ 2 h 99"/>
                  <a:gd name="T34" fmla="*/ 75 w 174"/>
                  <a:gd name="T35" fmla="*/ 0 h 99"/>
                  <a:gd name="T36" fmla="*/ 117 w 174"/>
                  <a:gd name="T37" fmla="*/ 14 h 9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4"/>
                  <a:gd name="T58" fmla="*/ 0 h 99"/>
                  <a:gd name="T59" fmla="*/ 174 w 174"/>
                  <a:gd name="T60" fmla="*/ 99 h 9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4" h="99">
                    <a:moveTo>
                      <a:pt x="174" y="2"/>
                    </a:moveTo>
                    <a:lnTo>
                      <a:pt x="141" y="26"/>
                    </a:lnTo>
                    <a:lnTo>
                      <a:pt x="41" y="31"/>
                    </a:lnTo>
                    <a:lnTo>
                      <a:pt x="20" y="42"/>
                    </a:lnTo>
                    <a:lnTo>
                      <a:pt x="0" y="18"/>
                    </a:lnTo>
                    <a:lnTo>
                      <a:pt x="33" y="21"/>
                    </a:lnTo>
                    <a:lnTo>
                      <a:pt x="116" y="21"/>
                    </a:lnTo>
                    <a:lnTo>
                      <a:pt x="133" y="44"/>
                    </a:lnTo>
                    <a:lnTo>
                      <a:pt x="77" y="65"/>
                    </a:lnTo>
                    <a:lnTo>
                      <a:pt x="100" y="80"/>
                    </a:lnTo>
                    <a:lnTo>
                      <a:pt x="135" y="44"/>
                    </a:lnTo>
                    <a:lnTo>
                      <a:pt x="149" y="31"/>
                    </a:lnTo>
                    <a:lnTo>
                      <a:pt x="127" y="99"/>
                    </a:lnTo>
                    <a:lnTo>
                      <a:pt x="92" y="78"/>
                    </a:lnTo>
                    <a:lnTo>
                      <a:pt x="44" y="57"/>
                    </a:lnTo>
                    <a:lnTo>
                      <a:pt x="20" y="39"/>
                    </a:lnTo>
                    <a:lnTo>
                      <a:pt x="13" y="2"/>
                    </a:lnTo>
                    <a:lnTo>
                      <a:pt x="75" y="0"/>
                    </a:lnTo>
                    <a:lnTo>
                      <a:pt x="117" y="14"/>
                    </a:lnTo>
                  </a:path>
                </a:pathLst>
              </a:custGeom>
              <a:noFill/>
              <a:ln w="15875" cap="rnd">
                <a:solidFill>
                  <a:srgbClr val="C0C0C0"/>
                </a:solidFill>
                <a:round/>
                <a:headEnd type="none" w="sm" len="sm"/>
                <a:tailEnd type="none" w="sm" len="sm"/>
              </a:ln>
            </p:spPr>
            <p:txBody>
              <a:bodyPr/>
              <a:lstStyle/>
              <a:p>
                <a:endParaRPr lang="en-US"/>
              </a:p>
            </p:txBody>
          </p:sp>
          <p:sp>
            <p:nvSpPr>
              <p:cNvPr id="4333" name="Freeform 108"/>
              <p:cNvSpPr>
                <a:spLocks/>
              </p:cNvSpPr>
              <p:nvPr/>
            </p:nvSpPr>
            <p:spPr bwMode="auto">
              <a:xfrm>
                <a:off x="2334" y="3526"/>
                <a:ext cx="257" cy="129"/>
              </a:xfrm>
              <a:custGeom>
                <a:avLst/>
                <a:gdLst>
                  <a:gd name="T0" fmla="*/ 257 w 257"/>
                  <a:gd name="T1" fmla="*/ 0 h 129"/>
                  <a:gd name="T2" fmla="*/ 172 w 257"/>
                  <a:gd name="T3" fmla="*/ 92 h 129"/>
                  <a:gd name="T4" fmla="*/ 52 w 257"/>
                  <a:gd name="T5" fmla="*/ 98 h 129"/>
                  <a:gd name="T6" fmla="*/ 0 w 257"/>
                  <a:gd name="T7" fmla="*/ 129 h 129"/>
                  <a:gd name="T8" fmla="*/ 0 60000 65536"/>
                  <a:gd name="T9" fmla="*/ 0 60000 65536"/>
                  <a:gd name="T10" fmla="*/ 0 60000 65536"/>
                  <a:gd name="T11" fmla="*/ 0 60000 65536"/>
                  <a:gd name="T12" fmla="*/ 0 w 257"/>
                  <a:gd name="T13" fmla="*/ 0 h 129"/>
                  <a:gd name="T14" fmla="*/ 257 w 257"/>
                  <a:gd name="T15" fmla="*/ 129 h 129"/>
                </a:gdLst>
                <a:ahLst/>
                <a:cxnLst>
                  <a:cxn ang="T8">
                    <a:pos x="T0" y="T1"/>
                  </a:cxn>
                  <a:cxn ang="T9">
                    <a:pos x="T2" y="T3"/>
                  </a:cxn>
                  <a:cxn ang="T10">
                    <a:pos x="T4" y="T5"/>
                  </a:cxn>
                  <a:cxn ang="T11">
                    <a:pos x="T6" y="T7"/>
                  </a:cxn>
                </a:cxnLst>
                <a:rect l="T12" t="T13" r="T14" b="T15"/>
                <a:pathLst>
                  <a:path w="257" h="129">
                    <a:moveTo>
                      <a:pt x="257" y="0"/>
                    </a:moveTo>
                    <a:lnTo>
                      <a:pt x="172" y="92"/>
                    </a:lnTo>
                    <a:lnTo>
                      <a:pt x="52" y="98"/>
                    </a:lnTo>
                    <a:lnTo>
                      <a:pt x="0" y="129"/>
                    </a:lnTo>
                  </a:path>
                </a:pathLst>
              </a:custGeom>
              <a:noFill/>
              <a:ln w="15875" cap="rnd">
                <a:solidFill>
                  <a:srgbClr val="C0C0C0"/>
                </a:solidFill>
                <a:round/>
                <a:headEnd type="none" w="sm" len="sm"/>
                <a:tailEnd type="none" w="sm" len="sm"/>
              </a:ln>
            </p:spPr>
            <p:txBody>
              <a:bodyPr/>
              <a:lstStyle/>
              <a:p>
                <a:endParaRPr lang="en-US"/>
              </a:p>
            </p:txBody>
          </p:sp>
          <p:sp>
            <p:nvSpPr>
              <p:cNvPr id="4334" name="Freeform 109"/>
              <p:cNvSpPr>
                <a:spLocks/>
              </p:cNvSpPr>
              <p:nvPr/>
            </p:nvSpPr>
            <p:spPr bwMode="auto">
              <a:xfrm>
                <a:off x="2182" y="3417"/>
                <a:ext cx="71" cy="132"/>
              </a:xfrm>
              <a:custGeom>
                <a:avLst/>
                <a:gdLst>
                  <a:gd name="T0" fmla="*/ 16 w 69"/>
                  <a:gd name="T1" fmla="*/ 0 h 132"/>
                  <a:gd name="T2" fmla="*/ 103 w 69"/>
                  <a:gd name="T3" fmla="*/ 131 h 132"/>
                  <a:gd name="T4" fmla="*/ 60 w 69"/>
                  <a:gd name="T5" fmla="*/ 120 h 132"/>
                  <a:gd name="T6" fmla="*/ 0 w 69"/>
                  <a:gd name="T7" fmla="*/ 24 h 132"/>
                  <a:gd name="T8" fmla="*/ 16 w 69"/>
                  <a:gd name="T9" fmla="*/ 0 h 132"/>
                  <a:gd name="T10" fmla="*/ 0 60000 65536"/>
                  <a:gd name="T11" fmla="*/ 0 60000 65536"/>
                  <a:gd name="T12" fmla="*/ 0 60000 65536"/>
                  <a:gd name="T13" fmla="*/ 0 60000 65536"/>
                  <a:gd name="T14" fmla="*/ 0 60000 65536"/>
                  <a:gd name="T15" fmla="*/ 0 w 69"/>
                  <a:gd name="T16" fmla="*/ 0 h 132"/>
                  <a:gd name="T17" fmla="*/ 69 w 69"/>
                  <a:gd name="T18" fmla="*/ 132 h 132"/>
                </a:gdLst>
                <a:ahLst/>
                <a:cxnLst>
                  <a:cxn ang="T10">
                    <a:pos x="T0" y="T1"/>
                  </a:cxn>
                  <a:cxn ang="T11">
                    <a:pos x="T2" y="T3"/>
                  </a:cxn>
                  <a:cxn ang="T12">
                    <a:pos x="T4" y="T5"/>
                  </a:cxn>
                  <a:cxn ang="T13">
                    <a:pos x="T6" y="T7"/>
                  </a:cxn>
                  <a:cxn ang="T14">
                    <a:pos x="T8" y="T9"/>
                  </a:cxn>
                </a:cxnLst>
                <a:rect l="T15" t="T16" r="T17" b="T18"/>
                <a:pathLst>
                  <a:path w="69" h="132">
                    <a:moveTo>
                      <a:pt x="16" y="0"/>
                    </a:moveTo>
                    <a:lnTo>
                      <a:pt x="68" y="131"/>
                    </a:lnTo>
                    <a:lnTo>
                      <a:pt x="41" y="120"/>
                    </a:lnTo>
                    <a:lnTo>
                      <a:pt x="0" y="24"/>
                    </a:lnTo>
                    <a:lnTo>
                      <a:pt x="16" y="0"/>
                    </a:lnTo>
                  </a:path>
                </a:pathLst>
              </a:custGeom>
              <a:noFill/>
              <a:ln w="15875" cap="rnd">
                <a:solidFill>
                  <a:srgbClr val="C0C0C0"/>
                </a:solidFill>
                <a:round/>
                <a:headEnd/>
                <a:tailEnd/>
              </a:ln>
            </p:spPr>
            <p:txBody>
              <a:bodyPr/>
              <a:lstStyle/>
              <a:p>
                <a:endParaRPr lang="en-US"/>
              </a:p>
            </p:txBody>
          </p:sp>
          <p:sp>
            <p:nvSpPr>
              <p:cNvPr id="4335" name="Freeform 110"/>
              <p:cNvSpPr>
                <a:spLocks/>
              </p:cNvSpPr>
              <p:nvPr/>
            </p:nvSpPr>
            <p:spPr bwMode="auto">
              <a:xfrm>
                <a:off x="2267" y="3397"/>
                <a:ext cx="317" cy="159"/>
              </a:xfrm>
              <a:custGeom>
                <a:avLst/>
                <a:gdLst>
                  <a:gd name="T0" fmla="*/ 0 w 307"/>
                  <a:gd name="T1" fmla="*/ 130 h 161"/>
                  <a:gd name="T2" fmla="*/ 42 w 307"/>
                  <a:gd name="T3" fmla="*/ 115 h 161"/>
                  <a:gd name="T4" fmla="*/ 495 w 307"/>
                  <a:gd name="T5" fmla="*/ 0 h 161"/>
                  <a:gd name="T6" fmla="*/ 0 60000 65536"/>
                  <a:gd name="T7" fmla="*/ 0 60000 65536"/>
                  <a:gd name="T8" fmla="*/ 0 60000 65536"/>
                  <a:gd name="T9" fmla="*/ 0 w 307"/>
                  <a:gd name="T10" fmla="*/ 0 h 161"/>
                  <a:gd name="T11" fmla="*/ 307 w 307"/>
                  <a:gd name="T12" fmla="*/ 161 h 161"/>
                </a:gdLst>
                <a:ahLst/>
                <a:cxnLst>
                  <a:cxn ang="T6">
                    <a:pos x="T0" y="T1"/>
                  </a:cxn>
                  <a:cxn ang="T7">
                    <a:pos x="T2" y="T3"/>
                  </a:cxn>
                  <a:cxn ang="T8">
                    <a:pos x="T4" y="T5"/>
                  </a:cxn>
                </a:cxnLst>
                <a:rect l="T9" t="T10" r="T11" b="T12"/>
                <a:pathLst>
                  <a:path w="307" h="161">
                    <a:moveTo>
                      <a:pt x="0" y="160"/>
                    </a:moveTo>
                    <a:lnTo>
                      <a:pt x="27" y="140"/>
                    </a:lnTo>
                    <a:lnTo>
                      <a:pt x="306" y="0"/>
                    </a:lnTo>
                  </a:path>
                </a:pathLst>
              </a:custGeom>
              <a:noFill/>
              <a:ln w="15875" cap="rnd">
                <a:solidFill>
                  <a:srgbClr val="C0C0C0"/>
                </a:solidFill>
                <a:round/>
                <a:headEnd type="none" w="sm" len="sm"/>
                <a:tailEnd type="none" w="sm" len="sm"/>
              </a:ln>
            </p:spPr>
            <p:txBody>
              <a:bodyPr/>
              <a:lstStyle/>
              <a:p>
                <a:endParaRPr lang="en-US"/>
              </a:p>
            </p:txBody>
          </p:sp>
          <p:sp>
            <p:nvSpPr>
              <p:cNvPr id="4336" name="Freeform 111"/>
              <p:cNvSpPr>
                <a:spLocks/>
              </p:cNvSpPr>
              <p:nvPr/>
            </p:nvSpPr>
            <p:spPr bwMode="auto">
              <a:xfrm>
                <a:off x="2192" y="2472"/>
                <a:ext cx="58" cy="1064"/>
              </a:xfrm>
              <a:custGeom>
                <a:avLst/>
                <a:gdLst>
                  <a:gd name="T0" fmla="*/ 0 w 55"/>
                  <a:gd name="T1" fmla="*/ 0 h 1059"/>
                  <a:gd name="T2" fmla="*/ 119 w 55"/>
                  <a:gd name="T3" fmla="*/ 299 h 1059"/>
                  <a:gd name="T4" fmla="*/ 121 w 55"/>
                  <a:gd name="T5" fmla="*/ 1134 h 1059"/>
                  <a:gd name="T6" fmla="*/ 0 60000 65536"/>
                  <a:gd name="T7" fmla="*/ 0 60000 65536"/>
                  <a:gd name="T8" fmla="*/ 0 60000 65536"/>
                  <a:gd name="T9" fmla="*/ 0 w 55"/>
                  <a:gd name="T10" fmla="*/ 0 h 1059"/>
                  <a:gd name="T11" fmla="*/ 55 w 55"/>
                  <a:gd name="T12" fmla="*/ 1059 h 1059"/>
                </a:gdLst>
                <a:ahLst/>
                <a:cxnLst>
                  <a:cxn ang="T6">
                    <a:pos x="T0" y="T1"/>
                  </a:cxn>
                  <a:cxn ang="T7">
                    <a:pos x="T2" y="T3"/>
                  </a:cxn>
                  <a:cxn ang="T8">
                    <a:pos x="T4" y="T5"/>
                  </a:cxn>
                </a:cxnLst>
                <a:rect l="T9" t="T10" r="T11" b="T12"/>
                <a:pathLst>
                  <a:path w="55" h="1059">
                    <a:moveTo>
                      <a:pt x="0" y="0"/>
                    </a:moveTo>
                    <a:lnTo>
                      <a:pt x="54" y="284"/>
                    </a:lnTo>
                    <a:lnTo>
                      <a:pt x="55" y="1059"/>
                    </a:lnTo>
                  </a:path>
                </a:pathLst>
              </a:custGeom>
              <a:noFill/>
              <a:ln w="15875">
                <a:solidFill>
                  <a:srgbClr val="C0C0C0"/>
                </a:solidFill>
                <a:round/>
                <a:headEnd/>
                <a:tailEnd/>
              </a:ln>
            </p:spPr>
            <p:txBody>
              <a:bodyPr/>
              <a:lstStyle/>
              <a:p>
                <a:endParaRPr lang="en-US"/>
              </a:p>
            </p:txBody>
          </p:sp>
          <p:sp>
            <p:nvSpPr>
              <p:cNvPr id="4337" name="Freeform 112"/>
              <p:cNvSpPr>
                <a:spLocks/>
              </p:cNvSpPr>
              <p:nvPr/>
            </p:nvSpPr>
            <p:spPr bwMode="auto">
              <a:xfrm>
                <a:off x="2260" y="2815"/>
                <a:ext cx="637" cy="746"/>
              </a:xfrm>
              <a:custGeom>
                <a:avLst/>
                <a:gdLst>
                  <a:gd name="T0" fmla="*/ 637 w 637"/>
                  <a:gd name="T1" fmla="*/ 0 h 746"/>
                  <a:gd name="T2" fmla="*/ 632 w 637"/>
                  <a:gd name="T3" fmla="*/ 211 h 746"/>
                  <a:gd name="T4" fmla="*/ 368 w 637"/>
                  <a:gd name="T5" fmla="*/ 425 h 746"/>
                  <a:gd name="T6" fmla="*/ 284 w 637"/>
                  <a:gd name="T7" fmla="*/ 469 h 746"/>
                  <a:gd name="T8" fmla="*/ 272 w 637"/>
                  <a:gd name="T9" fmla="*/ 545 h 746"/>
                  <a:gd name="T10" fmla="*/ 172 w 637"/>
                  <a:gd name="T11" fmla="*/ 593 h 746"/>
                  <a:gd name="T12" fmla="*/ 13 w 637"/>
                  <a:gd name="T13" fmla="*/ 679 h 746"/>
                  <a:gd name="T14" fmla="*/ 0 w 637"/>
                  <a:gd name="T15" fmla="*/ 746 h 746"/>
                  <a:gd name="T16" fmla="*/ 0 60000 65536"/>
                  <a:gd name="T17" fmla="*/ 0 60000 65536"/>
                  <a:gd name="T18" fmla="*/ 0 60000 65536"/>
                  <a:gd name="T19" fmla="*/ 0 60000 65536"/>
                  <a:gd name="T20" fmla="*/ 0 60000 65536"/>
                  <a:gd name="T21" fmla="*/ 0 60000 65536"/>
                  <a:gd name="T22" fmla="*/ 0 60000 65536"/>
                  <a:gd name="T23" fmla="*/ 0 60000 65536"/>
                  <a:gd name="T24" fmla="*/ 0 w 637"/>
                  <a:gd name="T25" fmla="*/ 0 h 746"/>
                  <a:gd name="T26" fmla="*/ 637 w 637"/>
                  <a:gd name="T27" fmla="*/ 746 h 7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37" h="746">
                    <a:moveTo>
                      <a:pt x="637" y="0"/>
                    </a:moveTo>
                    <a:lnTo>
                      <a:pt x="632" y="211"/>
                    </a:lnTo>
                    <a:lnTo>
                      <a:pt x="368" y="425"/>
                    </a:lnTo>
                    <a:lnTo>
                      <a:pt x="284" y="469"/>
                    </a:lnTo>
                    <a:lnTo>
                      <a:pt x="272" y="545"/>
                    </a:lnTo>
                    <a:lnTo>
                      <a:pt x="172" y="593"/>
                    </a:lnTo>
                    <a:lnTo>
                      <a:pt x="13" y="679"/>
                    </a:lnTo>
                    <a:lnTo>
                      <a:pt x="0" y="746"/>
                    </a:lnTo>
                  </a:path>
                </a:pathLst>
              </a:custGeom>
              <a:noFill/>
              <a:ln w="15875" cap="rnd">
                <a:solidFill>
                  <a:srgbClr val="C0C0C0"/>
                </a:solidFill>
                <a:round/>
                <a:headEnd type="none" w="sm" len="sm"/>
                <a:tailEnd type="none" w="sm" len="sm"/>
              </a:ln>
            </p:spPr>
            <p:txBody>
              <a:bodyPr/>
              <a:lstStyle/>
              <a:p>
                <a:endParaRPr lang="en-US"/>
              </a:p>
            </p:txBody>
          </p:sp>
          <p:sp>
            <p:nvSpPr>
              <p:cNvPr id="4338" name="Line 113"/>
              <p:cNvSpPr>
                <a:spLocks noChangeShapeType="1"/>
              </p:cNvSpPr>
              <p:nvPr/>
            </p:nvSpPr>
            <p:spPr bwMode="auto">
              <a:xfrm>
                <a:off x="2576" y="3400"/>
                <a:ext cx="14" cy="126"/>
              </a:xfrm>
              <a:prstGeom prst="line">
                <a:avLst/>
              </a:prstGeom>
              <a:noFill/>
              <a:ln w="15875">
                <a:solidFill>
                  <a:srgbClr val="C0C0C0"/>
                </a:solidFill>
                <a:round/>
                <a:headEnd/>
                <a:tailEnd/>
              </a:ln>
            </p:spPr>
            <p:txBody>
              <a:bodyPr/>
              <a:lstStyle/>
              <a:p>
                <a:endParaRPr lang="en-US"/>
              </a:p>
            </p:txBody>
          </p:sp>
        </p:grpSp>
        <p:grpSp>
          <p:nvGrpSpPr>
            <p:cNvPr id="13" name="Group 114"/>
            <p:cNvGrpSpPr>
              <a:grpSpLocks/>
            </p:cNvGrpSpPr>
            <p:nvPr/>
          </p:nvGrpSpPr>
          <p:grpSpPr bwMode="auto">
            <a:xfrm>
              <a:off x="754" y="2102"/>
              <a:ext cx="2234" cy="1740"/>
              <a:chOff x="1784" y="2214"/>
              <a:chExt cx="2234" cy="1740"/>
            </a:xfrm>
          </p:grpSpPr>
          <p:grpSp>
            <p:nvGrpSpPr>
              <p:cNvPr id="14" name="Group 115"/>
              <p:cNvGrpSpPr>
                <a:grpSpLocks/>
              </p:cNvGrpSpPr>
              <p:nvPr/>
            </p:nvGrpSpPr>
            <p:grpSpPr bwMode="auto">
              <a:xfrm>
                <a:off x="1784" y="2447"/>
                <a:ext cx="1114" cy="610"/>
                <a:chOff x="1784" y="2447"/>
                <a:chExt cx="1114" cy="610"/>
              </a:xfrm>
            </p:grpSpPr>
            <p:sp>
              <p:nvSpPr>
                <p:cNvPr id="4322" name="Freeform 116"/>
                <p:cNvSpPr>
                  <a:spLocks/>
                </p:cNvSpPr>
                <p:nvPr/>
              </p:nvSpPr>
              <p:spPr bwMode="auto">
                <a:xfrm>
                  <a:off x="2169" y="2650"/>
                  <a:ext cx="276" cy="248"/>
                </a:xfrm>
                <a:custGeom>
                  <a:avLst/>
                  <a:gdLst>
                    <a:gd name="T0" fmla="*/ 438 w 267"/>
                    <a:gd name="T1" fmla="*/ 8 h 249"/>
                    <a:gd name="T2" fmla="*/ 398 w 267"/>
                    <a:gd name="T3" fmla="*/ 0 h 249"/>
                    <a:gd name="T4" fmla="*/ 217 w 267"/>
                    <a:gd name="T5" fmla="*/ 124 h 249"/>
                    <a:gd name="T6" fmla="*/ 103 w 267"/>
                    <a:gd name="T7" fmla="*/ 163 h 249"/>
                    <a:gd name="T8" fmla="*/ 0 w 267"/>
                    <a:gd name="T9" fmla="*/ 230 h 249"/>
                    <a:gd name="T10" fmla="*/ 11 w 267"/>
                    <a:gd name="T11" fmla="*/ 233 h 249"/>
                    <a:gd name="T12" fmla="*/ 121 w 267"/>
                    <a:gd name="T13" fmla="*/ 174 h 249"/>
                    <a:gd name="T14" fmla="*/ 239 w 267"/>
                    <a:gd name="T15" fmla="*/ 133 h 249"/>
                    <a:gd name="T16" fmla="*/ 407 w 267"/>
                    <a:gd name="T17" fmla="*/ 13 h 249"/>
                    <a:gd name="T18" fmla="*/ 438 w 267"/>
                    <a:gd name="T19" fmla="*/ 8 h 2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7"/>
                    <a:gd name="T31" fmla="*/ 0 h 249"/>
                    <a:gd name="T32" fmla="*/ 267 w 267"/>
                    <a:gd name="T33" fmla="*/ 249 h 2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7" h="249">
                      <a:moveTo>
                        <a:pt x="266" y="8"/>
                      </a:moveTo>
                      <a:lnTo>
                        <a:pt x="242" y="0"/>
                      </a:lnTo>
                      <a:lnTo>
                        <a:pt x="132" y="135"/>
                      </a:lnTo>
                      <a:lnTo>
                        <a:pt x="64" y="178"/>
                      </a:lnTo>
                      <a:lnTo>
                        <a:pt x="0" y="245"/>
                      </a:lnTo>
                      <a:lnTo>
                        <a:pt x="11" y="248"/>
                      </a:lnTo>
                      <a:lnTo>
                        <a:pt x="73" y="189"/>
                      </a:lnTo>
                      <a:lnTo>
                        <a:pt x="145" y="148"/>
                      </a:lnTo>
                      <a:lnTo>
                        <a:pt x="247" y="13"/>
                      </a:lnTo>
                      <a:lnTo>
                        <a:pt x="266" y="8"/>
                      </a:lnTo>
                    </a:path>
                  </a:pathLst>
                </a:custGeom>
                <a:noFill/>
                <a:ln w="15875" cap="rnd">
                  <a:solidFill>
                    <a:srgbClr val="FF9900"/>
                  </a:solidFill>
                  <a:round/>
                  <a:headEnd/>
                  <a:tailEnd/>
                </a:ln>
              </p:spPr>
              <p:txBody>
                <a:bodyPr/>
                <a:lstStyle/>
                <a:p>
                  <a:endParaRPr lang="en-US"/>
                </a:p>
              </p:txBody>
            </p:sp>
            <p:sp>
              <p:nvSpPr>
                <p:cNvPr id="4323" name="Freeform 117"/>
                <p:cNvSpPr>
                  <a:spLocks/>
                </p:cNvSpPr>
                <p:nvPr/>
              </p:nvSpPr>
              <p:spPr bwMode="auto">
                <a:xfrm>
                  <a:off x="2444" y="2447"/>
                  <a:ext cx="285" cy="213"/>
                </a:xfrm>
                <a:custGeom>
                  <a:avLst/>
                  <a:gdLst>
                    <a:gd name="T0" fmla="*/ 403 w 278"/>
                    <a:gd name="T1" fmla="*/ 0 h 214"/>
                    <a:gd name="T2" fmla="*/ 398 w 278"/>
                    <a:gd name="T3" fmla="*/ 65 h 214"/>
                    <a:gd name="T4" fmla="*/ 368 w 278"/>
                    <a:gd name="T5" fmla="*/ 65 h 214"/>
                    <a:gd name="T6" fmla="*/ 335 w 278"/>
                    <a:gd name="T7" fmla="*/ 86 h 214"/>
                    <a:gd name="T8" fmla="*/ 333 w 278"/>
                    <a:gd name="T9" fmla="*/ 155 h 214"/>
                    <a:gd name="T10" fmla="*/ 147 w 278"/>
                    <a:gd name="T11" fmla="*/ 147 h 214"/>
                    <a:gd name="T12" fmla="*/ 0 w 278"/>
                    <a:gd name="T13" fmla="*/ 198 h 214"/>
                    <a:gd name="T14" fmla="*/ 0 60000 65536"/>
                    <a:gd name="T15" fmla="*/ 0 60000 65536"/>
                    <a:gd name="T16" fmla="*/ 0 60000 65536"/>
                    <a:gd name="T17" fmla="*/ 0 60000 65536"/>
                    <a:gd name="T18" fmla="*/ 0 60000 65536"/>
                    <a:gd name="T19" fmla="*/ 0 60000 65536"/>
                    <a:gd name="T20" fmla="*/ 0 60000 65536"/>
                    <a:gd name="T21" fmla="*/ 0 w 278"/>
                    <a:gd name="T22" fmla="*/ 0 h 214"/>
                    <a:gd name="T23" fmla="*/ 278 w 278"/>
                    <a:gd name="T24" fmla="*/ 214 h 2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8" h="214">
                      <a:moveTo>
                        <a:pt x="277" y="0"/>
                      </a:moveTo>
                      <a:lnTo>
                        <a:pt x="274" y="65"/>
                      </a:lnTo>
                      <a:lnTo>
                        <a:pt x="253" y="65"/>
                      </a:lnTo>
                      <a:lnTo>
                        <a:pt x="231" y="86"/>
                      </a:lnTo>
                      <a:lnTo>
                        <a:pt x="229" y="170"/>
                      </a:lnTo>
                      <a:lnTo>
                        <a:pt x="100" y="162"/>
                      </a:lnTo>
                      <a:lnTo>
                        <a:pt x="0" y="213"/>
                      </a:lnTo>
                    </a:path>
                  </a:pathLst>
                </a:custGeom>
                <a:noFill/>
                <a:ln w="15875" cap="rnd">
                  <a:solidFill>
                    <a:srgbClr val="FF9900"/>
                  </a:solidFill>
                  <a:round/>
                  <a:headEnd type="none" w="sm" len="sm"/>
                  <a:tailEnd type="none" w="sm" len="sm"/>
                </a:ln>
              </p:spPr>
              <p:txBody>
                <a:bodyPr/>
                <a:lstStyle/>
                <a:p>
                  <a:endParaRPr lang="en-US"/>
                </a:p>
              </p:txBody>
            </p:sp>
            <p:sp>
              <p:nvSpPr>
                <p:cNvPr id="4324" name="Freeform 118"/>
                <p:cNvSpPr>
                  <a:spLocks/>
                </p:cNvSpPr>
                <p:nvPr/>
              </p:nvSpPr>
              <p:spPr bwMode="auto">
                <a:xfrm>
                  <a:off x="1784" y="2475"/>
                  <a:ext cx="120" cy="494"/>
                </a:xfrm>
                <a:custGeom>
                  <a:avLst/>
                  <a:gdLst>
                    <a:gd name="T0" fmla="*/ 191 w 116"/>
                    <a:gd name="T1" fmla="*/ 0 h 498"/>
                    <a:gd name="T2" fmla="*/ 137 w 116"/>
                    <a:gd name="T3" fmla="*/ 11 h 498"/>
                    <a:gd name="T4" fmla="*/ 0 w 116"/>
                    <a:gd name="T5" fmla="*/ 149 h 498"/>
                    <a:gd name="T6" fmla="*/ 31 w 116"/>
                    <a:gd name="T7" fmla="*/ 358 h 498"/>
                    <a:gd name="T8" fmla="*/ 120 w 116"/>
                    <a:gd name="T9" fmla="*/ 437 h 498"/>
                    <a:gd name="T10" fmla="*/ 0 60000 65536"/>
                    <a:gd name="T11" fmla="*/ 0 60000 65536"/>
                    <a:gd name="T12" fmla="*/ 0 60000 65536"/>
                    <a:gd name="T13" fmla="*/ 0 60000 65536"/>
                    <a:gd name="T14" fmla="*/ 0 60000 65536"/>
                    <a:gd name="T15" fmla="*/ 0 w 116"/>
                    <a:gd name="T16" fmla="*/ 0 h 498"/>
                    <a:gd name="T17" fmla="*/ 116 w 116"/>
                    <a:gd name="T18" fmla="*/ 498 h 498"/>
                  </a:gdLst>
                  <a:ahLst/>
                  <a:cxnLst>
                    <a:cxn ang="T10">
                      <a:pos x="T0" y="T1"/>
                    </a:cxn>
                    <a:cxn ang="T11">
                      <a:pos x="T2" y="T3"/>
                    </a:cxn>
                    <a:cxn ang="T12">
                      <a:pos x="T4" y="T5"/>
                    </a:cxn>
                    <a:cxn ang="T13">
                      <a:pos x="T6" y="T7"/>
                    </a:cxn>
                    <a:cxn ang="T14">
                      <a:pos x="T8" y="T9"/>
                    </a:cxn>
                  </a:cxnLst>
                  <a:rect l="T15" t="T16" r="T17" b="T18"/>
                  <a:pathLst>
                    <a:path w="116" h="498">
                      <a:moveTo>
                        <a:pt x="115" y="0"/>
                      </a:moveTo>
                      <a:lnTo>
                        <a:pt x="83" y="11"/>
                      </a:lnTo>
                      <a:lnTo>
                        <a:pt x="0" y="164"/>
                      </a:lnTo>
                      <a:lnTo>
                        <a:pt x="16" y="403"/>
                      </a:lnTo>
                      <a:lnTo>
                        <a:pt x="72" y="497"/>
                      </a:lnTo>
                    </a:path>
                  </a:pathLst>
                </a:custGeom>
                <a:noFill/>
                <a:ln w="15875" cap="rnd">
                  <a:solidFill>
                    <a:srgbClr val="FF9900"/>
                  </a:solidFill>
                  <a:round/>
                  <a:headEnd type="none" w="sm" len="sm"/>
                  <a:tailEnd type="none" w="sm" len="sm"/>
                </a:ln>
              </p:spPr>
              <p:txBody>
                <a:bodyPr/>
                <a:lstStyle/>
                <a:p>
                  <a:endParaRPr lang="en-US"/>
                </a:p>
              </p:txBody>
            </p:sp>
            <p:sp>
              <p:nvSpPr>
                <p:cNvPr id="4325" name="Freeform 119"/>
                <p:cNvSpPr>
                  <a:spLocks/>
                </p:cNvSpPr>
                <p:nvPr/>
              </p:nvSpPr>
              <p:spPr bwMode="auto">
                <a:xfrm>
                  <a:off x="2694" y="2913"/>
                  <a:ext cx="57" cy="30"/>
                </a:xfrm>
                <a:custGeom>
                  <a:avLst/>
                  <a:gdLst>
                    <a:gd name="T0" fmla="*/ 91 w 55"/>
                    <a:gd name="T1" fmla="*/ 29 h 30"/>
                    <a:gd name="T2" fmla="*/ 0 w 55"/>
                    <a:gd name="T3" fmla="*/ 29 h 30"/>
                    <a:gd name="T4" fmla="*/ 0 w 55"/>
                    <a:gd name="T5" fmla="*/ 0 h 30"/>
                    <a:gd name="T6" fmla="*/ 0 60000 65536"/>
                    <a:gd name="T7" fmla="*/ 0 60000 65536"/>
                    <a:gd name="T8" fmla="*/ 0 60000 65536"/>
                    <a:gd name="T9" fmla="*/ 0 w 55"/>
                    <a:gd name="T10" fmla="*/ 0 h 30"/>
                    <a:gd name="T11" fmla="*/ 55 w 55"/>
                    <a:gd name="T12" fmla="*/ 30 h 30"/>
                  </a:gdLst>
                  <a:ahLst/>
                  <a:cxnLst>
                    <a:cxn ang="T6">
                      <a:pos x="T0" y="T1"/>
                    </a:cxn>
                    <a:cxn ang="T7">
                      <a:pos x="T2" y="T3"/>
                    </a:cxn>
                    <a:cxn ang="T8">
                      <a:pos x="T4" y="T5"/>
                    </a:cxn>
                  </a:cxnLst>
                  <a:rect l="T9" t="T10" r="T11" b="T12"/>
                  <a:pathLst>
                    <a:path w="55" h="30">
                      <a:moveTo>
                        <a:pt x="54" y="29"/>
                      </a:moveTo>
                      <a:lnTo>
                        <a:pt x="0" y="29"/>
                      </a:lnTo>
                      <a:lnTo>
                        <a:pt x="0" y="0"/>
                      </a:lnTo>
                    </a:path>
                  </a:pathLst>
                </a:custGeom>
                <a:noFill/>
                <a:ln w="15875" cap="rnd">
                  <a:solidFill>
                    <a:srgbClr val="FF9900"/>
                  </a:solidFill>
                  <a:round/>
                  <a:headEnd type="none" w="sm" len="sm"/>
                  <a:tailEnd type="none" w="sm" len="sm"/>
                </a:ln>
              </p:spPr>
              <p:txBody>
                <a:bodyPr/>
                <a:lstStyle/>
                <a:p>
                  <a:endParaRPr lang="en-US"/>
                </a:p>
              </p:txBody>
            </p:sp>
            <p:sp>
              <p:nvSpPr>
                <p:cNvPr id="4326" name="Freeform 120"/>
                <p:cNvSpPr>
                  <a:spLocks/>
                </p:cNvSpPr>
                <p:nvPr/>
              </p:nvSpPr>
              <p:spPr bwMode="auto">
                <a:xfrm>
                  <a:off x="2171" y="2875"/>
                  <a:ext cx="524" cy="35"/>
                </a:xfrm>
                <a:custGeom>
                  <a:avLst/>
                  <a:gdLst>
                    <a:gd name="T0" fmla="*/ 524 w 524"/>
                    <a:gd name="T1" fmla="*/ 35 h 35"/>
                    <a:gd name="T2" fmla="*/ 383 w 524"/>
                    <a:gd name="T3" fmla="*/ 35 h 35"/>
                    <a:gd name="T4" fmla="*/ 369 w 524"/>
                    <a:gd name="T5" fmla="*/ 11 h 35"/>
                    <a:gd name="T6" fmla="*/ 317 w 524"/>
                    <a:gd name="T7" fmla="*/ 0 h 35"/>
                    <a:gd name="T8" fmla="*/ 267 w 524"/>
                    <a:gd name="T9" fmla="*/ 16 h 35"/>
                    <a:gd name="T10" fmla="*/ 228 w 524"/>
                    <a:gd name="T11" fmla="*/ 11 h 35"/>
                    <a:gd name="T12" fmla="*/ 120 w 524"/>
                    <a:gd name="T13" fmla="*/ 34 h 35"/>
                    <a:gd name="T14" fmla="*/ 85 w 524"/>
                    <a:gd name="T15" fmla="*/ 17 h 35"/>
                    <a:gd name="T16" fmla="*/ 0 w 524"/>
                    <a:gd name="T17" fmla="*/ 26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4"/>
                    <a:gd name="T28" fmla="*/ 0 h 35"/>
                    <a:gd name="T29" fmla="*/ 524 w 524"/>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4" h="35">
                      <a:moveTo>
                        <a:pt x="524" y="35"/>
                      </a:moveTo>
                      <a:lnTo>
                        <a:pt x="383" y="35"/>
                      </a:lnTo>
                      <a:lnTo>
                        <a:pt x="369" y="11"/>
                      </a:lnTo>
                      <a:lnTo>
                        <a:pt x="317" y="0"/>
                      </a:lnTo>
                      <a:lnTo>
                        <a:pt x="267" y="16"/>
                      </a:lnTo>
                      <a:lnTo>
                        <a:pt x="228" y="11"/>
                      </a:lnTo>
                      <a:lnTo>
                        <a:pt x="120" y="34"/>
                      </a:lnTo>
                      <a:lnTo>
                        <a:pt x="85" y="17"/>
                      </a:lnTo>
                      <a:lnTo>
                        <a:pt x="0" y="26"/>
                      </a:lnTo>
                    </a:path>
                  </a:pathLst>
                </a:custGeom>
                <a:noFill/>
                <a:ln w="15875" cap="rnd">
                  <a:solidFill>
                    <a:srgbClr val="FF9900"/>
                  </a:solidFill>
                  <a:round/>
                  <a:headEnd type="none" w="sm" len="sm"/>
                  <a:tailEnd type="none" w="sm" len="sm"/>
                </a:ln>
              </p:spPr>
              <p:txBody>
                <a:bodyPr/>
                <a:lstStyle/>
                <a:p>
                  <a:endParaRPr lang="en-US"/>
                </a:p>
              </p:txBody>
            </p:sp>
            <p:sp>
              <p:nvSpPr>
                <p:cNvPr id="4327" name="Freeform 121"/>
                <p:cNvSpPr>
                  <a:spLocks/>
                </p:cNvSpPr>
                <p:nvPr/>
              </p:nvSpPr>
              <p:spPr bwMode="auto">
                <a:xfrm>
                  <a:off x="2697" y="2812"/>
                  <a:ext cx="201" cy="98"/>
                </a:xfrm>
                <a:custGeom>
                  <a:avLst/>
                  <a:gdLst>
                    <a:gd name="T0" fmla="*/ 0 w 195"/>
                    <a:gd name="T1" fmla="*/ 83 h 99"/>
                    <a:gd name="T2" fmla="*/ 306 w 195"/>
                    <a:gd name="T3" fmla="*/ 0 h 99"/>
                    <a:gd name="T4" fmla="*/ 0 60000 65536"/>
                    <a:gd name="T5" fmla="*/ 0 60000 65536"/>
                    <a:gd name="T6" fmla="*/ 0 w 195"/>
                    <a:gd name="T7" fmla="*/ 0 h 99"/>
                    <a:gd name="T8" fmla="*/ 195 w 195"/>
                    <a:gd name="T9" fmla="*/ 99 h 99"/>
                  </a:gdLst>
                  <a:ahLst/>
                  <a:cxnLst>
                    <a:cxn ang="T4">
                      <a:pos x="T0" y="T1"/>
                    </a:cxn>
                    <a:cxn ang="T5">
                      <a:pos x="T2" y="T3"/>
                    </a:cxn>
                  </a:cxnLst>
                  <a:rect l="T6" t="T7" r="T8" b="T9"/>
                  <a:pathLst>
                    <a:path w="195" h="99">
                      <a:moveTo>
                        <a:pt x="0" y="98"/>
                      </a:moveTo>
                      <a:lnTo>
                        <a:pt x="194" y="0"/>
                      </a:lnTo>
                    </a:path>
                  </a:pathLst>
                </a:custGeom>
                <a:noFill/>
                <a:ln w="15875" cap="rnd">
                  <a:solidFill>
                    <a:srgbClr val="FF9900"/>
                  </a:solidFill>
                  <a:round/>
                  <a:headEnd type="none" w="sm" len="sm"/>
                  <a:tailEnd type="none" w="sm" len="sm"/>
                </a:ln>
              </p:spPr>
              <p:txBody>
                <a:bodyPr/>
                <a:lstStyle/>
                <a:p>
                  <a:endParaRPr lang="en-US"/>
                </a:p>
              </p:txBody>
            </p:sp>
            <p:sp>
              <p:nvSpPr>
                <p:cNvPr id="4328" name="Freeform 122"/>
                <p:cNvSpPr>
                  <a:spLocks/>
                </p:cNvSpPr>
                <p:nvPr/>
              </p:nvSpPr>
              <p:spPr bwMode="auto">
                <a:xfrm>
                  <a:off x="2440" y="2660"/>
                  <a:ext cx="256" cy="252"/>
                </a:xfrm>
                <a:custGeom>
                  <a:avLst/>
                  <a:gdLst>
                    <a:gd name="T0" fmla="*/ 0 w 256"/>
                    <a:gd name="T1" fmla="*/ 0 h 252"/>
                    <a:gd name="T2" fmla="*/ 120 w 256"/>
                    <a:gd name="T3" fmla="*/ 96 h 252"/>
                    <a:gd name="T4" fmla="*/ 196 w 256"/>
                    <a:gd name="T5" fmla="*/ 116 h 252"/>
                    <a:gd name="T6" fmla="*/ 256 w 256"/>
                    <a:gd name="T7" fmla="*/ 252 h 252"/>
                    <a:gd name="T8" fmla="*/ 0 60000 65536"/>
                    <a:gd name="T9" fmla="*/ 0 60000 65536"/>
                    <a:gd name="T10" fmla="*/ 0 60000 65536"/>
                    <a:gd name="T11" fmla="*/ 0 60000 65536"/>
                    <a:gd name="T12" fmla="*/ 0 w 256"/>
                    <a:gd name="T13" fmla="*/ 0 h 252"/>
                    <a:gd name="T14" fmla="*/ 256 w 256"/>
                    <a:gd name="T15" fmla="*/ 252 h 252"/>
                  </a:gdLst>
                  <a:ahLst/>
                  <a:cxnLst>
                    <a:cxn ang="T8">
                      <a:pos x="T0" y="T1"/>
                    </a:cxn>
                    <a:cxn ang="T9">
                      <a:pos x="T2" y="T3"/>
                    </a:cxn>
                    <a:cxn ang="T10">
                      <a:pos x="T4" y="T5"/>
                    </a:cxn>
                    <a:cxn ang="T11">
                      <a:pos x="T6" y="T7"/>
                    </a:cxn>
                  </a:cxnLst>
                  <a:rect l="T12" t="T13" r="T14" b="T15"/>
                  <a:pathLst>
                    <a:path w="256" h="252">
                      <a:moveTo>
                        <a:pt x="0" y="0"/>
                      </a:moveTo>
                      <a:lnTo>
                        <a:pt x="120" y="96"/>
                      </a:lnTo>
                      <a:lnTo>
                        <a:pt x="196" y="116"/>
                      </a:lnTo>
                      <a:lnTo>
                        <a:pt x="256" y="252"/>
                      </a:lnTo>
                    </a:path>
                  </a:pathLst>
                </a:custGeom>
                <a:noFill/>
                <a:ln w="15875">
                  <a:solidFill>
                    <a:srgbClr val="FF9900"/>
                  </a:solidFill>
                  <a:round/>
                  <a:headEnd/>
                  <a:tailEnd/>
                </a:ln>
              </p:spPr>
              <p:txBody>
                <a:bodyPr/>
                <a:lstStyle/>
                <a:p>
                  <a:endParaRPr lang="en-US"/>
                </a:p>
              </p:txBody>
            </p:sp>
            <p:sp>
              <p:nvSpPr>
                <p:cNvPr id="4329" name="Freeform 123"/>
                <p:cNvSpPr>
                  <a:spLocks/>
                </p:cNvSpPr>
                <p:nvPr/>
              </p:nvSpPr>
              <p:spPr bwMode="auto">
                <a:xfrm>
                  <a:off x="1865" y="2480"/>
                  <a:ext cx="132" cy="577"/>
                </a:xfrm>
                <a:custGeom>
                  <a:avLst/>
                  <a:gdLst>
                    <a:gd name="T0" fmla="*/ 40 w 132"/>
                    <a:gd name="T1" fmla="*/ 0 h 577"/>
                    <a:gd name="T2" fmla="*/ 31 w 132"/>
                    <a:gd name="T3" fmla="*/ 12 h 577"/>
                    <a:gd name="T4" fmla="*/ 22 w 132"/>
                    <a:gd name="T5" fmla="*/ 63 h 577"/>
                    <a:gd name="T6" fmla="*/ 0 w 132"/>
                    <a:gd name="T7" fmla="*/ 147 h 577"/>
                    <a:gd name="T8" fmla="*/ 6 w 132"/>
                    <a:gd name="T9" fmla="*/ 175 h 577"/>
                    <a:gd name="T10" fmla="*/ 31 w 132"/>
                    <a:gd name="T11" fmla="*/ 204 h 577"/>
                    <a:gd name="T12" fmla="*/ 52 w 132"/>
                    <a:gd name="T13" fmla="*/ 319 h 577"/>
                    <a:gd name="T14" fmla="*/ 82 w 132"/>
                    <a:gd name="T15" fmla="*/ 337 h 577"/>
                    <a:gd name="T16" fmla="*/ 75 w 132"/>
                    <a:gd name="T17" fmla="*/ 504 h 577"/>
                    <a:gd name="T18" fmla="*/ 48 w 132"/>
                    <a:gd name="T19" fmla="*/ 562 h 577"/>
                    <a:gd name="T20" fmla="*/ 132 w 132"/>
                    <a:gd name="T21" fmla="*/ 457 h 577"/>
                    <a:gd name="T22" fmla="*/ 66 w 132"/>
                    <a:gd name="T23" fmla="*/ 577 h 5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2"/>
                    <a:gd name="T37" fmla="*/ 0 h 577"/>
                    <a:gd name="T38" fmla="*/ 132 w 132"/>
                    <a:gd name="T39" fmla="*/ 577 h 5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2" h="577">
                      <a:moveTo>
                        <a:pt x="40" y="0"/>
                      </a:moveTo>
                      <a:lnTo>
                        <a:pt x="31" y="12"/>
                      </a:lnTo>
                      <a:lnTo>
                        <a:pt x="22" y="63"/>
                      </a:lnTo>
                      <a:lnTo>
                        <a:pt x="0" y="147"/>
                      </a:lnTo>
                      <a:lnTo>
                        <a:pt x="6" y="175"/>
                      </a:lnTo>
                      <a:lnTo>
                        <a:pt x="31" y="204"/>
                      </a:lnTo>
                      <a:lnTo>
                        <a:pt x="52" y="319"/>
                      </a:lnTo>
                      <a:lnTo>
                        <a:pt x="82" y="337"/>
                      </a:lnTo>
                      <a:lnTo>
                        <a:pt x="75" y="504"/>
                      </a:lnTo>
                      <a:lnTo>
                        <a:pt x="48" y="562"/>
                      </a:lnTo>
                      <a:lnTo>
                        <a:pt x="132" y="457"/>
                      </a:lnTo>
                      <a:lnTo>
                        <a:pt x="66" y="577"/>
                      </a:lnTo>
                    </a:path>
                  </a:pathLst>
                </a:custGeom>
                <a:noFill/>
                <a:ln w="15875">
                  <a:solidFill>
                    <a:srgbClr val="FF9900"/>
                  </a:solidFill>
                  <a:round/>
                  <a:headEnd/>
                  <a:tailEnd/>
                </a:ln>
              </p:spPr>
              <p:txBody>
                <a:bodyPr/>
                <a:lstStyle/>
                <a:p>
                  <a:endParaRPr lang="en-US"/>
                </a:p>
              </p:txBody>
            </p:sp>
            <p:sp>
              <p:nvSpPr>
                <p:cNvPr id="4330" name="Freeform 124"/>
                <p:cNvSpPr>
                  <a:spLocks/>
                </p:cNvSpPr>
                <p:nvPr/>
              </p:nvSpPr>
              <p:spPr bwMode="auto">
                <a:xfrm>
                  <a:off x="1976" y="2526"/>
                  <a:ext cx="193" cy="363"/>
                </a:xfrm>
                <a:custGeom>
                  <a:avLst/>
                  <a:gdLst>
                    <a:gd name="T0" fmla="*/ 0 w 193"/>
                    <a:gd name="T1" fmla="*/ 0 h 363"/>
                    <a:gd name="T2" fmla="*/ 79 w 193"/>
                    <a:gd name="T3" fmla="*/ 80 h 363"/>
                    <a:gd name="T4" fmla="*/ 103 w 193"/>
                    <a:gd name="T5" fmla="*/ 158 h 363"/>
                    <a:gd name="T6" fmla="*/ 112 w 193"/>
                    <a:gd name="T7" fmla="*/ 204 h 363"/>
                    <a:gd name="T8" fmla="*/ 193 w 193"/>
                    <a:gd name="T9" fmla="*/ 363 h 363"/>
                    <a:gd name="T10" fmla="*/ 0 60000 65536"/>
                    <a:gd name="T11" fmla="*/ 0 60000 65536"/>
                    <a:gd name="T12" fmla="*/ 0 60000 65536"/>
                    <a:gd name="T13" fmla="*/ 0 60000 65536"/>
                    <a:gd name="T14" fmla="*/ 0 60000 65536"/>
                    <a:gd name="T15" fmla="*/ 0 w 193"/>
                    <a:gd name="T16" fmla="*/ 0 h 363"/>
                    <a:gd name="T17" fmla="*/ 193 w 193"/>
                    <a:gd name="T18" fmla="*/ 363 h 363"/>
                  </a:gdLst>
                  <a:ahLst/>
                  <a:cxnLst>
                    <a:cxn ang="T10">
                      <a:pos x="T0" y="T1"/>
                    </a:cxn>
                    <a:cxn ang="T11">
                      <a:pos x="T2" y="T3"/>
                    </a:cxn>
                    <a:cxn ang="T12">
                      <a:pos x="T4" y="T5"/>
                    </a:cxn>
                    <a:cxn ang="T13">
                      <a:pos x="T6" y="T7"/>
                    </a:cxn>
                    <a:cxn ang="T14">
                      <a:pos x="T8" y="T9"/>
                    </a:cxn>
                  </a:cxnLst>
                  <a:rect l="T15" t="T16" r="T17" b="T18"/>
                  <a:pathLst>
                    <a:path w="193" h="363">
                      <a:moveTo>
                        <a:pt x="0" y="0"/>
                      </a:moveTo>
                      <a:lnTo>
                        <a:pt x="79" y="80"/>
                      </a:lnTo>
                      <a:lnTo>
                        <a:pt x="103" y="158"/>
                      </a:lnTo>
                      <a:lnTo>
                        <a:pt x="112" y="204"/>
                      </a:lnTo>
                      <a:lnTo>
                        <a:pt x="193" y="363"/>
                      </a:lnTo>
                    </a:path>
                  </a:pathLst>
                </a:custGeom>
                <a:noFill/>
                <a:ln w="15875">
                  <a:solidFill>
                    <a:srgbClr val="FF9900"/>
                  </a:solidFill>
                  <a:round/>
                  <a:headEnd/>
                  <a:tailEnd/>
                </a:ln>
              </p:spPr>
              <p:txBody>
                <a:bodyPr/>
                <a:lstStyle/>
                <a:p>
                  <a:endParaRPr lang="en-US"/>
                </a:p>
              </p:txBody>
            </p:sp>
          </p:grpSp>
          <p:grpSp>
            <p:nvGrpSpPr>
              <p:cNvPr id="15" name="Group 125"/>
              <p:cNvGrpSpPr>
                <a:grpSpLocks/>
              </p:cNvGrpSpPr>
              <p:nvPr/>
            </p:nvGrpSpPr>
            <p:grpSpPr bwMode="auto">
              <a:xfrm>
                <a:off x="2568" y="2214"/>
                <a:ext cx="1450" cy="1740"/>
                <a:chOff x="2568" y="2214"/>
                <a:chExt cx="1450" cy="1740"/>
              </a:xfrm>
            </p:grpSpPr>
            <p:sp>
              <p:nvSpPr>
                <p:cNvPr id="4241" name="Freeform 126"/>
                <p:cNvSpPr>
                  <a:spLocks/>
                </p:cNvSpPr>
                <p:nvPr/>
              </p:nvSpPr>
              <p:spPr bwMode="auto">
                <a:xfrm>
                  <a:off x="2576" y="3734"/>
                  <a:ext cx="286" cy="66"/>
                </a:xfrm>
                <a:custGeom>
                  <a:avLst/>
                  <a:gdLst>
                    <a:gd name="T0" fmla="*/ 286 w 286"/>
                    <a:gd name="T1" fmla="*/ 0 h 66"/>
                    <a:gd name="T2" fmla="*/ 188 w 286"/>
                    <a:gd name="T3" fmla="*/ 65 h 66"/>
                    <a:gd name="T4" fmla="*/ 44 w 286"/>
                    <a:gd name="T5" fmla="*/ 66 h 66"/>
                    <a:gd name="T6" fmla="*/ 0 w 286"/>
                    <a:gd name="T7" fmla="*/ 66 h 66"/>
                    <a:gd name="T8" fmla="*/ 0 w 286"/>
                    <a:gd name="T9" fmla="*/ 62 h 66"/>
                    <a:gd name="T10" fmla="*/ 8 w 286"/>
                    <a:gd name="T11" fmla="*/ 66 h 66"/>
                    <a:gd name="T12" fmla="*/ 0 w 286"/>
                    <a:gd name="T13" fmla="*/ 62 h 66"/>
                    <a:gd name="T14" fmla="*/ 0 60000 65536"/>
                    <a:gd name="T15" fmla="*/ 0 60000 65536"/>
                    <a:gd name="T16" fmla="*/ 0 60000 65536"/>
                    <a:gd name="T17" fmla="*/ 0 60000 65536"/>
                    <a:gd name="T18" fmla="*/ 0 60000 65536"/>
                    <a:gd name="T19" fmla="*/ 0 60000 65536"/>
                    <a:gd name="T20" fmla="*/ 0 60000 65536"/>
                    <a:gd name="T21" fmla="*/ 0 w 286"/>
                    <a:gd name="T22" fmla="*/ 0 h 66"/>
                    <a:gd name="T23" fmla="*/ 286 w 286"/>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6" h="66">
                      <a:moveTo>
                        <a:pt x="286" y="0"/>
                      </a:moveTo>
                      <a:lnTo>
                        <a:pt x="188" y="65"/>
                      </a:lnTo>
                      <a:lnTo>
                        <a:pt x="44" y="66"/>
                      </a:lnTo>
                      <a:lnTo>
                        <a:pt x="0" y="66"/>
                      </a:lnTo>
                      <a:lnTo>
                        <a:pt x="0" y="62"/>
                      </a:lnTo>
                      <a:lnTo>
                        <a:pt x="8" y="66"/>
                      </a:lnTo>
                      <a:lnTo>
                        <a:pt x="0" y="62"/>
                      </a:lnTo>
                    </a:path>
                  </a:pathLst>
                </a:custGeom>
                <a:noFill/>
                <a:ln w="15875" cap="rnd">
                  <a:solidFill>
                    <a:srgbClr val="FF9900"/>
                  </a:solidFill>
                  <a:round/>
                  <a:headEnd type="none" w="sm" len="sm"/>
                  <a:tailEnd type="none" w="sm" len="sm"/>
                </a:ln>
              </p:spPr>
              <p:txBody>
                <a:bodyPr/>
                <a:lstStyle/>
                <a:p>
                  <a:endParaRPr lang="en-US"/>
                </a:p>
              </p:txBody>
            </p:sp>
            <p:grpSp>
              <p:nvGrpSpPr>
                <p:cNvPr id="16" name="Group 127"/>
                <p:cNvGrpSpPr>
                  <a:grpSpLocks/>
                </p:cNvGrpSpPr>
                <p:nvPr/>
              </p:nvGrpSpPr>
              <p:grpSpPr bwMode="auto">
                <a:xfrm>
                  <a:off x="2588" y="2214"/>
                  <a:ext cx="1430" cy="1740"/>
                  <a:chOff x="2588" y="2214"/>
                  <a:chExt cx="1430" cy="1740"/>
                </a:xfrm>
              </p:grpSpPr>
              <p:sp>
                <p:nvSpPr>
                  <p:cNvPr id="4245" name="Freeform 128"/>
                  <p:cNvSpPr>
                    <a:spLocks/>
                  </p:cNvSpPr>
                  <p:nvPr/>
                </p:nvSpPr>
                <p:spPr bwMode="auto">
                  <a:xfrm>
                    <a:off x="3346" y="2290"/>
                    <a:ext cx="153" cy="133"/>
                  </a:xfrm>
                  <a:custGeom>
                    <a:avLst/>
                    <a:gdLst>
                      <a:gd name="T0" fmla="*/ 220 w 149"/>
                      <a:gd name="T1" fmla="*/ 118 h 134"/>
                      <a:gd name="T2" fmla="*/ 0 w 149"/>
                      <a:gd name="T3" fmla="*/ 0 h 134"/>
                      <a:gd name="T4" fmla="*/ 0 60000 65536"/>
                      <a:gd name="T5" fmla="*/ 0 60000 65536"/>
                      <a:gd name="T6" fmla="*/ 0 w 149"/>
                      <a:gd name="T7" fmla="*/ 0 h 134"/>
                      <a:gd name="T8" fmla="*/ 149 w 149"/>
                      <a:gd name="T9" fmla="*/ 134 h 134"/>
                    </a:gdLst>
                    <a:ahLst/>
                    <a:cxnLst>
                      <a:cxn ang="T4">
                        <a:pos x="T0" y="T1"/>
                      </a:cxn>
                      <a:cxn ang="T5">
                        <a:pos x="T2" y="T3"/>
                      </a:cxn>
                    </a:cxnLst>
                    <a:rect l="T6" t="T7" r="T8" b="T9"/>
                    <a:pathLst>
                      <a:path w="149" h="134">
                        <a:moveTo>
                          <a:pt x="148" y="133"/>
                        </a:moveTo>
                        <a:lnTo>
                          <a:pt x="0" y="0"/>
                        </a:lnTo>
                      </a:path>
                    </a:pathLst>
                  </a:custGeom>
                  <a:noFill/>
                  <a:ln w="15875" cap="rnd">
                    <a:solidFill>
                      <a:srgbClr val="FF9900"/>
                    </a:solidFill>
                    <a:round/>
                    <a:headEnd type="none" w="sm" len="sm"/>
                    <a:tailEnd type="none" w="sm" len="sm"/>
                  </a:ln>
                </p:spPr>
                <p:txBody>
                  <a:bodyPr/>
                  <a:lstStyle/>
                  <a:p>
                    <a:endParaRPr lang="en-US"/>
                  </a:p>
                </p:txBody>
              </p:sp>
              <p:sp>
                <p:nvSpPr>
                  <p:cNvPr id="4246" name="Line 129"/>
                  <p:cNvSpPr>
                    <a:spLocks noChangeShapeType="1"/>
                  </p:cNvSpPr>
                  <p:nvPr/>
                </p:nvSpPr>
                <p:spPr bwMode="auto">
                  <a:xfrm flipH="1" flipV="1">
                    <a:off x="3665" y="2876"/>
                    <a:ext cx="9" cy="26"/>
                  </a:xfrm>
                  <a:prstGeom prst="line">
                    <a:avLst/>
                  </a:prstGeom>
                  <a:noFill/>
                  <a:ln w="15875">
                    <a:solidFill>
                      <a:srgbClr val="FF9900"/>
                    </a:solidFill>
                    <a:round/>
                    <a:headEnd type="none" w="sm" len="sm"/>
                    <a:tailEnd type="none" w="sm" len="sm"/>
                  </a:ln>
                </p:spPr>
                <p:txBody>
                  <a:bodyPr wrap="none" anchor="ctr"/>
                  <a:lstStyle/>
                  <a:p>
                    <a:endParaRPr lang="en-US"/>
                  </a:p>
                </p:txBody>
              </p:sp>
              <p:sp>
                <p:nvSpPr>
                  <p:cNvPr id="4247" name="Line 130"/>
                  <p:cNvSpPr>
                    <a:spLocks noChangeShapeType="1"/>
                  </p:cNvSpPr>
                  <p:nvPr/>
                </p:nvSpPr>
                <p:spPr bwMode="auto">
                  <a:xfrm flipH="1">
                    <a:off x="3663" y="2854"/>
                    <a:ext cx="11" cy="21"/>
                  </a:xfrm>
                  <a:prstGeom prst="line">
                    <a:avLst/>
                  </a:prstGeom>
                  <a:noFill/>
                  <a:ln w="15875">
                    <a:solidFill>
                      <a:srgbClr val="FF9900"/>
                    </a:solidFill>
                    <a:round/>
                    <a:headEnd type="none" w="sm" len="sm"/>
                    <a:tailEnd type="none" w="sm" len="sm"/>
                  </a:ln>
                </p:spPr>
                <p:txBody>
                  <a:bodyPr wrap="none" anchor="ctr"/>
                  <a:lstStyle/>
                  <a:p>
                    <a:endParaRPr lang="en-US"/>
                  </a:p>
                </p:txBody>
              </p:sp>
              <p:grpSp>
                <p:nvGrpSpPr>
                  <p:cNvPr id="17" name="Group 131"/>
                  <p:cNvGrpSpPr>
                    <a:grpSpLocks/>
                  </p:cNvGrpSpPr>
                  <p:nvPr/>
                </p:nvGrpSpPr>
                <p:grpSpPr bwMode="auto">
                  <a:xfrm>
                    <a:off x="2588" y="2395"/>
                    <a:ext cx="1430" cy="1559"/>
                    <a:chOff x="2588" y="2395"/>
                    <a:chExt cx="1430" cy="1559"/>
                  </a:xfrm>
                </p:grpSpPr>
                <p:sp>
                  <p:nvSpPr>
                    <p:cNvPr id="4252" name="Freeform 132"/>
                    <p:cNvSpPr>
                      <a:spLocks/>
                    </p:cNvSpPr>
                    <p:nvPr/>
                  </p:nvSpPr>
                  <p:spPr bwMode="auto">
                    <a:xfrm>
                      <a:off x="3289" y="3273"/>
                      <a:ext cx="143" cy="359"/>
                    </a:xfrm>
                    <a:custGeom>
                      <a:avLst/>
                      <a:gdLst>
                        <a:gd name="T0" fmla="*/ 211 w 139"/>
                        <a:gd name="T1" fmla="*/ 0 h 361"/>
                        <a:gd name="T2" fmla="*/ 88 w 139"/>
                        <a:gd name="T3" fmla="*/ 24 h 361"/>
                        <a:gd name="T4" fmla="*/ 90 w 139"/>
                        <a:gd name="T5" fmla="*/ 199 h 361"/>
                        <a:gd name="T6" fmla="*/ 79 w 139"/>
                        <a:gd name="T7" fmla="*/ 205 h 361"/>
                        <a:gd name="T8" fmla="*/ 77 w 139"/>
                        <a:gd name="T9" fmla="*/ 313 h 361"/>
                        <a:gd name="T10" fmla="*/ 11 w 139"/>
                        <a:gd name="T11" fmla="*/ 317 h 361"/>
                        <a:gd name="T12" fmla="*/ 0 w 139"/>
                        <a:gd name="T13" fmla="*/ 330 h 361"/>
                        <a:gd name="T14" fmla="*/ 90 w 139"/>
                        <a:gd name="T15" fmla="*/ 321 h 361"/>
                        <a:gd name="T16" fmla="*/ 97 w 139"/>
                        <a:gd name="T17" fmla="*/ 201 h 361"/>
                        <a:gd name="T18" fmla="*/ 102 w 139"/>
                        <a:gd name="T19" fmla="*/ 30 h 361"/>
                        <a:gd name="T20" fmla="*/ 211 w 139"/>
                        <a:gd name="T21" fmla="*/ 0 h 3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9"/>
                        <a:gd name="T34" fmla="*/ 0 h 361"/>
                        <a:gd name="T35" fmla="*/ 139 w 139"/>
                        <a:gd name="T36" fmla="*/ 361 h 3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9" h="361">
                          <a:moveTo>
                            <a:pt x="138" y="0"/>
                          </a:moveTo>
                          <a:lnTo>
                            <a:pt x="58" y="24"/>
                          </a:lnTo>
                          <a:lnTo>
                            <a:pt x="59" y="214"/>
                          </a:lnTo>
                          <a:lnTo>
                            <a:pt x="51" y="220"/>
                          </a:lnTo>
                          <a:lnTo>
                            <a:pt x="50" y="343"/>
                          </a:lnTo>
                          <a:lnTo>
                            <a:pt x="11" y="347"/>
                          </a:lnTo>
                          <a:lnTo>
                            <a:pt x="0" y="360"/>
                          </a:lnTo>
                          <a:lnTo>
                            <a:pt x="59" y="351"/>
                          </a:lnTo>
                          <a:lnTo>
                            <a:pt x="64" y="216"/>
                          </a:lnTo>
                          <a:lnTo>
                            <a:pt x="67" y="30"/>
                          </a:lnTo>
                          <a:lnTo>
                            <a:pt x="138" y="0"/>
                          </a:lnTo>
                        </a:path>
                      </a:pathLst>
                    </a:custGeom>
                    <a:noFill/>
                    <a:ln w="15875" cap="rnd">
                      <a:solidFill>
                        <a:srgbClr val="FF9900"/>
                      </a:solidFill>
                      <a:round/>
                      <a:headEnd/>
                      <a:tailEnd/>
                    </a:ln>
                  </p:spPr>
                  <p:txBody>
                    <a:bodyPr/>
                    <a:lstStyle/>
                    <a:p>
                      <a:endParaRPr lang="en-US"/>
                    </a:p>
                  </p:txBody>
                </p:sp>
                <p:sp>
                  <p:nvSpPr>
                    <p:cNvPr id="4253" name="Freeform 133"/>
                    <p:cNvSpPr>
                      <a:spLocks/>
                    </p:cNvSpPr>
                    <p:nvPr/>
                  </p:nvSpPr>
                  <p:spPr bwMode="auto">
                    <a:xfrm>
                      <a:off x="2938" y="3631"/>
                      <a:ext cx="386" cy="278"/>
                    </a:xfrm>
                    <a:custGeom>
                      <a:avLst/>
                      <a:gdLst>
                        <a:gd name="T0" fmla="*/ 0 w 375"/>
                        <a:gd name="T1" fmla="*/ 4 h 280"/>
                        <a:gd name="T2" fmla="*/ 85 w 375"/>
                        <a:gd name="T3" fmla="*/ 139 h 280"/>
                        <a:gd name="T4" fmla="*/ 119 w 375"/>
                        <a:gd name="T5" fmla="*/ 248 h 280"/>
                        <a:gd name="T6" fmla="*/ 233 w 375"/>
                        <a:gd name="T7" fmla="*/ 249 h 280"/>
                        <a:gd name="T8" fmla="*/ 261 w 375"/>
                        <a:gd name="T9" fmla="*/ 238 h 280"/>
                        <a:gd name="T10" fmla="*/ 346 w 375"/>
                        <a:gd name="T11" fmla="*/ 228 h 280"/>
                        <a:gd name="T12" fmla="*/ 369 w 375"/>
                        <a:gd name="T13" fmla="*/ 220 h 280"/>
                        <a:gd name="T14" fmla="*/ 438 w 375"/>
                        <a:gd name="T15" fmla="*/ 216 h 280"/>
                        <a:gd name="T16" fmla="*/ 487 w 375"/>
                        <a:gd name="T17" fmla="*/ 159 h 280"/>
                        <a:gd name="T18" fmla="*/ 490 w 375"/>
                        <a:gd name="T19" fmla="*/ 113 h 280"/>
                        <a:gd name="T20" fmla="*/ 575 w 375"/>
                        <a:gd name="T21" fmla="*/ 70 h 280"/>
                        <a:gd name="T22" fmla="*/ 577 w 375"/>
                        <a:gd name="T23" fmla="*/ 19 h 280"/>
                        <a:gd name="T24" fmla="*/ 516 w 375"/>
                        <a:gd name="T25" fmla="*/ 0 h 280"/>
                        <a:gd name="T26" fmla="*/ 516 w 375"/>
                        <a:gd name="T27" fmla="*/ 7 h 280"/>
                        <a:gd name="T28" fmla="*/ 566 w 375"/>
                        <a:gd name="T29" fmla="*/ 25 h 280"/>
                        <a:gd name="T30" fmla="*/ 565 w 375"/>
                        <a:gd name="T31" fmla="*/ 70 h 280"/>
                        <a:gd name="T32" fmla="*/ 497 w 375"/>
                        <a:gd name="T33" fmla="*/ 102 h 280"/>
                        <a:gd name="T34" fmla="*/ 487 w 375"/>
                        <a:gd name="T35" fmla="*/ 113 h 2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5"/>
                        <a:gd name="T55" fmla="*/ 0 h 280"/>
                        <a:gd name="T56" fmla="*/ 375 w 375"/>
                        <a:gd name="T57" fmla="*/ 280 h 2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5" h="280">
                          <a:moveTo>
                            <a:pt x="0" y="4"/>
                          </a:moveTo>
                          <a:lnTo>
                            <a:pt x="55" y="154"/>
                          </a:lnTo>
                          <a:lnTo>
                            <a:pt x="78" y="278"/>
                          </a:lnTo>
                          <a:lnTo>
                            <a:pt x="151" y="279"/>
                          </a:lnTo>
                          <a:lnTo>
                            <a:pt x="170" y="268"/>
                          </a:lnTo>
                          <a:lnTo>
                            <a:pt x="223" y="258"/>
                          </a:lnTo>
                          <a:lnTo>
                            <a:pt x="239" y="250"/>
                          </a:lnTo>
                          <a:lnTo>
                            <a:pt x="284" y="246"/>
                          </a:lnTo>
                          <a:lnTo>
                            <a:pt x="316" y="174"/>
                          </a:lnTo>
                          <a:lnTo>
                            <a:pt x="318" y="128"/>
                          </a:lnTo>
                          <a:lnTo>
                            <a:pt x="373" y="85"/>
                          </a:lnTo>
                          <a:lnTo>
                            <a:pt x="374" y="19"/>
                          </a:lnTo>
                          <a:lnTo>
                            <a:pt x="335" y="0"/>
                          </a:lnTo>
                          <a:lnTo>
                            <a:pt x="335" y="7"/>
                          </a:lnTo>
                          <a:lnTo>
                            <a:pt x="367" y="25"/>
                          </a:lnTo>
                          <a:lnTo>
                            <a:pt x="366" y="83"/>
                          </a:lnTo>
                          <a:lnTo>
                            <a:pt x="322" y="117"/>
                          </a:lnTo>
                          <a:lnTo>
                            <a:pt x="316" y="128"/>
                          </a:lnTo>
                        </a:path>
                      </a:pathLst>
                    </a:custGeom>
                    <a:noFill/>
                    <a:ln w="15875" cap="rnd">
                      <a:solidFill>
                        <a:srgbClr val="FF9900"/>
                      </a:solidFill>
                      <a:round/>
                      <a:headEnd type="none" w="sm" len="sm"/>
                      <a:tailEnd type="none" w="sm" len="sm"/>
                    </a:ln>
                  </p:spPr>
                  <p:txBody>
                    <a:bodyPr/>
                    <a:lstStyle/>
                    <a:p>
                      <a:endParaRPr lang="en-US"/>
                    </a:p>
                  </p:txBody>
                </p:sp>
                <p:sp>
                  <p:nvSpPr>
                    <p:cNvPr id="4254" name="Freeform 134"/>
                    <p:cNvSpPr>
                      <a:spLocks/>
                    </p:cNvSpPr>
                    <p:nvPr/>
                  </p:nvSpPr>
                  <p:spPr bwMode="auto">
                    <a:xfrm>
                      <a:off x="3263" y="3757"/>
                      <a:ext cx="258" cy="197"/>
                    </a:xfrm>
                    <a:custGeom>
                      <a:avLst/>
                      <a:gdLst>
                        <a:gd name="T0" fmla="*/ 0 w 250"/>
                        <a:gd name="T1" fmla="*/ 0 h 198"/>
                        <a:gd name="T2" fmla="*/ 104 w 250"/>
                        <a:gd name="T3" fmla="*/ 139 h 198"/>
                        <a:gd name="T4" fmla="*/ 319 w 250"/>
                        <a:gd name="T5" fmla="*/ 132 h 198"/>
                        <a:gd name="T6" fmla="*/ 300 w 250"/>
                        <a:gd name="T7" fmla="*/ 144 h 198"/>
                        <a:gd name="T8" fmla="*/ 357 w 250"/>
                        <a:gd name="T9" fmla="*/ 171 h 198"/>
                        <a:gd name="T10" fmla="*/ 399 w 250"/>
                        <a:gd name="T11" fmla="*/ 174 h 198"/>
                        <a:gd name="T12" fmla="*/ 391 w 250"/>
                        <a:gd name="T13" fmla="*/ 182 h 198"/>
                        <a:gd name="T14" fmla="*/ 0 60000 65536"/>
                        <a:gd name="T15" fmla="*/ 0 60000 65536"/>
                        <a:gd name="T16" fmla="*/ 0 60000 65536"/>
                        <a:gd name="T17" fmla="*/ 0 60000 65536"/>
                        <a:gd name="T18" fmla="*/ 0 60000 65536"/>
                        <a:gd name="T19" fmla="*/ 0 60000 65536"/>
                        <a:gd name="T20" fmla="*/ 0 60000 65536"/>
                        <a:gd name="T21" fmla="*/ 0 w 250"/>
                        <a:gd name="T22" fmla="*/ 0 h 198"/>
                        <a:gd name="T23" fmla="*/ 250 w 250"/>
                        <a:gd name="T24" fmla="*/ 198 h 1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0" h="198">
                          <a:moveTo>
                            <a:pt x="0" y="0"/>
                          </a:moveTo>
                          <a:lnTo>
                            <a:pt x="66" y="154"/>
                          </a:lnTo>
                          <a:lnTo>
                            <a:pt x="199" y="147"/>
                          </a:lnTo>
                          <a:lnTo>
                            <a:pt x="188" y="159"/>
                          </a:lnTo>
                          <a:lnTo>
                            <a:pt x="223" y="186"/>
                          </a:lnTo>
                          <a:lnTo>
                            <a:pt x="249" y="189"/>
                          </a:lnTo>
                          <a:lnTo>
                            <a:pt x="244" y="197"/>
                          </a:lnTo>
                        </a:path>
                      </a:pathLst>
                    </a:custGeom>
                    <a:noFill/>
                    <a:ln w="15875" cap="rnd">
                      <a:solidFill>
                        <a:srgbClr val="FF9900"/>
                      </a:solidFill>
                      <a:round/>
                      <a:headEnd type="none" w="sm" len="sm"/>
                      <a:tailEnd type="none" w="sm" len="sm"/>
                    </a:ln>
                  </p:spPr>
                  <p:txBody>
                    <a:bodyPr/>
                    <a:lstStyle/>
                    <a:p>
                      <a:endParaRPr lang="en-US"/>
                    </a:p>
                  </p:txBody>
                </p:sp>
                <p:sp>
                  <p:nvSpPr>
                    <p:cNvPr id="4255" name="Freeform 135"/>
                    <p:cNvSpPr>
                      <a:spLocks/>
                    </p:cNvSpPr>
                    <p:nvPr/>
                  </p:nvSpPr>
                  <p:spPr bwMode="auto">
                    <a:xfrm>
                      <a:off x="3287" y="3629"/>
                      <a:ext cx="222" cy="269"/>
                    </a:xfrm>
                    <a:custGeom>
                      <a:avLst/>
                      <a:gdLst>
                        <a:gd name="T0" fmla="*/ 0 w 216"/>
                        <a:gd name="T1" fmla="*/ 0 h 271"/>
                        <a:gd name="T2" fmla="*/ 80 w 216"/>
                        <a:gd name="T3" fmla="*/ 5 h 271"/>
                        <a:gd name="T4" fmla="*/ 312 w 216"/>
                        <a:gd name="T5" fmla="*/ 119 h 271"/>
                        <a:gd name="T6" fmla="*/ 324 w 216"/>
                        <a:gd name="T7" fmla="*/ 172 h 271"/>
                        <a:gd name="T8" fmla="*/ 266 w 216"/>
                        <a:gd name="T9" fmla="*/ 240 h 271"/>
                        <a:gd name="T10" fmla="*/ 265 w 216"/>
                        <a:gd name="T11" fmla="*/ 240 h 271"/>
                        <a:gd name="T12" fmla="*/ 0 60000 65536"/>
                        <a:gd name="T13" fmla="*/ 0 60000 65536"/>
                        <a:gd name="T14" fmla="*/ 0 60000 65536"/>
                        <a:gd name="T15" fmla="*/ 0 60000 65536"/>
                        <a:gd name="T16" fmla="*/ 0 60000 65536"/>
                        <a:gd name="T17" fmla="*/ 0 60000 65536"/>
                        <a:gd name="T18" fmla="*/ 0 w 216"/>
                        <a:gd name="T19" fmla="*/ 0 h 271"/>
                        <a:gd name="T20" fmla="*/ 216 w 216"/>
                        <a:gd name="T21" fmla="*/ 271 h 271"/>
                      </a:gdLst>
                      <a:ahLst/>
                      <a:cxnLst>
                        <a:cxn ang="T12">
                          <a:pos x="T0" y="T1"/>
                        </a:cxn>
                        <a:cxn ang="T13">
                          <a:pos x="T2" y="T3"/>
                        </a:cxn>
                        <a:cxn ang="T14">
                          <a:pos x="T4" y="T5"/>
                        </a:cxn>
                        <a:cxn ang="T15">
                          <a:pos x="T6" y="T7"/>
                        </a:cxn>
                        <a:cxn ang="T16">
                          <a:pos x="T8" y="T9"/>
                        </a:cxn>
                        <a:cxn ang="T17">
                          <a:pos x="T10" y="T11"/>
                        </a:cxn>
                      </a:cxnLst>
                      <a:rect l="T18" t="T19" r="T20" b="T21"/>
                      <a:pathLst>
                        <a:path w="216" h="271">
                          <a:moveTo>
                            <a:pt x="0" y="0"/>
                          </a:moveTo>
                          <a:lnTo>
                            <a:pt x="52" y="5"/>
                          </a:lnTo>
                          <a:lnTo>
                            <a:pt x="207" y="134"/>
                          </a:lnTo>
                          <a:lnTo>
                            <a:pt x="215" y="187"/>
                          </a:lnTo>
                          <a:lnTo>
                            <a:pt x="177" y="270"/>
                          </a:lnTo>
                          <a:lnTo>
                            <a:pt x="176" y="270"/>
                          </a:lnTo>
                        </a:path>
                      </a:pathLst>
                    </a:custGeom>
                    <a:noFill/>
                    <a:ln w="15875" cap="rnd">
                      <a:solidFill>
                        <a:srgbClr val="FF9900"/>
                      </a:solidFill>
                      <a:round/>
                      <a:headEnd type="none" w="sm" len="sm"/>
                      <a:tailEnd type="none" w="sm" len="sm"/>
                    </a:ln>
                  </p:spPr>
                  <p:txBody>
                    <a:bodyPr/>
                    <a:lstStyle/>
                    <a:p>
                      <a:endParaRPr lang="en-US"/>
                    </a:p>
                  </p:txBody>
                </p:sp>
                <p:sp>
                  <p:nvSpPr>
                    <p:cNvPr id="4256" name="Line 136"/>
                    <p:cNvSpPr>
                      <a:spLocks noChangeShapeType="1"/>
                    </p:cNvSpPr>
                    <p:nvPr/>
                  </p:nvSpPr>
                  <p:spPr bwMode="auto">
                    <a:xfrm>
                      <a:off x="3272" y="3513"/>
                      <a:ext cx="12" cy="112"/>
                    </a:xfrm>
                    <a:prstGeom prst="line">
                      <a:avLst/>
                    </a:prstGeom>
                    <a:noFill/>
                    <a:ln w="15875">
                      <a:solidFill>
                        <a:srgbClr val="FF9900"/>
                      </a:solidFill>
                      <a:round/>
                      <a:headEnd type="none" w="sm" len="sm"/>
                      <a:tailEnd type="none" w="sm" len="sm"/>
                    </a:ln>
                  </p:spPr>
                  <p:txBody>
                    <a:bodyPr wrap="none" anchor="ctr"/>
                    <a:lstStyle/>
                    <a:p>
                      <a:endParaRPr lang="en-US"/>
                    </a:p>
                  </p:txBody>
                </p:sp>
                <p:sp>
                  <p:nvSpPr>
                    <p:cNvPr id="4257" name="Freeform 137"/>
                    <p:cNvSpPr>
                      <a:spLocks/>
                    </p:cNvSpPr>
                    <p:nvPr/>
                  </p:nvSpPr>
                  <p:spPr bwMode="auto">
                    <a:xfrm>
                      <a:off x="3015" y="3266"/>
                      <a:ext cx="38" cy="427"/>
                    </a:xfrm>
                    <a:custGeom>
                      <a:avLst/>
                      <a:gdLst>
                        <a:gd name="T0" fmla="*/ 0 w 37"/>
                        <a:gd name="T1" fmla="*/ 398 h 429"/>
                        <a:gd name="T2" fmla="*/ 45 w 37"/>
                        <a:gd name="T3" fmla="*/ 243 h 429"/>
                        <a:gd name="T4" fmla="*/ 5 w 37"/>
                        <a:gd name="T5" fmla="*/ 15 h 429"/>
                        <a:gd name="T6" fmla="*/ 36 w 37"/>
                        <a:gd name="T7" fmla="*/ 0 h 429"/>
                        <a:gd name="T8" fmla="*/ 37 w 37"/>
                        <a:gd name="T9" fmla="*/ 3 h 429"/>
                        <a:gd name="T10" fmla="*/ 14 w 37"/>
                        <a:gd name="T11" fmla="*/ 15 h 429"/>
                        <a:gd name="T12" fmla="*/ 50 w 37"/>
                        <a:gd name="T13" fmla="*/ 237 h 429"/>
                        <a:gd name="T14" fmla="*/ 45 w 37"/>
                        <a:gd name="T15" fmla="*/ 240 h 429"/>
                        <a:gd name="T16" fmla="*/ 51 w 37"/>
                        <a:gd name="T17" fmla="*/ 248 h 429"/>
                        <a:gd name="T18" fmla="*/ 0 w 37"/>
                        <a:gd name="T19" fmla="*/ 398 h 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429"/>
                        <a:gd name="T32" fmla="*/ 37 w 37"/>
                        <a:gd name="T33" fmla="*/ 429 h 4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429">
                          <a:moveTo>
                            <a:pt x="0" y="428"/>
                          </a:moveTo>
                          <a:lnTo>
                            <a:pt x="30" y="258"/>
                          </a:lnTo>
                          <a:lnTo>
                            <a:pt x="5" y="15"/>
                          </a:lnTo>
                          <a:lnTo>
                            <a:pt x="21" y="0"/>
                          </a:lnTo>
                          <a:lnTo>
                            <a:pt x="22" y="3"/>
                          </a:lnTo>
                          <a:lnTo>
                            <a:pt x="14" y="15"/>
                          </a:lnTo>
                          <a:lnTo>
                            <a:pt x="35" y="252"/>
                          </a:lnTo>
                          <a:lnTo>
                            <a:pt x="30" y="255"/>
                          </a:lnTo>
                          <a:lnTo>
                            <a:pt x="36" y="263"/>
                          </a:lnTo>
                          <a:lnTo>
                            <a:pt x="0" y="428"/>
                          </a:lnTo>
                        </a:path>
                      </a:pathLst>
                    </a:custGeom>
                    <a:noFill/>
                    <a:ln w="15875" cap="rnd">
                      <a:solidFill>
                        <a:srgbClr val="FF9900"/>
                      </a:solidFill>
                      <a:round/>
                      <a:headEnd/>
                      <a:tailEnd/>
                    </a:ln>
                  </p:spPr>
                  <p:txBody>
                    <a:bodyPr/>
                    <a:lstStyle/>
                    <a:p>
                      <a:endParaRPr lang="en-US"/>
                    </a:p>
                  </p:txBody>
                </p:sp>
                <p:sp>
                  <p:nvSpPr>
                    <p:cNvPr id="4258" name="Freeform 138"/>
                    <p:cNvSpPr>
                      <a:spLocks/>
                    </p:cNvSpPr>
                    <p:nvPr/>
                  </p:nvSpPr>
                  <p:spPr bwMode="auto">
                    <a:xfrm>
                      <a:off x="3021" y="3322"/>
                      <a:ext cx="360" cy="367"/>
                    </a:xfrm>
                    <a:custGeom>
                      <a:avLst/>
                      <a:gdLst>
                        <a:gd name="T0" fmla="*/ 0 w 360"/>
                        <a:gd name="T1" fmla="*/ 367 h 367"/>
                        <a:gd name="T2" fmla="*/ 17 w 360"/>
                        <a:gd name="T3" fmla="*/ 343 h 367"/>
                        <a:gd name="T4" fmla="*/ 147 w 360"/>
                        <a:gd name="T5" fmla="*/ 167 h 367"/>
                        <a:gd name="T6" fmla="*/ 164 w 360"/>
                        <a:gd name="T7" fmla="*/ 161 h 367"/>
                        <a:gd name="T8" fmla="*/ 352 w 360"/>
                        <a:gd name="T9" fmla="*/ 15 h 367"/>
                        <a:gd name="T10" fmla="*/ 360 w 360"/>
                        <a:gd name="T11" fmla="*/ 0 h 367"/>
                        <a:gd name="T12" fmla="*/ 172 w 360"/>
                        <a:gd name="T13" fmla="*/ 144 h 367"/>
                        <a:gd name="T14" fmla="*/ 161 w 360"/>
                        <a:gd name="T15" fmla="*/ 164 h 367"/>
                        <a:gd name="T16" fmla="*/ 21 w 360"/>
                        <a:gd name="T17" fmla="*/ 359 h 367"/>
                        <a:gd name="T18" fmla="*/ 0 w 360"/>
                        <a:gd name="T19" fmla="*/ 365 h 3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0"/>
                        <a:gd name="T31" fmla="*/ 0 h 367"/>
                        <a:gd name="T32" fmla="*/ 360 w 360"/>
                        <a:gd name="T33" fmla="*/ 367 h 3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0" h="367">
                          <a:moveTo>
                            <a:pt x="0" y="367"/>
                          </a:moveTo>
                          <a:lnTo>
                            <a:pt x="17" y="343"/>
                          </a:lnTo>
                          <a:lnTo>
                            <a:pt x="147" y="167"/>
                          </a:lnTo>
                          <a:lnTo>
                            <a:pt x="164" y="161"/>
                          </a:lnTo>
                          <a:lnTo>
                            <a:pt x="352" y="15"/>
                          </a:lnTo>
                          <a:lnTo>
                            <a:pt x="360" y="0"/>
                          </a:lnTo>
                          <a:lnTo>
                            <a:pt x="172" y="144"/>
                          </a:lnTo>
                          <a:lnTo>
                            <a:pt x="161" y="164"/>
                          </a:lnTo>
                          <a:lnTo>
                            <a:pt x="21" y="359"/>
                          </a:lnTo>
                          <a:lnTo>
                            <a:pt x="0" y="365"/>
                          </a:lnTo>
                        </a:path>
                      </a:pathLst>
                    </a:custGeom>
                    <a:noFill/>
                    <a:ln w="15875" cap="rnd">
                      <a:solidFill>
                        <a:srgbClr val="FF9900"/>
                      </a:solidFill>
                      <a:round/>
                      <a:headEnd/>
                      <a:tailEnd/>
                    </a:ln>
                  </p:spPr>
                  <p:txBody>
                    <a:bodyPr/>
                    <a:lstStyle/>
                    <a:p>
                      <a:endParaRPr lang="en-US"/>
                    </a:p>
                  </p:txBody>
                </p:sp>
                <p:sp>
                  <p:nvSpPr>
                    <p:cNvPr id="4259" name="Freeform 139"/>
                    <p:cNvSpPr>
                      <a:spLocks/>
                    </p:cNvSpPr>
                    <p:nvPr/>
                  </p:nvSpPr>
                  <p:spPr bwMode="auto">
                    <a:xfrm>
                      <a:off x="3706" y="2560"/>
                      <a:ext cx="152" cy="233"/>
                    </a:xfrm>
                    <a:custGeom>
                      <a:avLst/>
                      <a:gdLst>
                        <a:gd name="T0" fmla="*/ 240 w 147"/>
                        <a:gd name="T1" fmla="*/ 204 h 235"/>
                        <a:gd name="T2" fmla="*/ 113 w 147"/>
                        <a:gd name="T3" fmla="*/ 85 h 235"/>
                        <a:gd name="T4" fmla="*/ 31 w 147"/>
                        <a:gd name="T5" fmla="*/ 8 h 235"/>
                        <a:gd name="T6" fmla="*/ 0 w 147"/>
                        <a:gd name="T7" fmla="*/ 0 h 235"/>
                        <a:gd name="T8" fmla="*/ 0 60000 65536"/>
                        <a:gd name="T9" fmla="*/ 0 60000 65536"/>
                        <a:gd name="T10" fmla="*/ 0 60000 65536"/>
                        <a:gd name="T11" fmla="*/ 0 60000 65536"/>
                        <a:gd name="T12" fmla="*/ 0 w 147"/>
                        <a:gd name="T13" fmla="*/ 0 h 235"/>
                        <a:gd name="T14" fmla="*/ 147 w 147"/>
                        <a:gd name="T15" fmla="*/ 235 h 235"/>
                      </a:gdLst>
                      <a:ahLst/>
                      <a:cxnLst>
                        <a:cxn ang="T8">
                          <a:pos x="T0" y="T1"/>
                        </a:cxn>
                        <a:cxn ang="T9">
                          <a:pos x="T2" y="T3"/>
                        </a:cxn>
                        <a:cxn ang="T10">
                          <a:pos x="T4" y="T5"/>
                        </a:cxn>
                        <a:cxn ang="T11">
                          <a:pos x="T6" y="T7"/>
                        </a:cxn>
                      </a:cxnLst>
                      <a:rect l="T12" t="T13" r="T14" b="T15"/>
                      <a:pathLst>
                        <a:path w="147" h="235">
                          <a:moveTo>
                            <a:pt x="146" y="234"/>
                          </a:moveTo>
                          <a:lnTo>
                            <a:pt x="69" y="100"/>
                          </a:lnTo>
                          <a:lnTo>
                            <a:pt x="16" y="8"/>
                          </a:lnTo>
                          <a:lnTo>
                            <a:pt x="0" y="0"/>
                          </a:lnTo>
                        </a:path>
                      </a:pathLst>
                    </a:custGeom>
                    <a:noFill/>
                    <a:ln w="15875" cap="rnd">
                      <a:solidFill>
                        <a:srgbClr val="FF9900"/>
                      </a:solidFill>
                      <a:round/>
                      <a:headEnd type="none" w="sm" len="sm"/>
                      <a:tailEnd type="none" w="sm" len="sm"/>
                    </a:ln>
                  </p:spPr>
                  <p:txBody>
                    <a:bodyPr/>
                    <a:lstStyle/>
                    <a:p>
                      <a:endParaRPr lang="en-US"/>
                    </a:p>
                  </p:txBody>
                </p:sp>
                <p:sp>
                  <p:nvSpPr>
                    <p:cNvPr id="4260" name="Freeform 140"/>
                    <p:cNvSpPr>
                      <a:spLocks/>
                    </p:cNvSpPr>
                    <p:nvPr/>
                  </p:nvSpPr>
                  <p:spPr bwMode="auto">
                    <a:xfrm>
                      <a:off x="3705" y="2560"/>
                      <a:ext cx="49" cy="172"/>
                    </a:xfrm>
                    <a:custGeom>
                      <a:avLst/>
                      <a:gdLst>
                        <a:gd name="T0" fmla="*/ 62 w 48"/>
                        <a:gd name="T1" fmla="*/ 157 h 173"/>
                        <a:gd name="T2" fmla="*/ 54 w 48"/>
                        <a:gd name="T3" fmla="*/ 82 h 173"/>
                        <a:gd name="T4" fmla="*/ 9 w 48"/>
                        <a:gd name="T5" fmla="*/ 11 h 173"/>
                        <a:gd name="T6" fmla="*/ 0 w 48"/>
                        <a:gd name="T7" fmla="*/ 0 h 173"/>
                        <a:gd name="T8" fmla="*/ 0 60000 65536"/>
                        <a:gd name="T9" fmla="*/ 0 60000 65536"/>
                        <a:gd name="T10" fmla="*/ 0 60000 65536"/>
                        <a:gd name="T11" fmla="*/ 0 60000 65536"/>
                        <a:gd name="T12" fmla="*/ 0 w 48"/>
                        <a:gd name="T13" fmla="*/ 0 h 173"/>
                        <a:gd name="T14" fmla="*/ 48 w 48"/>
                        <a:gd name="T15" fmla="*/ 173 h 173"/>
                      </a:gdLst>
                      <a:ahLst/>
                      <a:cxnLst>
                        <a:cxn ang="T8">
                          <a:pos x="T0" y="T1"/>
                        </a:cxn>
                        <a:cxn ang="T9">
                          <a:pos x="T2" y="T3"/>
                        </a:cxn>
                        <a:cxn ang="T10">
                          <a:pos x="T4" y="T5"/>
                        </a:cxn>
                        <a:cxn ang="T11">
                          <a:pos x="T6" y="T7"/>
                        </a:cxn>
                      </a:cxnLst>
                      <a:rect l="T12" t="T13" r="T14" b="T15"/>
                      <a:pathLst>
                        <a:path w="48" h="173">
                          <a:moveTo>
                            <a:pt x="47" y="172"/>
                          </a:moveTo>
                          <a:lnTo>
                            <a:pt x="39" y="82"/>
                          </a:lnTo>
                          <a:lnTo>
                            <a:pt x="9" y="11"/>
                          </a:lnTo>
                          <a:lnTo>
                            <a:pt x="0" y="0"/>
                          </a:lnTo>
                        </a:path>
                      </a:pathLst>
                    </a:custGeom>
                    <a:noFill/>
                    <a:ln w="15875" cap="rnd">
                      <a:solidFill>
                        <a:srgbClr val="FF9900"/>
                      </a:solidFill>
                      <a:round/>
                      <a:headEnd type="none" w="sm" len="sm"/>
                      <a:tailEnd type="none" w="sm" len="sm"/>
                    </a:ln>
                  </p:spPr>
                  <p:txBody>
                    <a:bodyPr/>
                    <a:lstStyle/>
                    <a:p>
                      <a:endParaRPr lang="en-US"/>
                    </a:p>
                  </p:txBody>
                </p:sp>
                <p:sp>
                  <p:nvSpPr>
                    <p:cNvPr id="4261" name="Freeform 141"/>
                    <p:cNvSpPr>
                      <a:spLocks/>
                    </p:cNvSpPr>
                    <p:nvPr/>
                  </p:nvSpPr>
                  <p:spPr bwMode="auto">
                    <a:xfrm>
                      <a:off x="3705" y="2560"/>
                      <a:ext cx="235" cy="114"/>
                    </a:xfrm>
                    <a:custGeom>
                      <a:avLst/>
                      <a:gdLst>
                        <a:gd name="T0" fmla="*/ 0 w 228"/>
                        <a:gd name="T1" fmla="*/ 0 h 115"/>
                        <a:gd name="T2" fmla="*/ 13 w 228"/>
                        <a:gd name="T3" fmla="*/ 0 h 115"/>
                        <a:gd name="T4" fmla="*/ 253 w 228"/>
                        <a:gd name="T5" fmla="*/ 80 h 115"/>
                        <a:gd name="T6" fmla="*/ 357 w 228"/>
                        <a:gd name="T7" fmla="*/ 99 h 115"/>
                        <a:gd name="T8" fmla="*/ 0 60000 65536"/>
                        <a:gd name="T9" fmla="*/ 0 60000 65536"/>
                        <a:gd name="T10" fmla="*/ 0 60000 65536"/>
                        <a:gd name="T11" fmla="*/ 0 60000 65536"/>
                        <a:gd name="T12" fmla="*/ 0 w 228"/>
                        <a:gd name="T13" fmla="*/ 0 h 115"/>
                        <a:gd name="T14" fmla="*/ 228 w 228"/>
                        <a:gd name="T15" fmla="*/ 115 h 115"/>
                      </a:gdLst>
                      <a:ahLst/>
                      <a:cxnLst>
                        <a:cxn ang="T8">
                          <a:pos x="T0" y="T1"/>
                        </a:cxn>
                        <a:cxn ang="T9">
                          <a:pos x="T2" y="T3"/>
                        </a:cxn>
                        <a:cxn ang="T10">
                          <a:pos x="T4" y="T5"/>
                        </a:cxn>
                        <a:cxn ang="T11">
                          <a:pos x="T6" y="T7"/>
                        </a:cxn>
                      </a:cxnLst>
                      <a:rect l="T12" t="T13" r="T14" b="T15"/>
                      <a:pathLst>
                        <a:path w="228" h="115">
                          <a:moveTo>
                            <a:pt x="0" y="0"/>
                          </a:moveTo>
                          <a:lnTo>
                            <a:pt x="13" y="0"/>
                          </a:lnTo>
                          <a:lnTo>
                            <a:pt x="161" y="95"/>
                          </a:lnTo>
                          <a:lnTo>
                            <a:pt x="227" y="114"/>
                          </a:lnTo>
                        </a:path>
                      </a:pathLst>
                    </a:custGeom>
                    <a:noFill/>
                    <a:ln w="15875" cap="rnd">
                      <a:solidFill>
                        <a:srgbClr val="FF9900"/>
                      </a:solidFill>
                      <a:round/>
                      <a:headEnd type="none" w="sm" len="sm"/>
                      <a:tailEnd type="none" w="sm" len="sm"/>
                    </a:ln>
                  </p:spPr>
                  <p:txBody>
                    <a:bodyPr/>
                    <a:lstStyle/>
                    <a:p>
                      <a:endParaRPr lang="en-US"/>
                    </a:p>
                  </p:txBody>
                </p:sp>
                <p:sp>
                  <p:nvSpPr>
                    <p:cNvPr id="4262" name="Freeform 142"/>
                    <p:cNvSpPr>
                      <a:spLocks/>
                    </p:cNvSpPr>
                    <p:nvPr/>
                  </p:nvSpPr>
                  <p:spPr bwMode="auto">
                    <a:xfrm>
                      <a:off x="3718" y="2550"/>
                      <a:ext cx="136" cy="39"/>
                    </a:xfrm>
                    <a:custGeom>
                      <a:avLst/>
                      <a:gdLst>
                        <a:gd name="T0" fmla="*/ 0 w 133"/>
                        <a:gd name="T1" fmla="*/ 9 h 39"/>
                        <a:gd name="T2" fmla="*/ 43 w 133"/>
                        <a:gd name="T3" fmla="*/ 0 h 39"/>
                        <a:gd name="T4" fmla="*/ 184 w 133"/>
                        <a:gd name="T5" fmla="*/ 38 h 39"/>
                        <a:gd name="T6" fmla="*/ 0 60000 65536"/>
                        <a:gd name="T7" fmla="*/ 0 60000 65536"/>
                        <a:gd name="T8" fmla="*/ 0 60000 65536"/>
                        <a:gd name="T9" fmla="*/ 0 w 133"/>
                        <a:gd name="T10" fmla="*/ 0 h 39"/>
                        <a:gd name="T11" fmla="*/ 133 w 133"/>
                        <a:gd name="T12" fmla="*/ 39 h 39"/>
                      </a:gdLst>
                      <a:ahLst/>
                      <a:cxnLst>
                        <a:cxn ang="T6">
                          <a:pos x="T0" y="T1"/>
                        </a:cxn>
                        <a:cxn ang="T7">
                          <a:pos x="T2" y="T3"/>
                        </a:cxn>
                        <a:cxn ang="T8">
                          <a:pos x="T4" y="T5"/>
                        </a:cxn>
                      </a:cxnLst>
                      <a:rect l="T9" t="T10" r="T11" b="T12"/>
                      <a:pathLst>
                        <a:path w="133" h="39">
                          <a:moveTo>
                            <a:pt x="0" y="9"/>
                          </a:moveTo>
                          <a:lnTo>
                            <a:pt x="28" y="0"/>
                          </a:lnTo>
                          <a:lnTo>
                            <a:pt x="132" y="38"/>
                          </a:lnTo>
                        </a:path>
                      </a:pathLst>
                    </a:custGeom>
                    <a:noFill/>
                    <a:ln w="15875" cap="rnd">
                      <a:solidFill>
                        <a:srgbClr val="FF9900"/>
                      </a:solidFill>
                      <a:round/>
                      <a:headEnd type="none" w="sm" len="sm"/>
                      <a:tailEnd type="none" w="sm" len="sm"/>
                    </a:ln>
                  </p:spPr>
                  <p:txBody>
                    <a:bodyPr/>
                    <a:lstStyle/>
                    <a:p>
                      <a:endParaRPr lang="en-US"/>
                    </a:p>
                  </p:txBody>
                </p:sp>
                <p:sp>
                  <p:nvSpPr>
                    <p:cNvPr id="4263" name="Freeform 143"/>
                    <p:cNvSpPr>
                      <a:spLocks/>
                    </p:cNvSpPr>
                    <p:nvPr/>
                  </p:nvSpPr>
                  <p:spPr bwMode="auto">
                    <a:xfrm>
                      <a:off x="3850" y="2589"/>
                      <a:ext cx="90" cy="85"/>
                    </a:xfrm>
                    <a:custGeom>
                      <a:avLst/>
                      <a:gdLst>
                        <a:gd name="T0" fmla="*/ 142 w 87"/>
                        <a:gd name="T1" fmla="*/ 70 h 86"/>
                        <a:gd name="T2" fmla="*/ 39 w 87"/>
                        <a:gd name="T3" fmla="*/ 44 h 86"/>
                        <a:gd name="T4" fmla="*/ 0 w 87"/>
                        <a:gd name="T5" fmla="*/ 36 h 86"/>
                        <a:gd name="T6" fmla="*/ 3 w 87"/>
                        <a:gd name="T7" fmla="*/ 0 h 86"/>
                        <a:gd name="T8" fmla="*/ 0 60000 65536"/>
                        <a:gd name="T9" fmla="*/ 0 60000 65536"/>
                        <a:gd name="T10" fmla="*/ 0 60000 65536"/>
                        <a:gd name="T11" fmla="*/ 0 60000 65536"/>
                        <a:gd name="T12" fmla="*/ 0 w 87"/>
                        <a:gd name="T13" fmla="*/ 0 h 86"/>
                        <a:gd name="T14" fmla="*/ 87 w 87"/>
                        <a:gd name="T15" fmla="*/ 86 h 86"/>
                      </a:gdLst>
                      <a:ahLst/>
                      <a:cxnLst>
                        <a:cxn ang="T8">
                          <a:pos x="T0" y="T1"/>
                        </a:cxn>
                        <a:cxn ang="T9">
                          <a:pos x="T2" y="T3"/>
                        </a:cxn>
                        <a:cxn ang="T10">
                          <a:pos x="T4" y="T5"/>
                        </a:cxn>
                        <a:cxn ang="T11">
                          <a:pos x="T6" y="T7"/>
                        </a:cxn>
                      </a:cxnLst>
                      <a:rect l="T12" t="T13" r="T14" b="T15"/>
                      <a:pathLst>
                        <a:path w="87" h="86">
                          <a:moveTo>
                            <a:pt x="86" y="85"/>
                          </a:moveTo>
                          <a:lnTo>
                            <a:pt x="24" y="59"/>
                          </a:lnTo>
                          <a:lnTo>
                            <a:pt x="0" y="36"/>
                          </a:lnTo>
                          <a:lnTo>
                            <a:pt x="3" y="0"/>
                          </a:lnTo>
                        </a:path>
                      </a:pathLst>
                    </a:custGeom>
                    <a:noFill/>
                    <a:ln w="15875" cap="rnd">
                      <a:solidFill>
                        <a:srgbClr val="FF9900"/>
                      </a:solidFill>
                      <a:round/>
                      <a:headEnd type="none" w="sm" len="sm"/>
                      <a:tailEnd type="none" w="sm" len="sm"/>
                    </a:ln>
                  </p:spPr>
                  <p:txBody>
                    <a:bodyPr/>
                    <a:lstStyle/>
                    <a:p>
                      <a:endParaRPr lang="en-US"/>
                    </a:p>
                  </p:txBody>
                </p:sp>
                <p:sp>
                  <p:nvSpPr>
                    <p:cNvPr id="4264" name="Freeform 144"/>
                    <p:cNvSpPr>
                      <a:spLocks/>
                    </p:cNvSpPr>
                    <p:nvPr/>
                  </p:nvSpPr>
                  <p:spPr bwMode="auto">
                    <a:xfrm>
                      <a:off x="3367" y="3330"/>
                      <a:ext cx="576" cy="620"/>
                    </a:xfrm>
                    <a:custGeom>
                      <a:avLst/>
                      <a:gdLst>
                        <a:gd name="T0" fmla="*/ 0 w 559"/>
                        <a:gd name="T1" fmla="*/ 0 h 623"/>
                        <a:gd name="T2" fmla="*/ 92 w 559"/>
                        <a:gd name="T3" fmla="*/ 15 h 623"/>
                        <a:gd name="T4" fmla="*/ 354 w 559"/>
                        <a:gd name="T5" fmla="*/ 150 h 623"/>
                        <a:gd name="T6" fmla="*/ 368 w 559"/>
                        <a:gd name="T7" fmla="*/ 557 h 623"/>
                        <a:gd name="T8" fmla="*/ 396 w 559"/>
                        <a:gd name="T9" fmla="*/ 538 h 623"/>
                        <a:gd name="T10" fmla="*/ 514 w 559"/>
                        <a:gd name="T11" fmla="*/ 577 h 623"/>
                        <a:gd name="T12" fmla="*/ 433 w 559"/>
                        <a:gd name="T13" fmla="*/ 522 h 623"/>
                        <a:gd name="T14" fmla="*/ 476 w 559"/>
                        <a:gd name="T15" fmla="*/ 495 h 623"/>
                        <a:gd name="T16" fmla="*/ 454 w 559"/>
                        <a:gd name="T17" fmla="*/ 474 h 623"/>
                        <a:gd name="T18" fmla="*/ 758 w 559"/>
                        <a:gd name="T19" fmla="*/ 470 h 623"/>
                        <a:gd name="T20" fmla="*/ 875 w 559"/>
                        <a:gd name="T21" fmla="*/ 435 h 6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9"/>
                        <a:gd name="T34" fmla="*/ 0 h 623"/>
                        <a:gd name="T35" fmla="*/ 559 w 559"/>
                        <a:gd name="T36" fmla="*/ 623 h 6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9" h="623">
                          <a:moveTo>
                            <a:pt x="0" y="0"/>
                          </a:moveTo>
                          <a:lnTo>
                            <a:pt x="59" y="15"/>
                          </a:lnTo>
                          <a:lnTo>
                            <a:pt x="226" y="165"/>
                          </a:lnTo>
                          <a:lnTo>
                            <a:pt x="234" y="602"/>
                          </a:lnTo>
                          <a:lnTo>
                            <a:pt x="253" y="583"/>
                          </a:lnTo>
                          <a:lnTo>
                            <a:pt x="328" y="622"/>
                          </a:lnTo>
                          <a:lnTo>
                            <a:pt x="277" y="567"/>
                          </a:lnTo>
                          <a:lnTo>
                            <a:pt x="304" y="528"/>
                          </a:lnTo>
                          <a:lnTo>
                            <a:pt x="289" y="504"/>
                          </a:lnTo>
                          <a:lnTo>
                            <a:pt x="483" y="500"/>
                          </a:lnTo>
                          <a:lnTo>
                            <a:pt x="558" y="465"/>
                          </a:lnTo>
                        </a:path>
                      </a:pathLst>
                    </a:custGeom>
                    <a:noFill/>
                    <a:ln w="15875" cap="rnd">
                      <a:solidFill>
                        <a:srgbClr val="FF9900"/>
                      </a:solidFill>
                      <a:round/>
                      <a:headEnd type="none" w="sm" len="sm"/>
                      <a:tailEnd type="none" w="sm" len="sm"/>
                    </a:ln>
                  </p:spPr>
                  <p:txBody>
                    <a:bodyPr/>
                    <a:lstStyle/>
                    <a:p>
                      <a:endParaRPr lang="en-US"/>
                    </a:p>
                  </p:txBody>
                </p:sp>
                <p:sp>
                  <p:nvSpPr>
                    <p:cNvPr id="4265" name="Freeform 145"/>
                    <p:cNvSpPr>
                      <a:spLocks/>
                    </p:cNvSpPr>
                    <p:nvPr/>
                  </p:nvSpPr>
                  <p:spPr bwMode="auto">
                    <a:xfrm>
                      <a:off x="3412" y="3271"/>
                      <a:ext cx="562" cy="333"/>
                    </a:xfrm>
                    <a:custGeom>
                      <a:avLst/>
                      <a:gdLst>
                        <a:gd name="T0" fmla="*/ 0 w 546"/>
                        <a:gd name="T1" fmla="*/ 0 h 335"/>
                        <a:gd name="T2" fmla="*/ 303 w 546"/>
                        <a:gd name="T3" fmla="*/ 170 h 335"/>
                        <a:gd name="T4" fmla="*/ 453 w 546"/>
                        <a:gd name="T5" fmla="*/ 166 h 335"/>
                        <a:gd name="T6" fmla="*/ 513 w 546"/>
                        <a:gd name="T7" fmla="*/ 193 h 335"/>
                        <a:gd name="T8" fmla="*/ 609 w 546"/>
                        <a:gd name="T9" fmla="*/ 193 h 335"/>
                        <a:gd name="T10" fmla="*/ 737 w 546"/>
                        <a:gd name="T11" fmla="*/ 285 h 335"/>
                        <a:gd name="T12" fmla="*/ 801 w 546"/>
                        <a:gd name="T13" fmla="*/ 289 h 335"/>
                        <a:gd name="T14" fmla="*/ 801 w 546"/>
                        <a:gd name="T15" fmla="*/ 304 h 335"/>
                        <a:gd name="T16" fmla="*/ 840 w 546"/>
                        <a:gd name="T17" fmla="*/ 301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6"/>
                        <a:gd name="T28" fmla="*/ 0 h 335"/>
                        <a:gd name="T29" fmla="*/ 546 w 546"/>
                        <a:gd name="T30" fmla="*/ 335 h 3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6" h="335">
                          <a:moveTo>
                            <a:pt x="0" y="0"/>
                          </a:moveTo>
                          <a:lnTo>
                            <a:pt x="197" y="185"/>
                          </a:lnTo>
                          <a:lnTo>
                            <a:pt x="293" y="181"/>
                          </a:lnTo>
                          <a:lnTo>
                            <a:pt x="332" y="208"/>
                          </a:lnTo>
                          <a:lnTo>
                            <a:pt x="395" y="208"/>
                          </a:lnTo>
                          <a:lnTo>
                            <a:pt x="478" y="315"/>
                          </a:lnTo>
                          <a:lnTo>
                            <a:pt x="518" y="319"/>
                          </a:lnTo>
                          <a:lnTo>
                            <a:pt x="518" y="334"/>
                          </a:lnTo>
                          <a:lnTo>
                            <a:pt x="545" y="331"/>
                          </a:lnTo>
                        </a:path>
                      </a:pathLst>
                    </a:custGeom>
                    <a:noFill/>
                    <a:ln w="15875" cap="rnd">
                      <a:solidFill>
                        <a:srgbClr val="FF9900"/>
                      </a:solidFill>
                      <a:round/>
                      <a:headEnd type="none" w="sm" len="sm"/>
                      <a:tailEnd type="none" w="sm" len="sm"/>
                    </a:ln>
                  </p:spPr>
                  <p:txBody>
                    <a:bodyPr/>
                    <a:lstStyle/>
                    <a:p>
                      <a:endParaRPr lang="en-US"/>
                    </a:p>
                  </p:txBody>
                </p:sp>
                <p:sp>
                  <p:nvSpPr>
                    <p:cNvPr id="4266" name="Freeform 146"/>
                    <p:cNvSpPr>
                      <a:spLocks/>
                    </p:cNvSpPr>
                    <p:nvPr/>
                  </p:nvSpPr>
                  <p:spPr bwMode="auto">
                    <a:xfrm>
                      <a:off x="3408" y="3268"/>
                      <a:ext cx="259" cy="86"/>
                    </a:xfrm>
                    <a:custGeom>
                      <a:avLst/>
                      <a:gdLst>
                        <a:gd name="T0" fmla="*/ 0 w 251"/>
                        <a:gd name="T1" fmla="*/ 0 h 87"/>
                        <a:gd name="T2" fmla="*/ 324 w 251"/>
                        <a:gd name="T3" fmla="*/ 23 h 87"/>
                        <a:gd name="T4" fmla="*/ 400 w 251"/>
                        <a:gd name="T5" fmla="*/ 71 h 87"/>
                        <a:gd name="T6" fmla="*/ 0 60000 65536"/>
                        <a:gd name="T7" fmla="*/ 0 60000 65536"/>
                        <a:gd name="T8" fmla="*/ 0 60000 65536"/>
                        <a:gd name="T9" fmla="*/ 0 w 251"/>
                        <a:gd name="T10" fmla="*/ 0 h 87"/>
                        <a:gd name="T11" fmla="*/ 251 w 251"/>
                        <a:gd name="T12" fmla="*/ 87 h 87"/>
                      </a:gdLst>
                      <a:ahLst/>
                      <a:cxnLst>
                        <a:cxn ang="T6">
                          <a:pos x="T0" y="T1"/>
                        </a:cxn>
                        <a:cxn ang="T7">
                          <a:pos x="T2" y="T3"/>
                        </a:cxn>
                        <a:cxn ang="T8">
                          <a:pos x="T4" y="T5"/>
                        </a:cxn>
                      </a:cxnLst>
                      <a:rect l="T9" t="T10" r="T11" b="T12"/>
                      <a:pathLst>
                        <a:path w="251" h="87">
                          <a:moveTo>
                            <a:pt x="0" y="0"/>
                          </a:moveTo>
                          <a:lnTo>
                            <a:pt x="202" y="23"/>
                          </a:lnTo>
                          <a:lnTo>
                            <a:pt x="250" y="86"/>
                          </a:lnTo>
                        </a:path>
                      </a:pathLst>
                    </a:custGeom>
                    <a:noFill/>
                    <a:ln w="15875" cap="rnd">
                      <a:solidFill>
                        <a:srgbClr val="FF9900"/>
                      </a:solidFill>
                      <a:round/>
                      <a:headEnd type="none" w="sm" len="sm"/>
                      <a:tailEnd type="none" w="sm" len="sm"/>
                    </a:ln>
                  </p:spPr>
                  <p:txBody>
                    <a:bodyPr/>
                    <a:lstStyle/>
                    <a:p>
                      <a:endParaRPr lang="en-US"/>
                    </a:p>
                  </p:txBody>
                </p:sp>
                <p:sp>
                  <p:nvSpPr>
                    <p:cNvPr id="4267" name="Freeform 147"/>
                    <p:cNvSpPr>
                      <a:spLocks/>
                    </p:cNvSpPr>
                    <p:nvPr/>
                  </p:nvSpPr>
                  <p:spPr bwMode="auto">
                    <a:xfrm>
                      <a:off x="2588" y="3386"/>
                      <a:ext cx="413" cy="362"/>
                    </a:xfrm>
                    <a:custGeom>
                      <a:avLst/>
                      <a:gdLst>
                        <a:gd name="T0" fmla="*/ 0 w 413"/>
                        <a:gd name="T1" fmla="*/ 0 h 362"/>
                        <a:gd name="T2" fmla="*/ 82 w 413"/>
                        <a:gd name="T3" fmla="*/ 43 h 362"/>
                        <a:gd name="T4" fmla="*/ 339 w 413"/>
                        <a:gd name="T5" fmla="*/ 307 h 362"/>
                        <a:gd name="T6" fmla="*/ 413 w 413"/>
                        <a:gd name="T7" fmla="*/ 362 h 362"/>
                        <a:gd name="T8" fmla="*/ 0 60000 65536"/>
                        <a:gd name="T9" fmla="*/ 0 60000 65536"/>
                        <a:gd name="T10" fmla="*/ 0 60000 65536"/>
                        <a:gd name="T11" fmla="*/ 0 60000 65536"/>
                        <a:gd name="T12" fmla="*/ 0 w 413"/>
                        <a:gd name="T13" fmla="*/ 0 h 362"/>
                        <a:gd name="T14" fmla="*/ 413 w 413"/>
                        <a:gd name="T15" fmla="*/ 362 h 362"/>
                      </a:gdLst>
                      <a:ahLst/>
                      <a:cxnLst>
                        <a:cxn ang="T8">
                          <a:pos x="T0" y="T1"/>
                        </a:cxn>
                        <a:cxn ang="T9">
                          <a:pos x="T2" y="T3"/>
                        </a:cxn>
                        <a:cxn ang="T10">
                          <a:pos x="T4" y="T5"/>
                        </a:cxn>
                        <a:cxn ang="T11">
                          <a:pos x="T6" y="T7"/>
                        </a:cxn>
                      </a:cxnLst>
                      <a:rect l="T12" t="T13" r="T14" b="T15"/>
                      <a:pathLst>
                        <a:path w="413" h="362">
                          <a:moveTo>
                            <a:pt x="0" y="0"/>
                          </a:moveTo>
                          <a:lnTo>
                            <a:pt x="82" y="43"/>
                          </a:lnTo>
                          <a:lnTo>
                            <a:pt x="339" y="307"/>
                          </a:lnTo>
                          <a:lnTo>
                            <a:pt x="413" y="362"/>
                          </a:lnTo>
                        </a:path>
                      </a:pathLst>
                    </a:custGeom>
                    <a:noFill/>
                    <a:ln w="15875" cap="rnd">
                      <a:solidFill>
                        <a:srgbClr val="FF9900"/>
                      </a:solidFill>
                      <a:round/>
                      <a:headEnd type="none" w="sm" len="sm"/>
                      <a:tailEnd type="none" w="sm" len="sm"/>
                    </a:ln>
                  </p:spPr>
                  <p:txBody>
                    <a:bodyPr/>
                    <a:lstStyle/>
                    <a:p>
                      <a:endParaRPr lang="en-US"/>
                    </a:p>
                  </p:txBody>
                </p:sp>
                <p:sp>
                  <p:nvSpPr>
                    <p:cNvPr id="4268" name="Freeform 148"/>
                    <p:cNvSpPr>
                      <a:spLocks/>
                    </p:cNvSpPr>
                    <p:nvPr/>
                  </p:nvSpPr>
                  <p:spPr bwMode="auto">
                    <a:xfrm>
                      <a:off x="3338" y="2751"/>
                      <a:ext cx="76" cy="576"/>
                    </a:xfrm>
                    <a:custGeom>
                      <a:avLst/>
                      <a:gdLst>
                        <a:gd name="T0" fmla="*/ 108 w 74"/>
                        <a:gd name="T1" fmla="*/ 0 h 579"/>
                        <a:gd name="T2" fmla="*/ 64 w 74"/>
                        <a:gd name="T3" fmla="*/ 17 h 579"/>
                        <a:gd name="T4" fmla="*/ 68 w 74"/>
                        <a:gd name="T5" fmla="*/ 96 h 579"/>
                        <a:gd name="T6" fmla="*/ 46 w 74"/>
                        <a:gd name="T7" fmla="*/ 128 h 579"/>
                        <a:gd name="T8" fmla="*/ 3 w 74"/>
                        <a:gd name="T9" fmla="*/ 138 h 579"/>
                        <a:gd name="T10" fmla="*/ 4 w 74"/>
                        <a:gd name="T11" fmla="*/ 153 h 579"/>
                        <a:gd name="T12" fmla="*/ 0 w 74"/>
                        <a:gd name="T13" fmla="*/ 169 h 579"/>
                        <a:gd name="T14" fmla="*/ 45 w 74"/>
                        <a:gd name="T15" fmla="*/ 209 h 579"/>
                        <a:gd name="T16" fmla="*/ 100 w 74"/>
                        <a:gd name="T17" fmla="*/ 331 h 579"/>
                        <a:gd name="T18" fmla="*/ 56 w 74"/>
                        <a:gd name="T19" fmla="*/ 391 h 579"/>
                        <a:gd name="T20" fmla="*/ 103 w 74"/>
                        <a:gd name="T21" fmla="*/ 485 h 579"/>
                        <a:gd name="T22" fmla="*/ 39 w 74"/>
                        <a:gd name="T23" fmla="*/ 533 h 5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4"/>
                        <a:gd name="T37" fmla="*/ 0 h 579"/>
                        <a:gd name="T38" fmla="*/ 74 w 74"/>
                        <a:gd name="T39" fmla="*/ 579 h 5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4" h="579">
                          <a:moveTo>
                            <a:pt x="73" y="0"/>
                          </a:moveTo>
                          <a:lnTo>
                            <a:pt x="45" y="17"/>
                          </a:lnTo>
                          <a:lnTo>
                            <a:pt x="47" y="111"/>
                          </a:lnTo>
                          <a:lnTo>
                            <a:pt x="31" y="143"/>
                          </a:lnTo>
                          <a:lnTo>
                            <a:pt x="3" y="153"/>
                          </a:lnTo>
                          <a:lnTo>
                            <a:pt x="4" y="168"/>
                          </a:lnTo>
                          <a:lnTo>
                            <a:pt x="0" y="184"/>
                          </a:lnTo>
                          <a:lnTo>
                            <a:pt x="30" y="224"/>
                          </a:lnTo>
                          <a:lnTo>
                            <a:pt x="68" y="361"/>
                          </a:lnTo>
                          <a:lnTo>
                            <a:pt x="41" y="421"/>
                          </a:lnTo>
                          <a:lnTo>
                            <a:pt x="70" y="530"/>
                          </a:lnTo>
                          <a:lnTo>
                            <a:pt x="24" y="578"/>
                          </a:lnTo>
                        </a:path>
                      </a:pathLst>
                    </a:custGeom>
                    <a:noFill/>
                    <a:ln w="15875" cap="rnd">
                      <a:solidFill>
                        <a:srgbClr val="FF9900"/>
                      </a:solidFill>
                      <a:round/>
                      <a:headEnd type="none" w="sm" len="sm"/>
                      <a:tailEnd type="none" w="sm" len="sm"/>
                    </a:ln>
                  </p:spPr>
                  <p:txBody>
                    <a:bodyPr/>
                    <a:lstStyle/>
                    <a:p>
                      <a:endParaRPr lang="en-US"/>
                    </a:p>
                  </p:txBody>
                </p:sp>
                <p:sp>
                  <p:nvSpPr>
                    <p:cNvPr id="4269" name="Freeform 149"/>
                    <p:cNvSpPr>
                      <a:spLocks/>
                    </p:cNvSpPr>
                    <p:nvPr/>
                  </p:nvSpPr>
                  <p:spPr bwMode="auto">
                    <a:xfrm>
                      <a:off x="3412" y="2726"/>
                      <a:ext cx="341" cy="51"/>
                    </a:xfrm>
                    <a:custGeom>
                      <a:avLst/>
                      <a:gdLst>
                        <a:gd name="T0" fmla="*/ 0 w 331"/>
                        <a:gd name="T1" fmla="*/ 24 h 51"/>
                        <a:gd name="T2" fmla="*/ 45 w 331"/>
                        <a:gd name="T3" fmla="*/ 50 h 51"/>
                        <a:gd name="T4" fmla="*/ 349 w 331"/>
                        <a:gd name="T5" fmla="*/ 0 h 51"/>
                        <a:gd name="T6" fmla="*/ 516 w 331"/>
                        <a:gd name="T7" fmla="*/ 3 h 51"/>
                        <a:gd name="T8" fmla="*/ 0 60000 65536"/>
                        <a:gd name="T9" fmla="*/ 0 60000 65536"/>
                        <a:gd name="T10" fmla="*/ 0 60000 65536"/>
                        <a:gd name="T11" fmla="*/ 0 60000 65536"/>
                        <a:gd name="T12" fmla="*/ 0 w 331"/>
                        <a:gd name="T13" fmla="*/ 0 h 51"/>
                        <a:gd name="T14" fmla="*/ 331 w 331"/>
                        <a:gd name="T15" fmla="*/ 51 h 51"/>
                      </a:gdLst>
                      <a:ahLst/>
                      <a:cxnLst>
                        <a:cxn ang="T8">
                          <a:pos x="T0" y="T1"/>
                        </a:cxn>
                        <a:cxn ang="T9">
                          <a:pos x="T2" y="T3"/>
                        </a:cxn>
                        <a:cxn ang="T10">
                          <a:pos x="T4" y="T5"/>
                        </a:cxn>
                        <a:cxn ang="T11">
                          <a:pos x="T6" y="T7"/>
                        </a:cxn>
                      </a:cxnLst>
                      <a:rect l="T12" t="T13" r="T14" b="T15"/>
                      <a:pathLst>
                        <a:path w="331" h="51">
                          <a:moveTo>
                            <a:pt x="0" y="24"/>
                          </a:moveTo>
                          <a:lnTo>
                            <a:pt x="30" y="50"/>
                          </a:lnTo>
                          <a:lnTo>
                            <a:pt x="223" y="0"/>
                          </a:lnTo>
                          <a:lnTo>
                            <a:pt x="330" y="3"/>
                          </a:lnTo>
                        </a:path>
                      </a:pathLst>
                    </a:custGeom>
                    <a:noFill/>
                    <a:ln w="15875" cap="rnd">
                      <a:solidFill>
                        <a:srgbClr val="FF9900"/>
                      </a:solidFill>
                      <a:round/>
                      <a:headEnd type="none" w="sm" len="sm"/>
                      <a:tailEnd type="none" w="sm" len="sm"/>
                    </a:ln>
                  </p:spPr>
                  <p:txBody>
                    <a:bodyPr/>
                    <a:lstStyle/>
                    <a:p>
                      <a:endParaRPr lang="en-US"/>
                    </a:p>
                  </p:txBody>
                </p:sp>
                <p:sp>
                  <p:nvSpPr>
                    <p:cNvPr id="4270" name="Freeform 150"/>
                    <p:cNvSpPr>
                      <a:spLocks/>
                    </p:cNvSpPr>
                    <p:nvPr/>
                  </p:nvSpPr>
                  <p:spPr bwMode="auto">
                    <a:xfrm>
                      <a:off x="3002" y="3484"/>
                      <a:ext cx="182" cy="333"/>
                    </a:xfrm>
                    <a:custGeom>
                      <a:avLst/>
                      <a:gdLst>
                        <a:gd name="T0" fmla="*/ 0 w 177"/>
                        <a:gd name="T1" fmla="*/ 245 h 335"/>
                        <a:gd name="T2" fmla="*/ 105 w 177"/>
                        <a:gd name="T3" fmla="*/ 292 h 335"/>
                        <a:gd name="T4" fmla="*/ 209 w 177"/>
                        <a:gd name="T5" fmla="*/ 304 h 335"/>
                        <a:gd name="T6" fmla="*/ 260 w 177"/>
                        <a:gd name="T7" fmla="*/ 279 h 335"/>
                        <a:gd name="T8" fmla="*/ 267 w 177"/>
                        <a:gd name="T9" fmla="*/ 3 h 335"/>
                        <a:gd name="T10" fmla="*/ 267 w 177"/>
                        <a:gd name="T11" fmla="*/ 0 h 335"/>
                        <a:gd name="T12" fmla="*/ 0 60000 65536"/>
                        <a:gd name="T13" fmla="*/ 0 60000 65536"/>
                        <a:gd name="T14" fmla="*/ 0 60000 65536"/>
                        <a:gd name="T15" fmla="*/ 0 60000 65536"/>
                        <a:gd name="T16" fmla="*/ 0 60000 65536"/>
                        <a:gd name="T17" fmla="*/ 0 60000 65536"/>
                        <a:gd name="T18" fmla="*/ 0 w 177"/>
                        <a:gd name="T19" fmla="*/ 0 h 335"/>
                        <a:gd name="T20" fmla="*/ 177 w 177"/>
                        <a:gd name="T21" fmla="*/ 335 h 335"/>
                      </a:gdLst>
                      <a:ahLst/>
                      <a:cxnLst>
                        <a:cxn ang="T12">
                          <a:pos x="T0" y="T1"/>
                        </a:cxn>
                        <a:cxn ang="T13">
                          <a:pos x="T2" y="T3"/>
                        </a:cxn>
                        <a:cxn ang="T14">
                          <a:pos x="T4" y="T5"/>
                        </a:cxn>
                        <a:cxn ang="T15">
                          <a:pos x="T6" y="T7"/>
                        </a:cxn>
                        <a:cxn ang="T16">
                          <a:pos x="T8" y="T9"/>
                        </a:cxn>
                        <a:cxn ang="T17">
                          <a:pos x="T10" y="T11"/>
                        </a:cxn>
                      </a:cxnLst>
                      <a:rect l="T18" t="T19" r="T20" b="T21"/>
                      <a:pathLst>
                        <a:path w="177" h="335">
                          <a:moveTo>
                            <a:pt x="0" y="270"/>
                          </a:moveTo>
                          <a:lnTo>
                            <a:pt x="70" y="322"/>
                          </a:lnTo>
                          <a:lnTo>
                            <a:pt x="138" y="334"/>
                          </a:lnTo>
                          <a:lnTo>
                            <a:pt x="171" y="309"/>
                          </a:lnTo>
                          <a:lnTo>
                            <a:pt x="176" y="3"/>
                          </a:lnTo>
                          <a:lnTo>
                            <a:pt x="176" y="0"/>
                          </a:lnTo>
                        </a:path>
                      </a:pathLst>
                    </a:custGeom>
                    <a:noFill/>
                    <a:ln w="15875" cap="rnd">
                      <a:solidFill>
                        <a:srgbClr val="FF9900"/>
                      </a:solidFill>
                      <a:round/>
                      <a:headEnd type="none" w="sm" len="sm"/>
                      <a:tailEnd type="none" w="sm" len="sm"/>
                    </a:ln>
                  </p:spPr>
                  <p:txBody>
                    <a:bodyPr/>
                    <a:lstStyle/>
                    <a:p>
                      <a:endParaRPr lang="en-US"/>
                    </a:p>
                  </p:txBody>
                </p:sp>
                <p:sp>
                  <p:nvSpPr>
                    <p:cNvPr id="4271" name="Freeform 151"/>
                    <p:cNvSpPr>
                      <a:spLocks/>
                    </p:cNvSpPr>
                    <p:nvPr/>
                  </p:nvSpPr>
                  <p:spPr bwMode="auto">
                    <a:xfrm>
                      <a:off x="3085" y="3325"/>
                      <a:ext cx="297" cy="39"/>
                    </a:xfrm>
                    <a:custGeom>
                      <a:avLst/>
                      <a:gdLst>
                        <a:gd name="T0" fmla="*/ 0 w 287"/>
                        <a:gd name="T1" fmla="*/ 35 h 39"/>
                        <a:gd name="T2" fmla="*/ 234 w 287"/>
                        <a:gd name="T3" fmla="*/ 38 h 39"/>
                        <a:gd name="T4" fmla="*/ 479 w 287"/>
                        <a:gd name="T5" fmla="*/ 0 h 39"/>
                        <a:gd name="T6" fmla="*/ 0 60000 65536"/>
                        <a:gd name="T7" fmla="*/ 0 60000 65536"/>
                        <a:gd name="T8" fmla="*/ 0 60000 65536"/>
                        <a:gd name="T9" fmla="*/ 0 w 287"/>
                        <a:gd name="T10" fmla="*/ 0 h 39"/>
                        <a:gd name="T11" fmla="*/ 287 w 287"/>
                        <a:gd name="T12" fmla="*/ 39 h 39"/>
                      </a:gdLst>
                      <a:ahLst/>
                      <a:cxnLst>
                        <a:cxn ang="T6">
                          <a:pos x="T0" y="T1"/>
                        </a:cxn>
                        <a:cxn ang="T7">
                          <a:pos x="T2" y="T3"/>
                        </a:cxn>
                        <a:cxn ang="T8">
                          <a:pos x="T4" y="T5"/>
                        </a:cxn>
                      </a:cxnLst>
                      <a:rect l="T9" t="T10" r="T11" b="T12"/>
                      <a:pathLst>
                        <a:path w="287" h="39">
                          <a:moveTo>
                            <a:pt x="0" y="35"/>
                          </a:moveTo>
                          <a:lnTo>
                            <a:pt x="140" y="38"/>
                          </a:lnTo>
                          <a:lnTo>
                            <a:pt x="286" y="0"/>
                          </a:lnTo>
                        </a:path>
                      </a:pathLst>
                    </a:custGeom>
                    <a:noFill/>
                    <a:ln w="15875" cap="rnd">
                      <a:solidFill>
                        <a:srgbClr val="FF9900"/>
                      </a:solidFill>
                      <a:round/>
                      <a:headEnd type="none" w="sm" len="sm"/>
                      <a:tailEnd type="none" w="sm" len="sm"/>
                    </a:ln>
                  </p:spPr>
                  <p:txBody>
                    <a:bodyPr/>
                    <a:lstStyle/>
                    <a:p>
                      <a:endParaRPr lang="en-US"/>
                    </a:p>
                  </p:txBody>
                </p:sp>
                <p:sp>
                  <p:nvSpPr>
                    <p:cNvPr id="4272" name="Freeform 152"/>
                    <p:cNvSpPr>
                      <a:spLocks/>
                    </p:cNvSpPr>
                    <p:nvPr/>
                  </p:nvSpPr>
                  <p:spPr bwMode="auto">
                    <a:xfrm>
                      <a:off x="3025" y="3246"/>
                      <a:ext cx="70" cy="23"/>
                    </a:xfrm>
                    <a:custGeom>
                      <a:avLst/>
                      <a:gdLst>
                        <a:gd name="T0" fmla="*/ 102 w 68"/>
                        <a:gd name="T1" fmla="*/ 22 h 23"/>
                        <a:gd name="T2" fmla="*/ 49 w 68"/>
                        <a:gd name="T3" fmla="*/ 14 h 23"/>
                        <a:gd name="T4" fmla="*/ 3 w 68"/>
                        <a:gd name="T5" fmla="*/ 1 h 23"/>
                        <a:gd name="T6" fmla="*/ 0 w 68"/>
                        <a:gd name="T7" fmla="*/ 0 h 23"/>
                        <a:gd name="T8" fmla="*/ 0 60000 65536"/>
                        <a:gd name="T9" fmla="*/ 0 60000 65536"/>
                        <a:gd name="T10" fmla="*/ 0 60000 65536"/>
                        <a:gd name="T11" fmla="*/ 0 60000 65536"/>
                        <a:gd name="T12" fmla="*/ 0 w 68"/>
                        <a:gd name="T13" fmla="*/ 0 h 23"/>
                        <a:gd name="T14" fmla="*/ 68 w 68"/>
                        <a:gd name="T15" fmla="*/ 23 h 23"/>
                      </a:gdLst>
                      <a:ahLst/>
                      <a:cxnLst>
                        <a:cxn ang="T8">
                          <a:pos x="T0" y="T1"/>
                        </a:cxn>
                        <a:cxn ang="T9">
                          <a:pos x="T2" y="T3"/>
                        </a:cxn>
                        <a:cxn ang="T10">
                          <a:pos x="T4" y="T5"/>
                        </a:cxn>
                        <a:cxn ang="T11">
                          <a:pos x="T6" y="T7"/>
                        </a:cxn>
                      </a:cxnLst>
                      <a:rect l="T12" t="T13" r="T14" b="T15"/>
                      <a:pathLst>
                        <a:path w="68" h="23">
                          <a:moveTo>
                            <a:pt x="67" y="22"/>
                          </a:moveTo>
                          <a:lnTo>
                            <a:pt x="34" y="14"/>
                          </a:lnTo>
                          <a:lnTo>
                            <a:pt x="3" y="1"/>
                          </a:lnTo>
                          <a:lnTo>
                            <a:pt x="0" y="0"/>
                          </a:lnTo>
                        </a:path>
                      </a:pathLst>
                    </a:custGeom>
                    <a:noFill/>
                    <a:ln w="15875" cap="rnd">
                      <a:solidFill>
                        <a:srgbClr val="FF9900"/>
                      </a:solidFill>
                      <a:round/>
                      <a:headEnd type="none" w="sm" len="sm"/>
                      <a:tailEnd type="none" w="sm" len="sm"/>
                    </a:ln>
                  </p:spPr>
                  <p:txBody>
                    <a:bodyPr/>
                    <a:lstStyle/>
                    <a:p>
                      <a:endParaRPr lang="en-US"/>
                    </a:p>
                  </p:txBody>
                </p:sp>
                <p:sp>
                  <p:nvSpPr>
                    <p:cNvPr id="4273" name="Line 153"/>
                    <p:cNvSpPr>
                      <a:spLocks noChangeShapeType="1"/>
                    </p:cNvSpPr>
                    <p:nvPr/>
                  </p:nvSpPr>
                  <p:spPr bwMode="auto">
                    <a:xfrm>
                      <a:off x="2862" y="3735"/>
                      <a:ext cx="133" cy="14"/>
                    </a:xfrm>
                    <a:prstGeom prst="line">
                      <a:avLst/>
                    </a:prstGeom>
                    <a:noFill/>
                    <a:ln w="15875">
                      <a:solidFill>
                        <a:srgbClr val="FF9900"/>
                      </a:solidFill>
                      <a:round/>
                      <a:headEnd type="none" w="sm" len="sm"/>
                      <a:tailEnd type="none" w="sm" len="sm"/>
                    </a:ln>
                  </p:spPr>
                  <p:txBody>
                    <a:bodyPr wrap="none" anchor="ctr"/>
                    <a:lstStyle/>
                    <a:p>
                      <a:endParaRPr lang="en-US"/>
                    </a:p>
                  </p:txBody>
                </p:sp>
                <p:sp>
                  <p:nvSpPr>
                    <p:cNvPr id="4274" name="Freeform 154"/>
                    <p:cNvSpPr>
                      <a:spLocks/>
                    </p:cNvSpPr>
                    <p:nvPr/>
                  </p:nvSpPr>
                  <p:spPr bwMode="auto">
                    <a:xfrm>
                      <a:off x="3183" y="3487"/>
                      <a:ext cx="89" cy="27"/>
                    </a:xfrm>
                    <a:custGeom>
                      <a:avLst/>
                      <a:gdLst>
                        <a:gd name="T0" fmla="*/ 0 w 86"/>
                        <a:gd name="T1" fmla="*/ 0 h 28"/>
                        <a:gd name="T2" fmla="*/ 141 w 86"/>
                        <a:gd name="T3" fmla="*/ 14 h 28"/>
                        <a:gd name="T4" fmla="*/ 141 w 86"/>
                        <a:gd name="T5" fmla="*/ 14 h 28"/>
                        <a:gd name="T6" fmla="*/ 136 w 86"/>
                        <a:gd name="T7" fmla="*/ 14 h 28"/>
                        <a:gd name="T8" fmla="*/ 0 60000 65536"/>
                        <a:gd name="T9" fmla="*/ 0 60000 65536"/>
                        <a:gd name="T10" fmla="*/ 0 60000 65536"/>
                        <a:gd name="T11" fmla="*/ 0 60000 65536"/>
                        <a:gd name="T12" fmla="*/ 0 w 86"/>
                        <a:gd name="T13" fmla="*/ 0 h 28"/>
                        <a:gd name="T14" fmla="*/ 86 w 86"/>
                        <a:gd name="T15" fmla="*/ 28 h 28"/>
                      </a:gdLst>
                      <a:ahLst/>
                      <a:cxnLst>
                        <a:cxn ang="T8">
                          <a:pos x="T0" y="T1"/>
                        </a:cxn>
                        <a:cxn ang="T9">
                          <a:pos x="T2" y="T3"/>
                        </a:cxn>
                        <a:cxn ang="T10">
                          <a:pos x="T4" y="T5"/>
                        </a:cxn>
                        <a:cxn ang="T11">
                          <a:pos x="T6" y="T7"/>
                        </a:cxn>
                      </a:cxnLst>
                      <a:rect l="T12" t="T13" r="T14" b="T15"/>
                      <a:pathLst>
                        <a:path w="86" h="28">
                          <a:moveTo>
                            <a:pt x="0" y="0"/>
                          </a:moveTo>
                          <a:lnTo>
                            <a:pt x="85" y="27"/>
                          </a:lnTo>
                          <a:lnTo>
                            <a:pt x="85" y="24"/>
                          </a:lnTo>
                          <a:lnTo>
                            <a:pt x="82" y="24"/>
                          </a:lnTo>
                        </a:path>
                      </a:pathLst>
                    </a:custGeom>
                    <a:noFill/>
                    <a:ln w="15875" cap="rnd">
                      <a:solidFill>
                        <a:srgbClr val="FF9900"/>
                      </a:solidFill>
                      <a:round/>
                      <a:headEnd type="none" w="sm" len="sm"/>
                      <a:tailEnd type="none" w="sm" len="sm"/>
                    </a:ln>
                  </p:spPr>
                  <p:txBody>
                    <a:bodyPr/>
                    <a:lstStyle/>
                    <a:p>
                      <a:endParaRPr lang="en-US"/>
                    </a:p>
                  </p:txBody>
                </p:sp>
                <p:sp>
                  <p:nvSpPr>
                    <p:cNvPr id="4275" name="Freeform 155"/>
                    <p:cNvSpPr>
                      <a:spLocks/>
                    </p:cNvSpPr>
                    <p:nvPr/>
                  </p:nvSpPr>
                  <p:spPr bwMode="auto">
                    <a:xfrm>
                      <a:off x="2863" y="3637"/>
                      <a:ext cx="79" cy="95"/>
                    </a:xfrm>
                    <a:custGeom>
                      <a:avLst/>
                      <a:gdLst>
                        <a:gd name="T0" fmla="*/ 132 w 76"/>
                        <a:gd name="T1" fmla="*/ 1 h 95"/>
                        <a:gd name="T2" fmla="*/ 0 w 76"/>
                        <a:gd name="T3" fmla="*/ 94 h 95"/>
                        <a:gd name="T4" fmla="*/ 3 w 76"/>
                        <a:gd name="T5" fmla="*/ 71 h 95"/>
                        <a:gd name="T6" fmla="*/ 99 w 76"/>
                        <a:gd name="T7" fmla="*/ 1 h 95"/>
                        <a:gd name="T8" fmla="*/ 133 w 76"/>
                        <a:gd name="T9" fmla="*/ 0 h 95"/>
                        <a:gd name="T10" fmla="*/ 0 60000 65536"/>
                        <a:gd name="T11" fmla="*/ 0 60000 65536"/>
                        <a:gd name="T12" fmla="*/ 0 60000 65536"/>
                        <a:gd name="T13" fmla="*/ 0 60000 65536"/>
                        <a:gd name="T14" fmla="*/ 0 60000 65536"/>
                        <a:gd name="T15" fmla="*/ 0 w 76"/>
                        <a:gd name="T16" fmla="*/ 0 h 95"/>
                        <a:gd name="T17" fmla="*/ 76 w 76"/>
                        <a:gd name="T18" fmla="*/ 95 h 95"/>
                      </a:gdLst>
                      <a:ahLst/>
                      <a:cxnLst>
                        <a:cxn ang="T10">
                          <a:pos x="T0" y="T1"/>
                        </a:cxn>
                        <a:cxn ang="T11">
                          <a:pos x="T2" y="T3"/>
                        </a:cxn>
                        <a:cxn ang="T12">
                          <a:pos x="T4" y="T5"/>
                        </a:cxn>
                        <a:cxn ang="T13">
                          <a:pos x="T6" y="T7"/>
                        </a:cxn>
                        <a:cxn ang="T14">
                          <a:pos x="T8" y="T9"/>
                        </a:cxn>
                      </a:cxnLst>
                      <a:rect l="T15" t="T16" r="T17" b="T18"/>
                      <a:pathLst>
                        <a:path w="76" h="95">
                          <a:moveTo>
                            <a:pt x="74" y="1"/>
                          </a:moveTo>
                          <a:lnTo>
                            <a:pt x="0" y="94"/>
                          </a:lnTo>
                          <a:lnTo>
                            <a:pt x="3" y="71"/>
                          </a:lnTo>
                          <a:lnTo>
                            <a:pt x="56" y="1"/>
                          </a:lnTo>
                          <a:lnTo>
                            <a:pt x="75" y="0"/>
                          </a:lnTo>
                        </a:path>
                      </a:pathLst>
                    </a:custGeom>
                    <a:noFill/>
                    <a:ln w="15875" cap="rnd">
                      <a:solidFill>
                        <a:srgbClr val="FF9900"/>
                      </a:solidFill>
                      <a:round/>
                      <a:headEnd type="none" w="sm" len="sm"/>
                      <a:tailEnd type="none" w="sm" len="sm"/>
                    </a:ln>
                  </p:spPr>
                  <p:txBody>
                    <a:bodyPr/>
                    <a:lstStyle/>
                    <a:p>
                      <a:endParaRPr lang="en-US"/>
                    </a:p>
                  </p:txBody>
                </p:sp>
                <p:sp>
                  <p:nvSpPr>
                    <p:cNvPr id="4276" name="Freeform 156"/>
                    <p:cNvSpPr>
                      <a:spLocks/>
                    </p:cNvSpPr>
                    <p:nvPr/>
                  </p:nvSpPr>
                  <p:spPr bwMode="auto">
                    <a:xfrm>
                      <a:off x="2589" y="3242"/>
                      <a:ext cx="438" cy="139"/>
                    </a:xfrm>
                    <a:custGeom>
                      <a:avLst/>
                      <a:gdLst>
                        <a:gd name="T0" fmla="*/ 438 w 438"/>
                        <a:gd name="T1" fmla="*/ 5 h 139"/>
                        <a:gd name="T2" fmla="*/ 374 w 438"/>
                        <a:gd name="T3" fmla="*/ 3 h 139"/>
                        <a:gd name="T4" fmla="*/ 358 w 438"/>
                        <a:gd name="T5" fmla="*/ 20 h 139"/>
                        <a:gd name="T6" fmla="*/ 219 w 438"/>
                        <a:gd name="T7" fmla="*/ 15 h 139"/>
                        <a:gd name="T8" fmla="*/ 196 w 438"/>
                        <a:gd name="T9" fmla="*/ 3 h 139"/>
                        <a:gd name="T10" fmla="*/ 175 w 438"/>
                        <a:gd name="T11" fmla="*/ 0 h 139"/>
                        <a:gd name="T12" fmla="*/ 158 w 438"/>
                        <a:gd name="T13" fmla="*/ 47 h 139"/>
                        <a:gd name="T14" fmla="*/ 120 w 438"/>
                        <a:gd name="T15" fmla="*/ 47 h 139"/>
                        <a:gd name="T16" fmla="*/ 0 w 438"/>
                        <a:gd name="T17" fmla="*/ 139 h 1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8"/>
                        <a:gd name="T28" fmla="*/ 0 h 139"/>
                        <a:gd name="T29" fmla="*/ 438 w 438"/>
                        <a:gd name="T30" fmla="*/ 139 h 13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8" h="139">
                          <a:moveTo>
                            <a:pt x="438" y="5"/>
                          </a:moveTo>
                          <a:lnTo>
                            <a:pt x="374" y="3"/>
                          </a:lnTo>
                          <a:lnTo>
                            <a:pt x="358" y="20"/>
                          </a:lnTo>
                          <a:lnTo>
                            <a:pt x="219" y="15"/>
                          </a:lnTo>
                          <a:lnTo>
                            <a:pt x="196" y="3"/>
                          </a:lnTo>
                          <a:lnTo>
                            <a:pt x="175" y="0"/>
                          </a:lnTo>
                          <a:lnTo>
                            <a:pt x="158" y="47"/>
                          </a:lnTo>
                          <a:lnTo>
                            <a:pt x="120" y="47"/>
                          </a:lnTo>
                          <a:lnTo>
                            <a:pt x="0" y="139"/>
                          </a:lnTo>
                        </a:path>
                      </a:pathLst>
                    </a:custGeom>
                    <a:noFill/>
                    <a:ln w="15875" cap="rnd">
                      <a:solidFill>
                        <a:srgbClr val="FF9900"/>
                      </a:solidFill>
                      <a:round/>
                      <a:headEnd type="none" w="sm" len="sm"/>
                      <a:tailEnd type="none" w="sm" len="sm"/>
                    </a:ln>
                  </p:spPr>
                  <p:txBody>
                    <a:bodyPr/>
                    <a:lstStyle/>
                    <a:p>
                      <a:endParaRPr lang="en-US"/>
                    </a:p>
                  </p:txBody>
                </p:sp>
                <p:sp>
                  <p:nvSpPr>
                    <p:cNvPr id="4277" name="Freeform 157"/>
                    <p:cNvSpPr>
                      <a:spLocks/>
                    </p:cNvSpPr>
                    <p:nvPr/>
                  </p:nvSpPr>
                  <p:spPr bwMode="auto">
                    <a:xfrm>
                      <a:off x="2998" y="3514"/>
                      <a:ext cx="274" cy="300"/>
                    </a:xfrm>
                    <a:custGeom>
                      <a:avLst/>
                      <a:gdLst>
                        <a:gd name="T0" fmla="*/ 0 w 266"/>
                        <a:gd name="T1" fmla="*/ 214 h 302"/>
                        <a:gd name="T2" fmla="*/ 299 w 266"/>
                        <a:gd name="T3" fmla="*/ 271 h 302"/>
                        <a:gd name="T4" fmla="*/ 308 w 266"/>
                        <a:gd name="T5" fmla="*/ 22 h 302"/>
                        <a:gd name="T6" fmla="*/ 413 w 266"/>
                        <a:gd name="T7" fmla="*/ 0 h 302"/>
                        <a:gd name="T8" fmla="*/ 0 60000 65536"/>
                        <a:gd name="T9" fmla="*/ 0 60000 65536"/>
                        <a:gd name="T10" fmla="*/ 0 60000 65536"/>
                        <a:gd name="T11" fmla="*/ 0 60000 65536"/>
                        <a:gd name="T12" fmla="*/ 0 w 266"/>
                        <a:gd name="T13" fmla="*/ 0 h 302"/>
                        <a:gd name="T14" fmla="*/ 266 w 266"/>
                        <a:gd name="T15" fmla="*/ 302 h 302"/>
                      </a:gdLst>
                      <a:ahLst/>
                      <a:cxnLst>
                        <a:cxn ang="T8">
                          <a:pos x="T0" y="T1"/>
                        </a:cxn>
                        <a:cxn ang="T9">
                          <a:pos x="T2" y="T3"/>
                        </a:cxn>
                        <a:cxn ang="T10">
                          <a:pos x="T4" y="T5"/>
                        </a:cxn>
                        <a:cxn ang="T11">
                          <a:pos x="T6" y="T7"/>
                        </a:cxn>
                      </a:cxnLst>
                      <a:rect l="T12" t="T13" r="T14" b="T15"/>
                      <a:pathLst>
                        <a:path w="266" h="302">
                          <a:moveTo>
                            <a:pt x="0" y="232"/>
                          </a:moveTo>
                          <a:lnTo>
                            <a:pt x="192" y="301"/>
                          </a:lnTo>
                          <a:lnTo>
                            <a:pt x="198" y="22"/>
                          </a:lnTo>
                          <a:lnTo>
                            <a:pt x="265" y="0"/>
                          </a:lnTo>
                        </a:path>
                      </a:pathLst>
                    </a:custGeom>
                    <a:noFill/>
                    <a:ln w="15875" cap="rnd">
                      <a:solidFill>
                        <a:srgbClr val="FF9900"/>
                      </a:solidFill>
                      <a:round/>
                      <a:headEnd type="none" w="sm" len="sm"/>
                      <a:tailEnd type="none" w="sm" len="sm"/>
                    </a:ln>
                  </p:spPr>
                  <p:txBody>
                    <a:bodyPr/>
                    <a:lstStyle/>
                    <a:p>
                      <a:endParaRPr lang="en-US"/>
                    </a:p>
                  </p:txBody>
                </p:sp>
                <p:sp>
                  <p:nvSpPr>
                    <p:cNvPr id="4278" name="Freeform 158"/>
                    <p:cNvSpPr>
                      <a:spLocks/>
                    </p:cNvSpPr>
                    <p:nvPr/>
                  </p:nvSpPr>
                  <p:spPr bwMode="auto">
                    <a:xfrm>
                      <a:off x="2938" y="3270"/>
                      <a:ext cx="170" cy="368"/>
                    </a:xfrm>
                    <a:custGeom>
                      <a:avLst/>
                      <a:gdLst>
                        <a:gd name="T0" fmla="*/ 0 w 164"/>
                        <a:gd name="T1" fmla="*/ 339 h 370"/>
                        <a:gd name="T2" fmla="*/ 0 w 164"/>
                        <a:gd name="T3" fmla="*/ 316 h 370"/>
                        <a:gd name="T4" fmla="*/ 75 w 164"/>
                        <a:gd name="T5" fmla="*/ 269 h 370"/>
                        <a:gd name="T6" fmla="*/ 79 w 164"/>
                        <a:gd name="T7" fmla="*/ 114 h 370"/>
                        <a:gd name="T8" fmla="*/ 242 w 164"/>
                        <a:gd name="T9" fmla="*/ 90 h 370"/>
                        <a:gd name="T10" fmla="*/ 267 w 164"/>
                        <a:gd name="T11" fmla="*/ 0 h 370"/>
                        <a:gd name="T12" fmla="*/ 280 w 164"/>
                        <a:gd name="T13" fmla="*/ 20 h 370"/>
                        <a:gd name="T14" fmla="*/ 261 w 164"/>
                        <a:gd name="T15" fmla="*/ 92 h 370"/>
                        <a:gd name="T16" fmla="*/ 100 w 164"/>
                        <a:gd name="T17" fmla="*/ 118 h 370"/>
                        <a:gd name="T18" fmla="*/ 97 w 164"/>
                        <a:gd name="T19" fmla="*/ 270 h 370"/>
                        <a:gd name="T20" fmla="*/ 1 w 164"/>
                        <a:gd name="T21" fmla="*/ 339 h 3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4"/>
                        <a:gd name="T34" fmla="*/ 0 h 370"/>
                        <a:gd name="T35" fmla="*/ 164 w 164"/>
                        <a:gd name="T36" fmla="*/ 370 h 3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4" h="370">
                          <a:moveTo>
                            <a:pt x="0" y="369"/>
                          </a:moveTo>
                          <a:lnTo>
                            <a:pt x="0" y="346"/>
                          </a:lnTo>
                          <a:lnTo>
                            <a:pt x="43" y="291"/>
                          </a:lnTo>
                          <a:lnTo>
                            <a:pt x="46" y="129"/>
                          </a:lnTo>
                          <a:lnTo>
                            <a:pt x="141" y="90"/>
                          </a:lnTo>
                          <a:lnTo>
                            <a:pt x="156" y="0"/>
                          </a:lnTo>
                          <a:lnTo>
                            <a:pt x="163" y="20"/>
                          </a:lnTo>
                          <a:lnTo>
                            <a:pt x="152" y="97"/>
                          </a:lnTo>
                          <a:lnTo>
                            <a:pt x="59" y="133"/>
                          </a:lnTo>
                          <a:lnTo>
                            <a:pt x="58" y="294"/>
                          </a:lnTo>
                          <a:lnTo>
                            <a:pt x="1" y="369"/>
                          </a:lnTo>
                        </a:path>
                      </a:pathLst>
                    </a:custGeom>
                    <a:noFill/>
                    <a:ln w="15875" cap="rnd">
                      <a:solidFill>
                        <a:srgbClr val="FF9900"/>
                      </a:solidFill>
                      <a:round/>
                      <a:headEnd type="none" w="sm" len="sm"/>
                      <a:tailEnd type="none" w="sm" len="sm"/>
                    </a:ln>
                  </p:spPr>
                  <p:txBody>
                    <a:bodyPr/>
                    <a:lstStyle/>
                    <a:p>
                      <a:endParaRPr lang="en-US"/>
                    </a:p>
                  </p:txBody>
                </p:sp>
                <p:sp>
                  <p:nvSpPr>
                    <p:cNvPr id="4279" name="Freeform 159"/>
                    <p:cNvSpPr>
                      <a:spLocks/>
                    </p:cNvSpPr>
                    <p:nvPr/>
                  </p:nvSpPr>
                  <p:spPr bwMode="auto">
                    <a:xfrm>
                      <a:off x="2918" y="3636"/>
                      <a:ext cx="98" cy="56"/>
                    </a:xfrm>
                    <a:custGeom>
                      <a:avLst/>
                      <a:gdLst>
                        <a:gd name="T0" fmla="*/ 0 w 95"/>
                        <a:gd name="T1" fmla="*/ 0 h 57"/>
                        <a:gd name="T2" fmla="*/ 117 w 95"/>
                        <a:gd name="T3" fmla="*/ 41 h 57"/>
                        <a:gd name="T4" fmla="*/ 149 w 95"/>
                        <a:gd name="T5" fmla="*/ 41 h 57"/>
                        <a:gd name="T6" fmla="*/ 0 60000 65536"/>
                        <a:gd name="T7" fmla="*/ 0 60000 65536"/>
                        <a:gd name="T8" fmla="*/ 0 60000 65536"/>
                        <a:gd name="T9" fmla="*/ 0 w 95"/>
                        <a:gd name="T10" fmla="*/ 0 h 57"/>
                        <a:gd name="T11" fmla="*/ 95 w 95"/>
                        <a:gd name="T12" fmla="*/ 57 h 57"/>
                      </a:gdLst>
                      <a:ahLst/>
                      <a:cxnLst>
                        <a:cxn ang="T6">
                          <a:pos x="T0" y="T1"/>
                        </a:cxn>
                        <a:cxn ang="T7">
                          <a:pos x="T2" y="T3"/>
                        </a:cxn>
                        <a:cxn ang="T8">
                          <a:pos x="T4" y="T5"/>
                        </a:cxn>
                      </a:cxnLst>
                      <a:rect l="T9" t="T10" r="T11" b="T12"/>
                      <a:pathLst>
                        <a:path w="95" h="57">
                          <a:moveTo>
                            <a:pt x="0" y="0"/>
                          </a:moveTo>
                          <a:lnTo>
                            <a:pt x="74" y="56"/>
                          </a:lnTo>
                          <a:lnTo>
                            <a:pt x="94" y="56"/>
                          </a:lnTo>
                        </a:path>
                      </a:pathLst>
                    </a:custGeom>
                    <a:noFill/>
                    <a:ln w="15875" cap="rnd">
                      <a:solidFill>
                        <a:srgbClr val="FF9900"/>
                      </a:solidFill>
                      <a:round/>
                      <a:headEnd type="none" w="sm" len="sm"/>
                      <a:tailEnd type="none" w="sm" len="sm"/>
                    </a:ln>
                  </p:spPr>
                  <p:txBody>
                    <a:bodyPr/>
                    <a:lstStyle/>
                    <a:p>
                      <a:endParaRPr lang="en-US"/>
                    </a:p>
                  </p:txBody>
                </p:sp>
                <p:sp>
                  <p:nvSpPr>
                    <p:cNvPr id="4280" name="Freeform 160"/>
                    <p:cNvSpPr>
                      <a:spLocks/>
                    </p:cNvSpPr>
                    <p:nvPr/>
                  </p:nvSpPr>
                  <p:spPr bwMode="auto">
                    <a:xfrm>
                      <a:off x="2598" y="3401"/>
                      <a:ext cx="413" cy="289"/>
                    </a:xfrm>
                    <a:custGeom>
                      <a:avLst/>
                      <a:gdLst>
                        <a:gd name="T0" fmla="*/ 0 w 401"/>
                        <a:gd name="T1" fmla="*/ 0 h 290"/>
                        <a:gd name="T2" fmla="*/ 126 w 401"/>
                        <a:gd name="T3" fmla="*/ 70 h 290"/>
                        <a:gd name="T4" fmla="*/ 388 w 401"/>
                        <a:gd name="T5" fmla="*/ 91 h 290"/>
                        <a:gd name="T6" fmla="*/ 623 w 401"/>
                        <a:gd name="T7" fmla="*/ 274 h 290"/>
                        <a:gd name="T8" fmla="*/ 0 60000 65536"/>
                        <a:gd name="T9" fmla="*/ 0 60000 65536"/>
                        <a:gd name="T10" fmla="*/ 0 60000 65536"/>
                        <a:gd name="T11" fmla="*/ 0 60000 65536"/>
                        <a:gd name="T12" fmla="*/ 0 w 401"/>
                        <a:gd name="T13" fmla="*/ 0 h 290"/>
                        <a:gd name="T14" fmla="*/ 401 w 401"/>
                        <a:gd name="T15" fmla="*/ 290 h 290"/>
                      </a:gdLst>
                      <a:ahLst/>
                      <a:cxnLst>
                        <a:cxn ang="T8">
                          <a:pos x="T0" y="T1"/>
                        </a:cxn>
                        <a:cxn ang="T9">
                          <a:pos x="T2" y="T3"/>
                        </a:cxn>
                        <a:cxn ang="T10">
                          <a:pos x="T4" y="T5"/>
                        </a:cxn>
                        <a:cxn ang="T11">
                          <a:pos x="T6" y="T7"/>
                        </a:cxn>
                      </a:cxnLst>
                      <a:rect l="T12" t="T13" r="T14" b="T15"/>
                      <a:pathLst>
                        <a:path w="401" h="290">
                          <a:moveTo>
                            <a:pt x="0" y="0"/>
                          </a:moveTo>
                          <a:lnTo>
                            <a:pt x="81" y="70"/>
                          </a:lnTo>
                          <a:lnTo>
                            <a:pt x="250" y="91"/>
                          </a:lnTo>
                          <a:lnTo>
                            <a:pt x="400" y="289"/>
                          </a:lnTo>
                        </a:path>
                      </a:pathLst>
                    </a:custGeom>
                    <a:noFill/>
                    <a:ln w="15875" cap="rnd">
                      <a:solidFill>
                        <a:srgbClr val="FF9900"/>
                      </a:solidFill>
                      <a:round/>
                      <a:headEnd type="none" w="sm" len="sm"/>
                      <a:tailEnd type="none" w="sm" len="sm"/>
                    </a:ln>
                  </p:spPr>
                  <p:txBody>
                    <a:bodyPr/>
                    <a:lstStyle/>
                    <a:p>
                      <a:endParaRPr lang="en-US"/>
                    </a:p>
                  </p:txBody>
                </p:sp>
                <p:sp>
                  <p:nvSpPr>
                    <p:cNvPr id="4281" name="Freeform 161"/>
                    <p:cNvSpPr>
                      <a:spLocks/>
                    </p:cNvSpPr>
                    <p:nvPr/>
                  </p:nvSpPr>
                  <p:spPr bwMode="auto">
                    <a:xfrm>
                      <a:off x="2681" y="3473"/>
                      <a:ext cx="255" cy="171"/>
                    </a:xfrm>
                    <a:custGeom>
                      <a:avLst/>
                      <a:gdLst>
                        <a:gd name="T0" fmla="*/ 0 w 255"/>
                        <a:gd name="T1" fmla="*/ 0 h 171"/>
                        <a:gd name="T2" fmla="*/ 135 w 255"/>
                        <a:gd name="T3" fmla="*/ 143 h 171"/>
                        <a:gd name="T4" fmla="*/ 242 w 255"/>
                        <a:gd name="T5" fmla="*/ 147 h 171"/>
                        <a:gd name="T6" fmla="*/ 255 w 255"/>
                        <a:gd name="T7" fmla="*/ 171 h 171"/>
                        <a:gd name="T8" fmla="*/ 0 60000 65536"/>
                        <a:gd name="T9" fmla="*/ 0 60000 65536"/>
                        <a:gd name="T10" fmla="*/ 0 60000 65536"/>
                        <a:gd name="T11" fmla="*/ 0 60000 65536"/>
                        <a:gd name="T12" fmla="*/ 0 w 255"/>
                        <a:gd name="T13" fmla="*/ 0 h 171"/>
                        <a:gd name="T14" fmla="*/ 255 w 255"/>
                        <a:gd name="T15" fmla="*/ 171 h 171"/>
                      </a:gdLst>
                      <a:ahLst/>
                      <a:cxnLst>
                        <a:cxn ang="T8">
                          <a:pos x="T0" y="T1"/>
                        </a:cxn>
                        <a:cxn ang="T9">
                          <a:pos x="T2" y="T3"/>
                        </a:cxn>
                        <a:cxn ang="T10">
                          <a:pos x="T4" y="T5"/>
                        </a:cxn>
                        <a:cxn ang="T11">
                          <a:pos x="T6" y="T7"/>
                        </a:cxn>
                      </a:cxnLst>
                      <a:rect l="T12" t="T13" r="T14" b="T15"/>
                      <a:pathLst>
                        <a:path w="255" h="171">
                          <a:moveTo>
                            <a:pt x="0" y="0"/>
                          </a:moveTo>
                          <a:lnTo>
                            <a:pt x="135" y="143"/>
                          </a:lnTo>
                          <a:lnTo>
                            <a:pt x="242" y="147"/>
                          </a:lnTo>
                          <a:lnTo>
                            <a:pt x="255" y="171"/>
                          </a:lnTo>
                        </a:path>
                      </a:pathLst>
                    </a:custGeom>
                    <a:noFill/>
                    <a:ln w="15875" cap="rnd">
                      <a:solidFill>
                        <a:srgbClr val="FF9900"/>
                      </a:solidFill>
                      <a:round/>
                      <a:headEnd type="none" w="sm" len="sm"/>
                      <a:tailEnd type="none" w="sm" len="sm"/>
                    </a:ln>
                  </p:spPr>
                  <p:txBody>
                    <a:bodyPr/>
                    <a:lstStyle/>
                    <a:p>
                      <a:endParaRPr lang="en-US"/>
                    </a:p>
                  </p:txBody>
                </p:sp>
                <p:sp>
                  <p:nvSpPr>
                    <p:cNvPr id="4282" name="Freeform 162"/>
                    <p:cNvSpPr>
                      <a:spLocks/>
                    </p:cNvSpPr>
                    <p:nvPr/>
                  </p:nvSpPr>
                  <p:spPr bwMode="auto">
                    <a:xfrm>
                      <a:off x="2720" y="3625"/>
                      <a:ext cx="258" cy="107"/>
                    </a:xfrm>
                    <a:custGeom>
                      <a:avLst/>
                      <a:gdLst>
                        <a:gd name="T0" fmla="*/ 0 w 250"/>
                        <a:gd name="T1" fmla="*/ 0 h 108"/>
                        <a:gd name="T2" fmla="*/ 11 w 250"/>
                        <a:gd name="T3" fmla="*/ 8 h 108"/>
                        <a:gd name="T4" fmla="*/ 280 w 250"/>
                        <a:gd name="T5" fmla="*/ 5 h 108"/>
                        <a:gd name="T6" fmla="*/ 399 w 250"/>
                        <a:gd name="T7" fmla="*/ 92 h 108"/>
                        <a:gd name="T8" fmla="*/ 0 60000 65536"/>
                        <a:gd name="T9" fmla="*/ 0 60000 65536"/>
                        <a:gd name="T10" fmla="*/ 0 60000 65536"/>
                        <a:gd name="T11" fmla="*/ 0 60000 65536"/>
                        <a:gd name="T12" fmla="*/ 0 w 250"/>
                        <a:gd name="T13" fmla="*/ 0 h 108"/>
                        <a:gd name="T14" fmla="*/ 250 w 250"/>
                        <a:gd name="T15" fmla="*/ 108 h 108"/>
                      </a:gdLst>
                      <a:ahLst/>
                      <a:cxnLst>
                        <a:cxn ang="T8">
                          <a:pos x="T0" y="T1"/>
                        </a:cxn>
                        <a:cxn ang="T9">
                          <a:pos x="T2" y="T3"/>
                        </a:cxn>
                        <a:cxn ang="T10">
                          <a:pos x="T4" y="T5"/>
                        </a:cxn>
                        <a:cxn ang="T11">
                          <a:pos x="T6" y="T7"/>
                        </a:cxn>
                      </a:cxnLst>
                      <a:rect l="T12" t="T13" r="T14" b="T15"/>
                      <a:pathLst>
                        <a:path w="250" h="108">
                          <a:moveTo>
                            <a:pt x="0" y="0"/>
                          </a:moveTo>
                          <a:lnTo>
                            <a:pt x="11" y="8"/>
                          </a:lnTo>
                          <a:lnTo>
                            <a:pt x="174" y="5"/>
                          </a:lnTo>
                          <a:lnTo>
                            <a:pt x="249" y="107"/>
                          </a:lnTo>
                        </a:path>
                      </a:pathLst>
                    </a:custGeom>
                    <a:noFill/>
                    <a:ln w="15875" cap="rnd">
                      <a:solidFill>
                        <a:srgbClr val="FF9900"/>
                      </a:solidFill>
                      <a:round/>
                      <a:headEnd type="none" w="sm" len="sm"/>
                      <a:tailEnd type="none" w="sm" len="sm"/>
                    </a:ln>
                  </p:spPr>
                  <p:txBody>
                    <a:bodyPr/>
                    <a:lstStyle/>
                    <a:p>
                      <a:endParaRPr lang="en-US"/>
                    </a:p>
                  </p:txBody>
                </p:sp>
                <p:sp>
                  <p:nvSpPr>
                    <p:cNvPr id="4283" name="Freeform 163"/>
                    <p:cNvSpPr>
                      <a:spLocks/>
                    </p:cNvSpPr>
                    <p:nvPr/>
                  </p:nvSpPr>
                  <p:spPr bwMode="auto">
                    <a:xfrm>
                      <a:off x="2913" y="3449"/>
                      <a:ext cx="267" cy="122"/>
                    </a:xfrm>
                    <a:custGeom>
                      <a:avLst/>
                      <a:gdLst>
                        <a:gd name="T0" fmla="*/ 406 w 259"/>
                        <a:gd name="T1" fmla="*/ 38 h 122"/>
                        <a:gd name="T2" fmla="*/ 326 w 259"/>
                        <a:gd name="T3" fmla="*/ 0 h 122"/>
                        <a:gd name="T4" fmla="*/ 156 w 259"/>
                        <a:gd name="T5" fmla="*/ 27 h 122"/>
                        <a:gd name="T6" fmla="*/ 0 w 259"/>
                        <a:gd name="T7" fmla="*/ 121 h 122"/>
                        <a:gd name="T8" fmla="*/ 0 60000 65536"/>
                        <a:gd name="T9" fmla="*/ 0 60000 65536"/>
                        <a:gd name="T10" fmla="*/ 0 60000 65536"/>
                        <a:gd name="T11" fmla="*/ 0 60000 65536"/>
                        <a:gd name="T12" fmla="*/ 0 w 259"/>
                        <a:gd name="T13" fmla="*/ 0 h 122"/>
                        <a:gd name="T14" fmla="*/ 259 w 259"/>
                        <a:gd name="T15" fmla="*/ 122 h 122"/>
                      </a:gdLst>
                      <a:ahLst/>
                      <a:cxnLst>
                        <a:cxn ang="T8">
                          <a:pos x="T0" y="T1"/>
                        </a:cxn>
                        <a:cxn ang="T9">
                          <a:pos x="T2" y="T3"/>
                        </a:cxn>
                        <a:cxn ang="T10">
                          <a:pos x="T4" y="T5"/>
                        </a:cxn>
                        <a:cxn ang="T11">
                          <a:pos x="T6" y="T7"/>
                        </a:cxn>
                      </a:cxnLst>
                      <a:rect l="T12" t="T13" r="T14" b="T15"/>
                      <a:pathLst>
                        <a:path w="259" h="122">
                          <a:moveTo>
                            <a:pt x="258" y="38"/>
                          </a:moveTo>
                          <a:lnTo>
                            <a:pt x="207" y="0"/>
                          </a:lnTo>
                          <a:lnTo>
                            <a:pt x="99" y="27"/>
                          </a:lnTo>
                          <a:lnTo>
                            <a:pt x="0" y="121"/>
                          </a:lnTo>
                        </a:path>
                      </a:pathLst>
                    </a:custGeom>
                    <a:noFill/>
                    <a:ln w="15875" cap="rnd">
                      <a:solidFill>
                        <a:srgbClr val="FF9900"/>
                      </a:solidFill>
                      <a:round/>
                      <a:headEnd type="none" w="sm" len="sm"/>
                      <a:tailEnd type="none" w="sm" len="sm"/>
                    </a:ln>
                  </p:spPr>
                  <p:txBody>
                    <a:bodyPr/>
                    <a:lstStyle/>
                    <a:p>
                      <a:endParaRPr lang="en-US"/>
                    </a:p>
                  </p:txBody>
                </p:sp>
                <p:sp>
                  <p:nvSpPr>
                    <p:cNvPr id="4284" name="Freeform 164"/>
                    <p:cNvSpPr>
                      <a:spLocks/>
                    </p:cNvSpPr>
                    <p:nvPr/>
                  </p:nvSpPr>
                  <p:spPr bwMode="auto">
                    <a:xfrm>
                      <a:off x="3364" y="3330"/>
                      <a:ext cx="230" cy="165"/>
                    </a:xfrm>
                    <a:custGeom>
                      <a:avLst/>
                      <a:gdLst>
                        <a:gd name="T0" fmla="*/ 0 w 224"/>
                        <a:gd name="T1" fmla="*/ 0 h 165"/>
                        <a:gd name="T2" fmla="*/ 145 w 224"/>
                        <a:gd name="T3" fmla="*/ 140 h 165"/>
                        <a:gd name="T4" fmla="*/ 331 w 224"/>
                        <a:gd name="T5" fmla="*/ 164 h 165"/>
                        <a:gd name="T6" fmla="*/ 0 60000 65536"/>
                        <a:gd name="T7" fmla="*/ 0 60000 65536"/>
                        <a:gd name="T8" fmla="*/ 0 60000 65536"/>
                        <a:gd name="T9" fmla="*/ 0 w 224"/>
                        <a:gd name="T10" fmla="*/ 0 h 165"/>
                        <a:gd name="T11" fmla="*/ 224 w 224"/>
                        <a:gd name="T12" fmla="*/ 165 h 165"/>
                      </a:gdLst>
                      <a:ahLst/>
                      <a:cxnLst>
                        <a:cxn ang="T6">
                          <a:pos x="T0" y="T1"/>
                        </a:cxn>
                        <a:cxn ang="T7">
                          <a:pos x="T2" y="T3"/>
                        </a:cxn>
                        <a:cxn ang="T8">
                          <a:pos x="T4" y="T5"/>
                        </a:cxn>
                      </a:cxnLst>
                      <a:rect l="T9" t="T10" r="T11" b="T12"/>
                      <a:pathLst>
                        <a:path w="224" h="165">
                          <a:moveTo>
                            <a:pt x="0" y="0"/>
                          </a:moveTo>
                          <a:lnTo>
                            <a:pt x="97" y="140"/>
                          </a:lnTo>
                          <a:lnTo>
                            <a:pt x="223" y="164"/>
                          </a:lnTo>
                        </a:path>
                      </a:pathLst>
                    </a:custGeom>
                    <a:noFill/>
                    <a:ln w="15875" cap="rnd">
                      <a:solidFill>
                        <a:srgbClr val="FF9900"/>
                      </a:solidFill>
                      <a:round/>
                      <a:headEnd type="none" w="sm" len="sm"/>
                      <a:tailEnd type="none" w="sm" len="sm"/>
                    </a:ln>
                  </p:spPr>
                  <p:txBody>
                    <a:bodyPr/>
                    <a:lstStyle/>
                    <a:p>
                      <a:endParaRPr lang="en-US"/>
                    </a:p>
                  </p:txBody>
                </p:sp>
                <p:sp>
                  <p:nvSpPr>
                    <p:cNvPr id="4285" name="Freeform 165"/>
                    <p:cNvSpPr>
                      <a:spLocks/>
                    </p:cNvSpPr>
                    <p:nvPr/>
                  </p:nvSpPr>
                  <p:spPr bwMode="auto">
                    <a:xfrm>
                      <a:off x="3334" y="2749"/>
                      <a:ext cx="86" cy="523"/>
                    </a:xfrm>
                    <a:custGeom>
                      <a:avLst/>
                      <a:gdLst>
                        <a:gd name="T0" fmla="*/ 135 w 83"/>
                        <a:gd name="T1" fmla="*/ 0 h 526"/>
                        <a:gd name="T2" fmla="*/ 140 w 83"/>
                        <a:gd name="T3" fmla="*/ 42 h 526"/>
                        <a:gd name="T4" fmla="*/ 101 w 83"/>
                        <a:gd name="T5" fmla="*/ 51 h 526"/>
                        <a:gd name="T6" fmla="*/ 101 w 83"/>
                        <a:gd name="T7" fmla="*/ 106 h 526"/>
                        <a:gd name="T8" fmla="*/ 118 w 83"/>
                        <a:gd name="T9" fmla="*/ 202 h 526"/>
                        <a:gd name="T10" fmla="*/ 68 w 83"/>
                        <a:gd name="T11" fmla="*/ 254 h 526"/>
                        <a:gd name="T12" fmla="*/ 30 w 83"/>
                        <a:gd name="T13" fmla="*/ 410 h 526"/>
                        <a:gd name="T14" fmla="*/ 0 w 83"/>
                        <a:gd name="T15" fmla="*/ 480 h 526"/>
                        <a:gd name="T16" fmla="*/ 0 60000 65536"/>
                        <a:gd name="T17" fmla="*/ 0 60000 65536"/>
                        <a:gd name="T18" fmla="*/ 0 60000 65536"/>
                        <a:gd name="T19" fmla="*/ 0 60000 65536"/>
                        <a:gd name="T20" fmla="*/ 0 60000 65536"/>
                        <a:gd name="T21" fmla="*/ 0 60000 65536"/>
                        <a:gd name="T22" fmla="*/ 0 60000 65536"/>
                        <a:gd name="T23" fmla="*/ 0 60000 65536"/>
                        <a:gd name="T24" fmla="*/ 0 w 83"/>
                        <a:gd name="T25" fmla="*/ 0 h 526"/>
                        <a:gd name="T26" fmla="*/ 83 w 83"/>
                        <a:gd name="T27" fmla="*/ 526 h 5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3" h="526">
                          <a:moveTo>
                            <a:pt x="79" y="0"/>
                          </a:moveTo>
                          <a:lnTo>
                            <a:pt x="82" y="42"/>
                          </a:lnTo>
                          <a:lnTo>
                            <a:pt x="60" y="51"/>
                          </a:lnTo>
                          <a:lnTo>
                            <a:pt x="60" y="121"/>
                          </a:lnTo>
                          <a:lnTo>
                            <a:pt x="69" y="217"/>
                          </a:lnTo>
                          <a:lnTo>
                            <a:pt x="40" y="276"/>
                          </a:lnTo>
                          <a:lnTo>
                            <a:pt x="15" y="441"/>
                          </a:lnTo>
                          <a:lnTo>
                            <a:pt x="0" y="525"/>
                          </a:lnTo>
                        </a:path>
                      </a:pathLst>
                    </a:custGeom>
                    <a:noFill/>
                    <a:ln w="15875" cap="rnd">
                      <a:solidFill>
                        <a:srgbClr val="FF9900"/>
                      </a:solidFill>
                      <a:round/>
                      <a:headEnd type="none" w="sm" len="sm"/>
                      <a:tailEnd type="none" w="sm" len="sm"/>
                    </a:ln>
                  </p:spPr>
                  <p:txBody>
                    <a:bodyPr/>
                    <a:lstStyle/>
                    <a:p>
                      <a:endParaRPr lang="en-US"/>
                    </a:p>
                  </p:txBody>
                </p:sp>
                <p:sp>
                  <p:nvSpPr>
                    <p:cNvPr id="4286" name="Freeform 166"/>
                    <p:cNvSpPr>
                      <a:spLocks/>
                    </p:cNvSpPr>
                    <p:nvPr/>
                  </p:nvSpPr>
                  <p:spPr bwMode="auto">
                    <a:xfrm>
                      <a:off x="3632" y="2402"/>
                      <a:ext cx="74" cy="159"/>
                    </a:xfrm>
                    <a:custGeom>
                      <a:avLst/>
                      <a:gdLst>
                        <a:gd name="T0" fmla="*/ 0 w 71"/>
                        <a:gd name="T1" fmla="*/ 0 h 160"/>
                        <a:gd name="T2" fmla="*/ 9 w 71"/>
                        <a:gd name="T3" fmla="*/ 83 h 160"/>
                        <a:gd name="T4" fmla="*/ 129 w 71"/>
                        <a:gd name="T5" fmla="*/ 144 h 160"/>
                        <a:gd name="T6" fmla="*/ 0 60000 65536"/>
                        <a:gd name="T7" fmla="*/ 0 60000 65536"/>
                        <a:gd name="T8" fmla="*/ 0 60000 65536"/>
                        <a:gd name="T9" fmla="*/ 0 w 71"/>
                        <a:gd name="T10" fmla="*/ 0 h 160"/>
                        <a:gd name="T11" fmla="*/ 71 w 71"/>
                        <a:gd name="T12" fmla="*/ 160 h 160"/>
                      </a:gdLst>
                      <a:ahLst/>
                      <a:cxnLst>
                        <a:cxn ang="T6">
                          <a:pos x="T0" y="T1"/>
                        </a:cxn>
                        <a:cxn ang="T7">
                          <a:pos x="T2" y="T3"/>
                        </a:cxn>
                        <a:cxn ang="T8">
                          <a:pos x="T4" y="T5"/>
                        </a:cxn>
                      </a:cxnLst>
                      <a:rect l="T9" t="T10" r="T11" b="T12"/>
                      <a:pathLst>
                        <a:path w="71" h="160">
                          <a:moveTo>
                            <a:pt x="0" y="0"/>
                          </a:moveTo>
                          <a:lnTo>
                            <a:pt x="9" y="98"/>
                          </a:lnTo>
                          <a:lnTo>
                            <a:pt x="70" y="159"/>
                          </a:lnTo>
                        </a:path>
                      </a:pathLst>
                    </a:custGeom>
                    <a:noFill/>
                    <a:ln w="15875" cap="rnd">
                      <a:solidFill>
                        <a:srgbClr val="FF9900"/>
                      </a:solidFill>
                      <a:round/>
                      <a:headEnd type="none" w="sm" len="sm"/>
                      <a:tailEnd type="none" w="sm" len="sm"/>
                    </a:ln>
                  </p:spPr>
                  <p:txBody>
                    <a:bodyPr/>
                    <a:lstStyle/>
                    <a:p>
                      <a:endParaRPr lang="en-US"/>
                    </a:p>
                  </p:txBody>
                </p:sp>
                <p:sp>
                  <p:nvSpPr>
                    <p:cNvPr id="4287" name="Freeform 167"/>
                    <p:cNvSpPr>
                      <a:spLocks/>
                    </p:cNvSpPr>
                    <p:nvPr/>
                  </p:nvSpPr>
                  <p:spPr bwMode="auto">
                    <a:xfrm>
                      <a:off x="3856" y="2792"/>
                      <a:ext cx="162" cy="30"/>
                    </a:xfrm>
                    <a:custGeom>
                      <a:avLst/>
                      <a:gdLst>
                        <a:gd name="T0" fmla="*/ 0 w 157"/>
                        <a:gd name="T1" fmla="*/ 0 h 30"/>
                        <a:gd name="T2" fmla="*/ 11 w 157"/>
                        <a:gd name="T3" fmla="*/ 9 h 30"/>
                        <a:gd name="T4" fmla="*/ 131 w 157"/>
                        <a:gd name="T5" fmla="*/ 20 h 30"/>
                        <a:gd name="T6" fmla="*/ 219 w 157"/>
                        <a:gd name="T7" fmla="*/ 29 h 30"/>
                        <a:gd name="T8" fmla="*/ 249 w 157"/>
                        <a:gd name="T9" fmla="*/ 20 h 30"/>
                        <a:gd name="T10" fmla="*/ 0 60000 65536"/>
                        <a:gd name="T11" fmla="*/ 0 60000 65536"/>
                        <a:gd name="T12" fmla="*/ 0 60000 65536"/>
                        <a:gd name="T13" fmla="*/ 0 60000 65536"/>
                        <a:gd name="T14" fmla="*/ 0 60000 65536"/>
                        <a:gd name="T15" fmla="*/ 0 w 157"/>
                        <a:gd name="T16" fmla="*/ 0 h 30"/>
                        <a:gd name="T17" fmla="*/ 157 w 157"/>
                        <a:gd name="T18" fmla="*/ 30 h 30"/>
                      </a:gdLst>
                      <a:ahLst/>
                      <a:cxnLst>
                        <a:cxn ang="T10">
                          <a:pos x="T0" y="T1"/>
                        </a:cxn>
                        <a:cxn ang="T11">
                          <a:pos x="T2" y="T3"/>
                        </a:cxn>
                        <a:cxn ang="T12">
                          <a:pos x="T4" y="T5"/>
                        </a:cxn>
                        <a:cxn ang="T13">
                          <a:pos x="T6" y="T7"/>
                        </a:cxn>
                        <a:cxn ang="T14">
                          <a:pos x="T8" y="T9"/>
                        </a:cxn>
                      </a:cxnLst>
                      <a:rect l="T15" t="T16" r="T17" b="T18"/>
                      <a:pathLst>
                        <a:path w="157" h="30">
                          <a:moveTo>
                            <a:pt x="0" y="0"/>
                          </a:moveTo>
                          <a:lnTo>
                            <a:pt x="11" y="9"/>
                          </a:lnTo>
                          <a:lnTo>
                            <a:pt x="81" y="20"/>
                          </a:lnTo>
                          <a:lnTo>
                            <a:pt x="137" y="29"/>
                          </a:lnTo>
                          <a:lnTo>
                            <a:pt x="156" y="20"/>
                          </a:lnTo>
                        </a:path>
                      </a:pathLst>
                    </a:custGeom>
                    <a:noFill/>
                    <a:ln w="15875" cap="rnd">
                      <a:solidFill>
                        <a:srgbClr val="FF9900"/>
                      </a:solidFill>
                      <a:round/>
                      <a:headEnd type="none" w="sm" len="sm"/>
                      <a:tailEnd type="none" w="sm" len="sm"/>
                    </a:ln>
                  </p:spPr>
                  <p:txBody>
                    <a:bodyPr/>
                    <a:lstStyle/>
                    <a:p>
                      <a:endParaRPr lang="en-US"/>
                    </a:p>
                  </p:txBody>
                </p:sp>
                <p:sp>
                  <p:nvSpPr>
                    <p:cNvPr id="4288" name="Freeform 168"/>
                    <p:cNvSpPr>
                      <a:spLocks/>
                    </p:cNvSpPr>
                    <p:nvPr/>
                  </p:nvSpPr>
                  <p:spPr bwMode="auto">
                    <a:xfrm>
                      <a:off x="3819" y="2589"/>
                      <a:ext cx="86" cy="87"/>
                    </a:xfrm>
                    <a:custGeom>
                      <a:avLst/>
                      <a:gdLst>
                        <a:gd name="T0" fmla="*/ 140 w 83"/>
                        <a:gd name="T1" fmla="*/ 86 h 87"/>
                        <a:gd name="T2" fmla="*/ 58 w 83"/>
                        <a:gd name="T3" fmla="*/ 28 h 87"/>
                        <a:gd name="T4" fmla="*/ 7 w 83"/>
                        <a:gd name="T5" fmla="*/ 16 h 87"/>
                        <a:gd name="T6" fmla="*/ 0 w 83"/>
                        <a:gd name="T7" fmla="*/ 0 h 87"/>
                        <a:gd name="T8" fmla="*/ 0 60000 65536"/>
                        <a:gd name="T9" fmla="*/ 0 60000 65536"/>
                        <a:gd name="T10" fmla="*/ 0 60000 65536"/>
                        <a:gd name="T11" fmla="*/ 0 60000 65536"/>
                        <a:gd name="T12" fmla="*/ 0 w 83"/>
                        <a:gd name="T13" fmla="*/ 0 h 87"/>
                        <a:gd name="T14" fmla="*/ 83 w 83"/>
                        <a:gd name="T15" fmla="*/ 87 h 87"/>
                      </a:gdLst>
                      <a:ahLst/>
                      <a:cxnLst>
                        <a:cxn ang="T8">
                          <a:pos x="T0" y="T1"/>
                        </a:cxn>
                        <a:cxn ang="T9">
                          <a:pos x="T2" y="T3"/>
                        </a:cxn>
                        <a:cxn ang="T10">
                          <a:pos x="T4" y="T5"/>
                        </a:cxn>
                        <a:cxn ang="T11">
                          <a:pos x="T6" y="T7"/>
                        </a:cxn>
                      </a:cxnLst>
                      <a:rect l="T12" t="T13" r="T14" b="T15"/>
                      <a:pathLst>
                        <a:path w="83" h="87">
                          <a:moveTo>
                            <a:pt x="82" y="86"/>
                          </a:moveTo>
                          <a:lnTo>
                            <a:pt x="35" y="28"/>
                          </a:lnTo>
                          <a:lnTo>
                            <a:pt x="7" y="16"/>
                          </a:lnTo>
                          <a:lnTo>
                            <a:pt x="0" y="0"/>
                          </a:lnTo>
                        </a:path>
                      </a:pathLst>
                    </a:custGeom>
                    <a:noFill/>
                    <a:ln w="15875" cap="rnd">
                      <a:solidFill>
                        <a:srgbClr val="FF9900"/>
                      </a:solidFill>
                      <a:round/>
                      <a:headEnd type="none" w="sm" len="sm"/>
                      <a:tailEnd type="none" w="sm" len="sm"/>
                    </a:ln>
                  </p:spPr>
                  <p:txBody>
                    <a:bodyPr/>
                    <a:lstStyle/>
                    <a:p>
                      <a:endParaRPr lang="en-US"/>
                    </a:p>
                  </p:txBody>
                </p:sp>
                <p:sp>
                  <p:nvSpPr>
                    <p:cNvPr id="4289" name="Freeform 169"/>
                    <p:cNvSpPr>
                      <a:spLocks/>
                    </p:cNvSpPr>
                    <p:nvPr/>
                  </p:nvSpPr>
                  <p:spPr bwMode="auto">
                    <a:xfrm>
                      <a:off x="3706" y="2560"/>
                      <a:ext cx="113" cy="30"/>
                    </a:xfrm>
                    <a:custGeom>
                      <a:avLst/>
                      <a:gdLst>
                        <a:gd name="T0" fmla="*/ 0 w 110"/>
                        <a:gd name="T1" fmla="*/ 0 h 30"/>
                        <a:gd name="T2" fmla="*/ 7 w 110"/>
                        <a:gd name="T3" fmla="*/ 9 h 30"/>
                        <a:gd name="T4" fmla="*/ 53 w 110"/>
                        <a:gd name="T5" fmla="*/ 8 h 30"/>
                        <a:gd name="T6" fmla="*/ 162 w 110"/>
                        <a:gd name="T7" fmla="*/ 29 h 30"/>
                        <a:gd name="T8" fmla="*/ 0 60000 65536"/>
                        <a:gd name="T9" fmla="*/ 0 60000 65536"/>
                        <a:gd name="T10" fmla="*/ 0 60000 65536"/>
                        <a:gd name="T11" fmla="*/ 0 60000 65536"/>
                        <a:gd name="T12" fmla="*/ 0 w 110"/>
                        <a:gd name="T13" fmla="*/ 0 h 30"/>
                        <a:gd name="T14" fmla="*/ 110 w 110"/>
                        <a:gd name="T15" fmla="*/ 30 h 30"/>
                      </a:gdLst>
                      <a:ahLst/>
                      <a:cxnLst>
                        <a:cxn ang="T8">
                          <a:pos x="T0" y="T1"/>
                        </a:cxn>
                        <a:cxn ang="T9">
                          <a:pos x="T2" y="T3"/>
                        </a:cxn>
                        <a:cxn ang="T10">
                          <a:pos x="T4" y="T5"/>
                        </a:cxn>
                        <a:cxn ang="T11">
                          <a:pos x="T6" y="T7"/>
                        </a:cxn>
                      </a:cxnLst>
                      <a:rect l="T12" t="T13" r="T14" b="T15"/>
                      <a:pathLst>
                        <a:path w="110" h="30">
                          <a:moveTo>
                            <a:pt x="0" y="0"/>
                          </a:moveTo>
                          <a:lnTo>
                            <a:pt x="7" y="9"/>
                          </a:lnTo>
                          <a:lnTo>
                            <a:pt x="38" y="8"/>
                          </a:lnTo>
                          <a:lnTo>
                            <a:pt x="109" y="29"/>
                          </a:lnTo>
                        </a:path>
                      </a:pathLst>
                    </a:custGeom>
                    <a:noFill/>
                    <a:ln w="15875" cap="rnd">
                      <a:solidFill>
                        <a:srgbClr val="FF9900"/>
                      </a:solidFill>
                      <a:round/>
                      <a:headEnd type="none" w="sm" len="sm"/>
                      <a:tailEnd type="none" w="sm" len="sm"/>
                    </a:ln>
                  </p:spPr>
                  <p:txBody>
                    <a:bodyPr/>
                    <a:lstStyle/>
                    <a:p>
                      <a:endParaRPr lang="en-US"/>
                    </a:p>
                  </p:txBody>
                </p:sp>
                <p:sp>
                  <p:nvSpPr>
                    <p:cNvPr id="4290" name="Line 170"/>
                    <p:cNvSpPr>
                      <a:spLocks noChangeShapeType="1"/>
                    </p:cNvSpPr>
                    <p:nvPr/>
                  </p:nvSpPr>
                  <p:spPr bwMode="auto">
                    <a:xfrm flipH="1" flipV="1">
                      <a:off x="3672" y="2904"/>
                      <a:ext cx="34" cy="3"/>
                    </a:xfrm>
                    <a:prstGeom prst="line">
                      <a:avLst/>
                    </a:prstGeom>
                    <a:noFill/>
                    <a:ln w="15875">
                      <a:solidFill>
                        <a:srgbClr val="FF9900"/>
                      </a:solidFill>
                      <a:round/>
                      <a:headEnd type="none" w="sm" len="sm"/>
                      <a:tailEnd type="none" w="sm" len="sm"/>
                    </a:ln>
                  </p:spPr>
                  <p:txBody>
                    <a:bodyPr wrap="none" anchor="ctr"/>
                    <a:lstStyle/>
                    <a:p>
                      <a:endParaRPr lang="en-US"/>
                    </a:p>
                  </p:txBody>
                </p:sp>
                <p:sp>
                  <p:nvSpPr>
                    <p:cNvPr id="4291" name="Line 171"/>
                    <p:cNvSpPr>
                      <a:spLocks noChangeShapeType="1"/>
                    </p:cNvSpPr>
                    <p:nvPr/>
                  </p:nvSpPr>
                  <p:spPr bwMode="auto">
                    <a:xfrm>
                      <a:off x="3734" y="2780"/>
                      <a:ext cx="5" cy="20"/>
                    </a:xfrm>
                    <a:prstGeom prst="line">
                      <a:avLst/>
                    </a:prstGeom>
                    <a:noFill/>
                    <a:ln w="15875">
                      <a:solidFill>
                        <a:srgbClr val="FF9900"/>
                      </a:solidFill>
                      <a:round/>
                      <a:headEnd type="none" w="sm" len="sm"/>
                      <a:tailEnd type="none" w="sm" len="sm"/>
                    </a:ln>
                  </p:spPr>
                  <p:txBody>
                    <a:bodyPr wrap="none" anchor="ctr"/>
                    <a:lstStyle/>
                    <a:p>
                      <a:endParaRPr lang="en-US"/>
                    </a:p>
                  </p:txBody>
                </p:sp>
                <p:sp>
                  <p:nvSpPr>
                    <p:cNvPr id="4292" name="Line 172"/>
                    <p:cNvSpPr>
                      <a:spLocks noChangeShapeType="1"/>
                    </p:cNvSpPr>
                    <p:nvPr/>
                  </p:nvSpPr>
                  <p:spPr bwMode="auto">
                    <a:xfrm flipV="1">
                      <a:off x="3739" y="2797"/>
                      <a:ext cx="70" cy="7"/>
                    </a:xfrm>
                    <a:prstGeom prst="line">
                      <a:avLst/>
                    </a:prstGeom>
                    <a:noFill/>
                    <a:ln w="15875">
                      <a:solidFill>
                        <a:srgbClr val="FF9900"/>
                      </a:solidFill>
                      <a:round/>
                      <a:headEnd type="none" w="sm" len="sm"/>
                      <a:tailEnd type="none" w="sm" len="sm"/>
                    </a:ln>
                  </p:spPr>
                  <p:txBody>
                    <a:bodyPr wrap="none" anchor="ctr"/>
                    <a:lstStyle/>
                    <a:p>
                      <a:endParaRPr lang="en-US"/>
                    </a:p>
                  </p:txBody>
                </p:sp>
                <p:sp>
                  <p:nvSpPr>
                    <p:cNvPr id="4293" name="Line 173"/>
                    <p:cNvSpPr>
                      <a:spLocks noChangeShapeType="1"/>
                    </p:cNvSpPr>
                    <p:nvPr/>
                  </p:nvSpPr>
                  <p:spPr bwMode="auto">
                    <a:xfrm flipH="1">
                      <a:off x="3813" y="2795"/>
                      <a:ext cx="39" cy="2"/>
                    </a:xfrm>
                    <a:prstGeom prst="line">
                      <a:avLst/>
                    </a:prstGeom>
                    <a:noFill/>
                    <a:ln w="15875">
                      <a:solidFill>
                        <a:srgbClr val="FF9900"/>
                      </a:solidFill>
                      <a:round/>
                      <a:headEnd type="none" w="sm" len="sm"/>
                      <a:tailEnd type="none" w="sm" len="sm"/>
                    </a:ln>
                  </p:spPr>
                  <p:txBody>
                    <a:bodyPr wrap="none" anchor="ctr"/>
                    <a:lstStyle/>
                    <a:p>
                      <a:endParaRPr lang="en-US"/>
                    </a:p>
                  </p:txBody>
                </p:sp>
                <p:sp>
                  <p:nvSpPr>
                    <p:cNvPr id="4294" name="Freeform 174"/>
                    <p:cNvSpPr>
                      <a:spLocks/>
                    </p:cNvSpPr>
                    <p:nvPr/>
                  </p:nvSpPr>
                  <p:spPr bwMode="auto">
                    <a:xfrm>
                      <a:off x="3712" y="2866"/>
                      <a:ext cx="52" cy="40"/>
                    </a:xfrm>
                    <a:custGeom>
                      <a:avLst/>
                      <a:gdLst>
                        <a:gd name="T0" fmla="*/ 0 w 51"/>
                        <a:gd name="T1" fmla="*/ 39 h 40"/>
                        <a:gd name="T2" fmla="*/ 65 w 51"/>
                        <a:gd name="T3" fmla="*/ 32 h 40"/>
                        <a:gd name="T4" fmla="*/ 64 w 51"/>
                        <a:gd name="T5" fmla="*/ 1 h 40"/>
                        <a:gd name="T6" fmla="*/ 64 w 51"/>
                        <a:gd name="T7" fmla="*/ 0 h 40"/>
                        <a:gd name="T8" fmla="*/ 0 60000 65536"/>
                        <a:gd name="T9" fmla="*/ 0 60000 65536"/>
                        <a:gd name="T10" fmla="*/ 0 60000 65536"/>
                        <a:gd name="T11" fmla="*/ 0 60000 65536"/>
                        <a:gd name="T12" fmla="*/ 0 w 51"/>
                        <a:gd name="T13" fmla="*/ 0 h 40"/>
                        <a:gd name="T14" fmla="*/ 51 w 51"/>
                        <a:gd name="T15" fmla="*/ 40 h 40"/>
                      </a:gdLst>
                      <a:ahLst/>
                      <a:cxnLst>
                        <a:cxn ang="T8">
                          <a:pos x="T0" y="T1"/>
                        </a:cxn>
                        <a:cxn ang="T9">
                          <a:pos x="T2" y="T3"/>
                        </a:cxn>
                        <a:cxn ang="T10">
                          <a:pos x="T4" y="T5"/>
                        </a:cxn>
                        <a:cxn ang="T11">
                          <a:pos x="T6" y="T7"/>
                        </a:cxn>
                      </a:cxnLst>
                      <a:rect l="T12" t="T13" r="T14" b="T15"/>
                      <a:pathLst>
                        <a:path w="51" h="40">
                          <a:moveTo>
                            <a:pt x="0" y="39"/>
                          </a:moveTo>
                          <a:lnTo>
                            <a:pt x="50" y="32"/>
                          </a:lnTo>
                          <a:lnTo>
                            <a:pt x="49" y="1"/>
                          </a:lnTo>
                          <a:lnTo>
                            <a:pt x="49" y="0"/>
                          </a:lnTo>
                        </a:path>
                      </a:pathLst>
                    </a:custGeom>
                    <a:noFill/>
                    <a:ln w="15875" cap="rnd">
                      <a:solidFill>
                        <a:srgbClr val="FF9900"/>
                      </a:solidFill>
                      <a:round/>
                      <a:headEnd type="none" w="sm" len="sm"/>
                      <a:tailEnd type="none" w="sm" len="sm"/>
                    </a:ln>
                  </p:spPr>
                  <p:txBody>
                    <a:bodyPr/>
                    <a:lstStyle/>
                    <a:p>
                      <a:endParaRPr lang="en-US"/>
                    </a:p>
                  </p:txBody>
                </p:sp>
                <p:sp>
                  <p:nvSpPr>
                    <p:cNvPr id="4295" name="Line 175"/>
                    <p:cNvSpPr>
                      <a:spLocks noChangeShapeType="1"/>
                    </p:cNvSpPr>
                    <p:nvPr/>
                  </p:nvSpPr>
                  <p:spPr bwMode="auto">
                    <a:xfrm flipV="1">
                      <a:off x="3709" y="2779"/>
                      <a:ext cx="22" cy="75"/>
                    </a:xfrm>
                    <a:prstGeom prst="line">
                      <a:avLst/>
                    </a:prstGeom>
                    <a:noFill/>
                    <a:ln w="15875">
                      <a:solidFill>
                        <a:srgbClr val="FF9900"/>
                      </a:solidFill>
                      <a:round/>
                      <a:headEnd type="none" w="sm" len="sm"/>
                      <a:tailEnd type="none" w="sm" len="sm"/>
                    </a:ln>
                  </p:spPr>
                  <p:txBody>
                    <a:bodyPr wrap="none" anchor="ctr"/>
                    <a:lstStyle/>
                    <a:p>
                      <a:endParaRPr lang="en-US"/>
                    </a:p>
                  </p:txBody>
                </p:sp>
                <p:sp>
                  <p:nvSpPr>
                    <p:cNvPr id="4296" name="Line 176"/>
                    <p:cNvSpPr>
                      <a:spLocks noChangeShapeType="1"/>
                    </p:cNvSpPr>
                    <p:nvPr/>
                  </p:nvSpPr>
                  <p:spPr bwMode="auto">
                    <a:xfrm>
                      <a:off x="3671" y="2860"/>
                      <a:ext cx="33" cy="0"/>
                    </a:xfrm>
                    <a:prstGeom prst="line">
                      <a:avLst/>
                    </a:prstGeom>
                    <a:noFill/>
                    <a:ln w="15875">
                      <a:solidFill>
                        <a:srgbClr val="FF9900"/>
                      </a:solidFill>
                      <a:round/>
                      <a:headEnd type="none" w="sm" len="sm"/>
                      <a:tailEnd type="none" w="sm" len="sm"/>
                    </a:ln>
                  </p:spPr>
                  <p:txBody>
                    <a:bodyPr wrap="none" anchor="ctr"/>
                    <a:lstStyle/>
                    <a:p>
                      <a:endParaRPr lang="en-US"/>
                    </a:p>
                  </p:txBody>
                </p:sp>
                <p:sp>
                  <p:nvSpPr>
                    <p:cNvPr id="4297" name="Freeform 177"/>
                    <p:cNvSpPr>
                      <a:spLocks/>
                    </p:cNvSpPr>
                    <p:nvPr/>
                  </p:nvSpPr>
                  <p:spPr bwMode="auto">
                    <a:xfrm>
                      <a:off x="3737" y="2806"/>
                      <a:ext cx="23" cy="64"/>
                    </a:xfrm>
                    <a:custGeom>
                      <a:avLst/>
                      <a:gdLst>
                        <a:gd name="T0" fmla="*/ 0 w 23"/>
                        <a:gd name="T1" fmla="*/ 0 h 65"/>
                        <a:gd name="T2" fmla="*/ 22 w 23"/>
                        <a:gd name="T3" fmla="*/ 8 h 65"/>
                        <a:gd name="T4" fmla="*/ 22 w 23"/>
                        <a:gd name="T5" fmla="*/ 49 h 65"/>
                        <a:gd name="T6" fmla="*/ 0 60000 65536"/>
                        <a:gd name="T7" fmla="*/ 0 60000 65536"/>
                        <a:gd name="T8" fmla="*/ 0 60000 65536"/>
                        <a:gd name="T9" fmla="*/ 0 w 23"/>
                        <a:gd name="T10" fmla="*/ 0 h 65"/>
                        <a:gd name="T11" fmla="*/ 23 w 23"/>
                        <a:gd name="T12" fmla="*/ 65 h 65"/>
                      </a:gdLst>
                      <a:ahLst/>
                      <a:cxnLst>
                        <a:cxn ang="T6">
                          <a:pos x="T0" y="T1"/>
                        </a:cxn>
                        <a:cxn ang="T7">
                          <a:pos x="T2" y="T3"/>
                        </a:cxn>
                        <a:cxn ang="T8">
                          <a:pos x="T4" y="T5"/>
                        </a:cxn>
                      </a:cxnLst>
                      <a:rect l="T9" t="T10" r="T11" b="T12"/>
                      <a:pathLst>
                        <a:path w="23" h="65">
                          <a:moveTo>
                            <a:pt x="0" y="0"/>
                          </a:moveTo>
                          <a:lnTo>
                            <a:pt x="22" y="8"/>
                          </a:lnTo>
                          <a:lnTo>
                            <a:pt x="22" y="64"/>
                          </a:lnTo>
                        </a:path>
                      </a:pathLst>
                    </a:custGeom>
                    <a:noFill/>
                    <a:ln w="15875" cap="rnd">
                      <a:solidFill>
                        <a:srgbClr val="FF9900"/>
                      </a:solidFill>
                      <a:round/>
                      <a:headEnd type="none" w="sm" len="sm"/>
                      <a:tailEnd type="none" w="sm" len="sm"/>
                    </a:ln>
                  </p:spPr>
                  <p:txBody>
                    <a:bodyPr/>
                    <a:lstStyle/>
                    <a:p>
                      <a:endParaRPr lang="en-US"/>
                    </a:p>
                  </p:txBody>
                </p:sp>
                <p:sp>
                  <p:nvSpPr>
                    <p:cNvPr id="4298" name="Freeform 178"/>
                    <p:cNvSpPr>
                      <a:spLocks/>
                    </p:cNvSpPr>
                    <p:nvPr/>
                  </p:nvSpPr>
                  <p:spPr bwMode="auto">
                    <a:xfrm>
                      <a:off x="3659" y="2780"/>
                      <a:ext cx="68" cy="99"/>
                    </a:xfrm>
                    <a:custGeom>
                      <a:avLst/>
                      <a:gdLst>
                        <a:gd name="T0" fmla="*/ 0 w 66"/>
                        <a:gd name="T1" fmla="*/ 84 h 100"/>
                        <a:gd name="T2" fmla="*/ 0 w 66"/>
                        <a:gd name="T3" fmla="*/ 50 h 100"/>
                        <a:gd name="T4" fmla="*/ 8 w 66"/>
                        <a:gd name="T5" fmla="*/ 28 h 100"/>
                        <a:gd name="T6" fmla="*/ 101 w 66"/>
                        <a:gd name="T7" fmla="*/ 0 h 100"/>
                        <a:gd name="T8" fmla="*/ 0 60000 65536"/>
                        <a:gd name="T9" fmla="*/ 0 60000 65536"/>
                        <a:gd name="T10" fmla="*/ 0 60000 65536"/>
                        <a:gd name="T11" fmla="*/ 0 60000 65536"/>
                        <a:gd name="T12" fmla="*/ 0 w 66"/>
                        <a:gd name="T13" fmla="*/ 0 h 100"/>
                        <a:gd name="T14" fmla="*/ 66 w 66"/>
                        <a:gd name="T15" fmla="*/ 100 h 100"/>
                      </a:gdLst>
                      <a:ahLst/>
                      <a:cxnLst>
                        <a:cxn ang="T8">
                          <a:pos x="T0" y="T1"/>
                        </a:cxn>
                        <a:cxn ang="T9">
                          <a:pos x="T2" y="T3"/>
                        </a:cxn>
                        <a:cxn ang="T10">
                          <a:pos x="T4" y="T5"/>
                        </a:cxn>
                        <a:cxn ang="T11">
                          <a:pos x="T6" y="T7"/>
                        </a:cxn>
                      </a:cxnLst>
                      <a:rect l="T12" t="T13" r="T14" b="T15"/>
                      <a:pathLst>
                        <a:path w="66" h="100">
                          <a:moveTo>
                            <a:pt x="0" y="99"/>
                          </a:moveTo>
                          <a:lnTo>
                            <a:pt x="0" y="58"/>
                          </a:lnTo>
                          <a:lnTo>
                            <a:pt x="8" y="28"/>
                          </a:lnTo>
                          <a:lnTo>
                            <a:pt x="65" y="0"/>
                          </a:lnTo>
                        </a:path>
                      </a:pathLst>
                    </a:custGeom>
                    <a:noFill/>
                    <a:ln w="15875" cap="rnd">
                      <a:solidFill>
                        <a:srgbClr val="FF9900"/>
                      </a:solidFill>
                      <a:round/>
                      <a:headEnd type="none" w="sm" len="sm"/>
                      <a:tailEnd type="none" w="sm" len="sm"/>
                    </a:ln>
                  </p:spPr>
                  <p:txBody>
                    <a:bodyPr/>
                    <a:lstStyle/>
                    <a:p>
                      <a:endParaRPr lang="en-US"/>
                    </a:p>
                  </p:txBody>
                </p:sp>
                <p:sp>
                  <p:nvSpPr>
                    <p:cNvPr id="4299" name="Freeform 179"/>
                    <p:cNvSpPr>
                      <a:spLocks/>
                    </p:cNvSpPr>
                    <p:nvPr/>
                  </p:nvSpPr>
                  <p:spPr bwMode="auto">
                    <a:xfrm>
                      <a:off x="3761" y="2798"/>
                      <a:ext cx="53" cy="73"/>
                    </a:xfrm>
                    <a:custGeom>
                      <a:avLst/>
                      <a:gdLst>
                        <a:gd name="T0" fmla="*/ 0 w 51"/>
                        <a:gd name="T1" fmla="*/ 58 h 74"/>
                        <a:gd name="T2" fmla="*/ 51 w 51"/>
                        <a:gd name="T3" fmla="*/ 47 h 74"/>
                        <a:gd name="T4" fmla="*/ 80 w 51"/>
                        <a:gd name="T5" fmla="*/ 5 h 74"/>
                        <a:gd name="T6" fmla="*/ 88 w 51"/>
                        <a:gd name="T7" fmla="*/ 0 h 74"/>
                        <a:gd name="T8" fmla="*/ 88 w 51"/>
                        <a:gd name="T9" fmla="*/ 1 h 74"/>
                        <a:gd name="T10" fmla="*/ 0 60000 65536"/>
                        <a:gd name="T11" fmla="*/ 0 60000 65536"/>
                        <a:gd name="T12" fmla="*/ 0 60000 65536"/>
                        <a:gd name="T13" fmla="*/ 0 60000 65536"/>
                        <a:gd name="T14" fmla="*/ 0 60000 65536"/>
                        <a:gd name="T15" fmla="*/ 0 w 51"/>
                        <a:gd name="T16" fmla="*/ 0 h 74"/>
                        <a:gd name="T17" fmla="*/ 51 w 51"/>
                        <a:gd name="T18" fmla="*/ 74 h 74"/>
                      </a:gdLst>
                      <a:ahLst/>
                      <a:cxnLst>
                        <a:cxn ang="T10">
                          <a:pos x="T0" y="T1"/>
                        </a:cxn>
                        <a:cxn ang="T11">
                          <a:pos x="T2" y="T3"/>
                        </a:cxn>
                        <a:cxn ang="T12">
                          <a:pos x="T4" y="T5"/>
                        </a:cxn>
                        <a:cxn ang="T13">
                          <a:pos x="T6" y="T7"/>
                        </a:cxn>
                        <a:cxn ang="T14">
                          <a:pos x="T8" y="T9"/>
                        </a:cxn>
                      </a:cxnLst>
                      <a:rect l="T15" t="T16" r="T17" b="T18"/>
                      <a:pathLst>
                        <a:path w="51" h="74">
                          <a:moveTo>
                            <a:pt x="0" y="73"/>
                          </a:moveTo>
                          <a:lnTo>
                            <a:pt x="30" y="62"/>
                          </a:lnTo>
                          <a:lnTo>
                            <a:pt x="45" y="5"/>
                          </a:lnTo>
                          <a:lnTo>
                            <a:pt x="50" y="0"/>
                          </a:lnTo>
                          <a:lnTo>
                            <a:pt x="50" y="1"/>
                          </a:lnTo>
                        </a:path>
                      </a:pathLst>
                    </a:custGeom>
                    <a:noFill/>
                    <a:ln w="15875" cap="rnd">
                      <a:solidFill>
                        <a:srgbClr val="FF9900"/>
                      </a:solidFill>
                      <a:round/>
                      <a:headEnd type="none" w="sm" len="sm"/>
                      <a:tailEnd type="none" w="sm" len="sm"/>
                    </a:ln>
                  </p:spPr>
                  <p:txBody>
                    <a:bodyPr/>
                    <a:lstStyle/>
                    <a:p>
                      <a:endParaRPr lang="en-US"/>
                    </a:p>
                  </p:txBody>
                </p:sp>
                <p:sp>
                  <p:nvSpPr>
                    <p:cNvPr id="4300" name="Freeform 180"/>
                    <p:cNvSpPr>
                      <a:spLocks/>
                    </p:cNvSpPr>
                    <p:nvPr/>
                  </p:nvSpPr>
                  <p:spPr bwMode="auto">
                    <a:xfrm>
                      <a:off x="3709" y="2797"/>
                      <a:ext cx="102" cy="110"/>
                    </a:xfrm>
                    <a:custGeom>
                      <a:avLst/>
                      <a:gdLst>
                        <a:gd name="T0" fmla="*/ 0 w 99"/>
                        <a:gd name="T1" fmla="*/ 95 h 111"/>
                        <a:gd name="T2" fmla="*/ 129 w 99"/>
                        <a:gd name="T3" fmla="*/ 59 h 111"/>
                        <a:gd name="T4" fmla="*/ 152 w 99"/>
                        <a:gd name="T5" fmla="*/ 0 h 111"/>
                        <a:gd name="T6" fmla="*/ 0 60000 65536"/>
                        <a:gd name="T7" fmla="*/ 0 60000 65536"/>
                        <a:gd name="T8" fmla="*/ 0 60000 65536"/>
                        <a:gd name="T9" fmla="*/ 0 w 99"/>
                        <a:gd name="T10" fmla="*/ 0 h 111"/>
                        <a:gd name="T11" fmla="*/ 99 w 99"/>
                        <a:gd name="T12" fmla="*/ 111 h 111"/>
                      </a:gdLst>
                      <a:ahLst/>
                      <a:cxnLst>
                        <a:cxn ang="T6">
                          <a:pos x="T0" y="T1"/>
                        </a:cxn>
                        <a:cxn ang="T7">
                          <a:pos x="T2" y="T3"/>
                        </a:cxn>
                        <a:cxn ang="T8">
                          <a:pos x="T4" y="T5"/>
                        </a:cxn>
                      </a:cxnLst>
                      <a:rect l="T9" t="T10" r="T11" b="T12"/>
                      <a:pathLst>
                        <a:path w="99" h="111">
                          <a:moveTo>
                            <a:pt x="0" y="110"/>
                          </a:moveTo>
                          <a:lnTo>
                            <a:pt x="82" y="74"/>
                          </a:lnTo>
                          <a:lnTo>
                            <a:pt x="98" y="0"/>
                          </a:lnTo>
                        </a:path>
                      </a:pathLst>
                    </a:custGeom>
                    <a:noFill/>
                    <a:ln w="15875" cap="rnd">
                      <a:solidFill>
                        <a:srgbClr val="FF9900"/>
                      </a:solidFill>
                      <a:round/>
                      <a:headEnd type="none" w="sm" len="sm"/>
                      <a:tailEnd type="none" w="sm" len="sm"/>
                    </a:ln>
                  </p:spPr>
                  <p:txBody>
                    <a:bodyPr/>
                    <a:lstStyle/>
                    <a:p>
                      <a:endParaRPr lang="en-US"/>
                    </a:p>
                  </p:txBody>
                </p:sp>
                <p:sp>
                  <p:nvSpPr>
                    <p:cNvPr id="4301" name="Freeform 181"/>
                    <p:cNvSpPr>
                      <a:spLocks/>
                    </p:cNvSpPr>
                    <p:nvPr/>
                  </p:nvSpPr>
                  <p:spPr bwMode="auto">
                    <a:xfrm>
                      <a:off x="3711" y="2855"/>
                      <a:ext cx="52" cy="17"/>
                    </a:xfrm>
                    <a:custGeom>
                      <a:avLst/>
                      <a:gdLst>
                        <a:gd name="T0" fmla="*/ 87 w 50"/>
                        <a:gd name="T1" fmla="*/ 16 h 17"/>
                        <a:gd name="T2" fmla="*/ 58 w 50"/>
                        <a:gd name="T3" fmla="*/ 2 h 17"/>
                        <a:gd name="T4" fmla="*/ 0 w 50"/>
                        <a:gd name="T5" fmla="*/ 0 h 17"/>
                        <a:gd name="T6" fmla="*/ 0 60000 65536"/>
                        <a:gd name="T7" fmla="*/ 0 60000 65536"/>
                        <a:gd name="T8" fmla="*/ 0 60000 65536"/>
                        <a:gd name="T9" fmla="*/ 0 w 50"/>
                        <a:gd name="T10" fmla="*/ 0 h 17"/>
                        <a:gd name="T11" fmla="*/ 50 w 50"/>
                        <a:gd name="T12" fmla="*/ 17 h 17"/>
                      </a:gdLst>
                      <a:ahLst/>
                      <a:cxnLst>
                        <a:cxn ang="T6">
                          <a:pos x="T0" y="T1"/>
                        </a:cxn>
                        <a:cxn ang="T7">
                          <a:pos x="T2" y="T3"/>
                        </a:cxn>
                        <a:cxn ang="T8">
                          <a:pos x="T4" y="T5"/>
                        </a:cxn>
                      </a:cxnLst>
                      <a:rect l="T9" t="T10" r="T11" b="T12"/>
                      <a:pathLst>
                        <a:path w="50" h="17">
                          <a:moveTo>
                            <a:pt x="49" y="16"/>
                          </a:moveTo>
                          <a:lnTo>
                            <a:pt x="33" y="2"/>
                          </a:lnTo>
                          <a:lnTo>
                            <a:pt x="0" y="0"/>
                          </a:lnTo>
                        </a:path>
                      </a:pathLst>
                    </a:custGeom>
                    <a:noFill/>
                    <a:ln w="15875" cap="rnd">
                      <a:solidFill>
                        <a:srgbClr val="FF9900"/>
                      </a:solidFill>
                      <a:round/>
                      <a:headEnd type="none" w="sm" len="sm"/>
                      <a:tailEnd type="none" w="sm" len="sm"/>
                    </a:ln>
                  </p:spPr>
                  <p:txBody>
                    <a:bodyPr/>
                    <a:lstStyle/>
                    <a:p>
                      <a:endParaRPr lang="en-US"/>
                    </a:p>
                  </p:txBody>
                </p:sp>
                <p:sp>
                  <p:nvSpPr>
                    <p:cNvPr id="4302" name="Freeform 182"/>
                    <p:cNvSpPr>
                      <a:spLocks/>
                    </p:cNvSpPr>
                    <p:nvPr/>
                  </p:nvSpPr>
                  <p:spPr bwMode="auto">
                    <a:xfrm>
                      <a:off x="3661" y="2867"/>
                      <a:ext cx="102" cy="16"/>
                    </a:xfrm>
                    <a:custGeom>
                      <a:avLst/>
                      <a:gdLst>
                        <a:gd name="T0" fmla="*/ 0 w 98"/>
                        <a:gd name="T1" fmla="*/ 8 h 17"/>
                        <a:gd name="T2" fmla="*/ 35 w 98"/>
                        <a:gd name="T3" fmla="*/ 8 h 17"/>
                        <a:gd name="T4" fmla="*/ 47 w 98"/>
                        <a:gd name="T5" fmla="*/ 4 h 17"/>
                        <a:gd name="T6" fmla="*/ 55 w 98"/>
                        <a:gd name="T7" fmla="*/ 8 h 17"/>
                        <a:gd name="T8" fmla="*/ 90 w 98"/>
                        <a:gd name="T9" fmla="*/ 2 h 17"/>
                        <a:gd name="T10" fmla="*/ 176 w 98"/>
                        <a:gd name="T11" fmla="*/ 0 h 17"/>
                        <a:gd name="T12" fmla="*/ 0 60000 65536"/>
                        <a:gd name="T13" fmla="*/ 0 60000 65536"/>
                        <a:gd name="T14" fmla="*/ 0 60000 65536"/>
                        <a:gd name="T15" fmla="*/ 0 60000 65536"/>
                        <a:gd name="T16" fmla="*/ 0 60000 65536"/>
                        <a:gd name="T17" fmla="*/ 0 60000 65536"/>
                        <a:gd name="T18" fmla="*/ 0 w 98"/>
                        <a:gd name="T19" fmla="*/ 0 h 17"/>
                        <a:gd name="T20" fmla="*/ 98 w 9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98" h="17">
                          <a:moveTo>
                            <a:pt x="0" y="12"/>
                          </a:moveTo>
                          <a:lnTo>
                            <a:pt x="20" y="16"/>
                          </a:lnTo>
                          <a:lnTo>
                            <a:pt x="27" y="4"/>
                          </a:lnTo>
                          <a:lnTo>
                            <a:pt x="31" y="12"/>
                          </a:lnTo>
                          <a:lnTo>
                            <a:pt x="50" y="2"/>
                          </a:lnTo>
                          <a:lnTo>
                            <a:pt x="97" y="0"/>
                          </a:lnTo>
                        </a:path>
                      </a:pathLst>
                    </a:custGeom>
                    <a:noFill/>
                    <a:ln w="15875" cap="rnd">
                      <a:solidFill>
                        <a:srgbClr val="FF9900"/>
                      </a:solidFill>
                      <a:round/>
                      <a:headEnd type="none" w="sm" len="sm"/>
                      <a:tailEnd type="none" w="sm" len="sm"/>
                    </a:ln>
                  </p:spPr>
                  <p:txBody>
                    <a:bodyPr/>
                    <a:lstStyle/>
                    <a:p>
                      <a:endParaRPr lang="en-US"/>
                    </a:p>
                  </p:txBody>
                </p:sp>
                <p:sp>
                  <p:nvSpPr>
                    <p:cNvPr id="4303" name="Freeform 183"/>
                    <p:cNvSpPr>
                      <a:spLocks/>
                    </p:cNvSpPr>
                    <p:nvPr/>
                  </p:nvSpPr>
                  <p:spPr bwMode="auto">
                    <a:xfrm>
                      <a:off x="3711" y="2867"/>
                      <a:ext cx="52" cy="17"/>
                    </a:xfrm>
                    <a:custGeom>
                      <a:avLst/>
                      <a:gdLst>
                        <a:gd name="T0" fmla="*/ 87 w 50"/>
                        <a:gd name="T1" fmla="*/ 0 h 18"/>
                        <a:gd name="T2" fmla="*/ 60 w 50"/>
                        <a:gd name="T3" fmla="*/ 9 h 18"/>
                        <a:gd name="T4" fmla="*/ 0 w 50"/>
                        <a:gd name="T5" fmla="*/ 9 h 18"/>
                        <a:gd name="T6" fmla="*/ 3 w 50"/>
                        <a:gd name="T7" fmla="*/ 1 h 18"/>
                        <a:gd name="T8" fmla="*/ 0 60000 65536"/>
                        <a:gd name="T9" fmla="*/ 0 60000 65536"/>
                        <a:gd name="T10" fmla="*/ 0 60000 65536"/>
                        <a:gd name="T11" fmla="*/ 0 60000 65536"/>
                        <a:gd name="T12" fmla="*/ 0 w 50"/>
                        <a:gd name="T13" fmla="*/ 0 h 18"/>
                        <a:gd name="T14" fmla="*/ 50 w 50"/>
                        <a:gd name="T15" fmla="*/ 18 h 18"/>
                      </a:gdLst>
                      <a:ahLst/>
                      <a:cxnLst>
                        <a:cxn ang="T8">
                          <a:pos x="T0" y="T1"/>
                        </a:cxn>
                        <a:cxn ang="T9">
                          <a:pos x="T2" y="T3"/>
                        </a:cxn>
                        <a:cxn ang="T10">
                          <a:pos x="T4" y="T5"/>
                        </a:cxn>
                        <a:cxn ang="T11">
                          <a:pos x="T6" y="T7"/>
                        </a:cxn>
                      </a:cxnLst>
                      <a:rect l="T12" t="T13" r="T14" b="T15"/>
                      <a:pathLst>
                        <a:path w="50" h="18">
                          <a:moveTo>
                            <a:pt x="49" y="0"/>
                          </a:moveTo>
                          <a:lnTo>
                            <a:pt x="34" y="17"/>
                          </a:lnTo>
                          <a:lnTo>
                            <a:pt x="0" y="17"/>
                          </a:lnTo>
                          <a:lnTo>
                            <a:pt x="3" y="1"/>
                          </a:lnTo>
                        </a:path>
                      </a:pathLst>
                    </a:custGeom>
                    <a:noFill/>
                    <a:ln w="15875" cap="rnd">
                      <a:solidFill>
                        <a:srgbClr val="FF9900"/>
                      </a:solidFill>
                      <a:round/>
                      <a:headEnd type="none" w="sm" len="sm"/>
                      <a:tailEnd type="none" w="sm" len="sm"/>
                    </a:ln>
                  </p:spPr>
                  <p:txBody>
                    <a:bodyPr/>
                    <a:lstStyle/>
                    <a:p>
                      <a:endParaRPr lang="en-US"/>
                    </a:p>
                  </p:txBody>
                </p:sp>
                <p:sp>
                  <p:nvSpPr>
                    <p:cNvPr id="4304" name="Line 184"/>
                    <p:cNvSpPr>
                      <a:spLocks noChangeShapeType="1"/>
                    </p:cNvSpPr>
                    <p:nvPr/>
                  </p:nvSpPr>
                  <p:spPr bwMode="auto">
                    <a:xfrm flipH="1">
                      <a:off x="3689" y="2855"/>
                      <a:ext cx="22" cy="15"/>
                    </a:xfrm>
                    <a:prstGeom prst="line">
                      <a:avLst/>
                    </a:prstGeom>
                    <a:noFill/>
                    <a:ln w="15875">
                      <a:solidFill>
                        <a:srgbClr val="FF9900"/>
                      </a:solidFill>
                      <a:round/>
                      <a:headEnd type="none" w="sm" len="sm"/>
                      <a:tailEnd type="none" w="sm" len="sm"/>
                    </a:ln>
                  </p:spPr>
                  <p:txBody>
                    <a:bodyPr wrap="none" anchor="ctr"/>
                    <a:lstStyle/>
                    <a:p>
                      <a:endParaRPr lang="en-US"/>
                    </a:p>
                  </p:txBody>
                </p:sp>
                <p:sp>
                  <p:nvSpPr>
                    <p:cNvPr id="4305" name="Freeform 185"/>
                    <p:cNvSpPr>
                      <a:spLocks/>
                    </p:cNvSpPr>
                    <p:nvPr/>
                  </p:nvSpPr>
                  <p:spPr bwMode="auto">
                    <a:xfrm>
                      <a:off x="3634" y="2395"/>
                      <a:ext cx="180" cy="178"/>
                    </a:xfrm>
                    <a:custGeom>
                      <a:avLst/>
                      <a:gdLst>
                        <a:gd name="T0" fmla="*/ 0 w 174"/>
                        <a:gd name="T1" fmla="*/ 0 h 179"/>
                        <a:gd name="T2" fmla="*/ 144 w 174"/>
                        <a:gd name="T3" fmla="*/ 62 h 179"/>
                        <a:gd name="T4" fmla="*/ 260 w 174"/>
                        <a:gd name="T5" fmla="*/ 109 h 179"/>
                        <a:gd name="T6" fmla="*/ 288 w 174"/>
                        <a:gd name="T7" fmla="*/ 163 h 179"/>
                        <a:gd name="T8" fmla="*/ 0 60000 65536"/>
                        <a:gd name="T9" fmla="*/ 0 60000 65536"/>
                        <a:gd name="T10" fmla="*/ 0 60000 65536"/>
                        <a:gd name="T11" fmla="*/ 0 60000 65536"/>
                        <a:gd name="T12" fmla="*/ 0 w 174"/>
                        <a:gd name="T13" fmla="*/ 0 h 179"/>
                        <a:gd name="T14" fmla="*/ 174 w 174"/>
                        <a:gd name="T15" fmla="*/ 179 h 179"/>
                      </a:gdLst>
                      <a:ahLst/>
                      <a:cxnLst>
                        <a:cxn ang="T8">
                          <a:pos x="T0" y="T1"/>
                        </a:cxn>
                        <a:cxn ang="T9">
                          <a:pos x="T2" y="T3"/>
                        </a:cxn>
                        <a:cxn ang="T10">
                          <a:pos x="T4" y="T5"/>
                        </a:cxn>
                        <a:cxn ang="T11">
                          <a:pos x="T6" y="T7"/>
                        </a:cxn>
                      </a:cxnLst>
                      <a:rect l="T12" t="T13" r="T14" b="T15"/>
                      <a:pathLst>
                        <a:path w="174" h="179">
                          <a:moveTo>
                            <a:pt x="0" y="0"/>
                          </a:moveTo>
                          <a:lnTo>
                            <a:pt x="87" y="62"/>
                          </a:lnTo>
                          <a:lnTo>
                            <a:pt x="156" y="124"/>
                          </a:lnTo>
                          <a:lnTo>
                            <a:pt x="173" y="178"/>
                          </a:lnTo>
                        </a:path>
                      </a:pathLst>
                    </a:custGeom>
                    <a:noFill/>
                    <a:ln w="15875" cap="rnd">
                      <a:solidFill>
                        <a:srgbClr val="FF9900"/>
                      </a:solidFill>
                      <a:round/>
                      <a:headEnd type="none" w="sm" len="sm"/>
                      <a:tailEnd type="none" w="sm" len="sm"/>
                    </a:ln>
                  </p:spPr>
                  <p:txBody>
                    <a:bodyPr/>
                    <a:lstStyle/>
                    <a:p>
                      <a:endParaRPr lang="en-US"/>
                    </a:p>
                  </p:txBody>
                </p:sp>
                <p:sp>
                  <p:nvSpPr>
                    <p:cNvPr id="4306" name="Freeform 186"/>
                    <p:cNvSpPr>
                      <a:spLocks/>
                    </p:cNvSpPr>
                    <p:nvPr/>
                  </p:nvSpPr>
                  <p:spPr bwMode="auto">
                    <a:xfrm>
                      <a:off x="3409" y="2947"/>
                      <a:ext cx="297" cy="17"/>
                    </a:xfrm>
                    <a:custGeom>
                      <a:avLst/>
                      <a:gdLst>
                        <a:gd name="T0" fmla="*/ 0 w 288"/>
                        <a:gd name="T1" fmla="*/ 16 h 17"/>
                        <a:gd name="T2" fmla="*/ 455 w 288"/>
                        <a:gd name="T3" fmla="*/ 0 h 17"/>
                        <a:gd name="T4" fmla="*/ 0 60000 65536"/>
                        <a:gd name="T5" fmla="*/ 0 60000 65536"/>
                        <a:gd name="T6" fmla="*/ 0 w 288"/>
                        <a:gd name="T7" fmla="*/ 0 h 17"/>
                        <a:gd name="T8" fmla="*/ 288 w 288"/>
                        <a:gd name="T9" fmla="*/ 17 h 17"/>
                      </a:gdLst>
                      <a:ahLst/>
                      <a:cxnLst>
                        <a:cxn ang="T4">
                          <a:pos x="T0" y="T1"/>
                        </a:cxn>
                        <a:cxn ang="T5">
                          <a:pos x="T2" y="T3"/>
                        </a:cxn>
                      </a:cxnLst>
                      <a:rect l="T6" t="T7" r="T8" b="T9"/>
                      <a:pathLst>
                        <a:path w="288" h="17">
                          <a:moveTo>
                            <a:pt x="0" y="16"/>
                          </a:moveTo>
                          <a:lnTo>
                            <a:pt x="287" y="0"/>
                          </a:lnTo>
                        </a:path>
                      </a:pathLst>
                    </a:custGeom>
                    <a:noFill/>
                    <a:ln w="15875" cap="rnd">
                      <a:solidFill>
                        <a:srgbClr val="FF9900"/>
                      </a:solidFill>
                      <a:round/>
                      <a:headEnd type="none" w="sm" len="sm"/>
                      <a:tailEnd type="none" w="sm" len="sm"/>
                    </a:ln>
                  </p:spPr>
                  <p:txBody>
                    <a:bodyPr/>
                    <a:lstStyle/>
                    <a:p>
                      <a:endParaRPr lang="en-US"/>
                    </a:p>
                  </p:txBody>
                </p:sp>
                <p:sp>
                  <p:nvSpPr>
                    <p:cNvPr id="4307" name="Freeform 187"/>
                    <p:cNvSpPr>
                      <a:spLocks/>
                    </p:cNvSpPr>
                    <p:nvPr/>
                  </p:nvSpPr>
                  <p:spPr bwMode="auto">
                    <a:xfrm>
                      <a:off x="3705" y="2907"/>
                      <a:ext cx="18" cy="39"/>
                    </a:xfrm>
                    <a:custGeom>
                      <a:avLst/>
                      <a:gdLst>
                        <a:gd name="T0" fmla="*/ 0 w 17"/>
                        <a:gd name="T1" fmla="*/ 38 h 39"/>
                        <a:gd name="T2" fmla="*/ 0 w 17"/>
                        <a:gd name="T3" fmla="*/ 5 h 39"/>
                        <a:gd name="T4" fmla="*/ 0 w 17"/>
                        <a:gd name="T5" fmla="*/ 0 h 39"/>
                        <a:gd name="T6" fmla="*/ 36 w 17"/>
                        <a:gd name="T7" fmla="*/ 19 h 39"/>
                        <a:gd name="T8" fmla="*/ 0 w 17"/>
                        <a:gd name="T9" fmla="*/ 38 h 39"/>
                        <a:gd name="T10" fmla="*/ 0 60000 65536"/>
                        <a:gd name="T11" fmla="*/ 0 60000 65536"/>
                        <a:gd name="T12" fmla="*/ 0 60000 65536"/>
                        <a:gd name="T13" fmla="*/ 0 60000 65536"/>
                        <a:gd name="T14" fmla="*/ 0 60000 65536"/>
                        <a:gd name="T15" fmla="*/ 0 w 17"/>
                        <a:gd name="T16" fmla="*/ 0 h 39"/>
                        <a:gd name="T17" fmla="*/ 17 w 17"/>
                        <a:gd name="T18" fmla="*/ 39 h 39"/>
                      </a:gdLst>
                      <a:ahLst/>
                      <a:cxnLst>
                        <a:cxn ang="T10">
                          <a:pos x="T0" y="T1"/>
                        </a:cxn>
                        <a:cxn ang="T11">
                          <a:pos x="T2" y="T3"/>
                        </a:cxn>
                        <a:cxn ang="T12">
                          <a:pos x="T4" y="T5"/>
                        </a:cxn>
                        <a:cxn ang="T13">
                          <a:pos x="T6" y="T7"/>
                        </a:cxn>
                        <a:cxn ang="T14">
                          <a:pos x="T8" y="T9"/>
                        </a:cxn>
                      </a:cxnLst>
                      <a:rect l="T15" t="T16" r="T17" b="T18"/>
                      <a:pathLst>
                        <a:path w="17" h="39">
                          <a:moveTo>
                            <a:pt x="0" y="38"/>
                          </a:moveTo>
                          <a:lnTo>
                            <a:pt x="0" y="5"/>
                          </a:lnTo>
                          <a:lnTo>
                            <a:pt x="0" y="0"/>
                          </a:lnTo>
                          <a:lnTo>
                            <a:pt x="16" y="19"/>
                          </a:lnTo>
                          <a:lnTo>
                            <a:pt x="0" y="38"/>
                          </a:lnTo>
                        </a:path>
                      </a:pathLst>
                    </a:custGeom>
                    <a:solidFill>
                      <a:schemeClr val="bg1"/>
                    </a:solidFill>
                    <a:ln w="15875" cap="rnd">
                      <a:solidFill>
                        <a:srgbClr val="FF9900"/>
                      </a:solidFill>
                      <a:round/>
                      <a:headEnd/>
                      <a:tailEnd/>
                    </a:ln>
                  </p:spPr>
                  <p:txBody>
                    <a:bodyPr/>
                    <a:lstStyle/>
                    <a:p>
                      <a:endParaRPr lang="en-US"/>
                    </a:p>
                  </p:txBody>
                </p:sp>
                <p:sp>
                  <p:nvSpPr>
                    <p:cNvPr id="4308" name="Freeform 188"/>
                    <p:cNvSpPr>
                      <a:spLocks/>
                    </p:cNvSpPr>
                    <p:nvPr/>
                  </p:nvSpPr>
                  <p:spPr bwMode="auto">
                    <a:xfrm>
                      <a:off x="3702" y="2942"/>
                      <a:ext cx="296" cy="68"/>
                    </a:xfrm>
                    <a:custGeom>
                      <a:avLst/>
                      <a:gdLst>
                        <a:gd name="T0" fmla="*/ 432 w 288"/>
                        <a:gd name="T1" fmla="*/ 67 h 68"/>
                        <a:gd name="T2" fmla="*/ 380 w 288"/>
                        <a:gd name="T3" fmla="*/ 56 h 68"/>
                        <a:gd name="T4" fmla="*/ 196 w 288"/>
                        <a:gd name="T5" fmla="*/ 54 h 68"/>
                        <a:gd name="T6" fmla="*/ 69 w 288"/>
                        <a:gd name="T7" fmla="*/ 38 h 68"/>
                        <a:gd name="T8" fmla="*/ 49 w 288"/>
                        <a:gd name="T9" fmla="*/ 5 h 68"/>
                        <a:gd name="T10" fmla="*/ 0 w 288"/>
                        <a:gd name="T11" fmla="*/ 0 h 68"/>
                        <a:gd name="T12" fmla="*/ 52 w 288"/>
                        <a:gd name="T13" fmla="*/ 51 h 68"/>
                        <a:gd name="T14" fmla="*/ 164 w 288"/>
                        <a:gd name="T15" fmla="*/ 48 h 68"/>
                        <a:gd name="T16" fmla="*/ 0 60000 65536"/>
                        <a:gd name="T17" fmla="*/ 0 60000 65536"/>
                        <a:gd name="T18" fmla="*/ 0 60000 65536"/>
                        <a:gd name="T19" fmla="*/ 0 60000 65536"/>
                        <a:gd name="T20" fmla="*/ 0 60000 65536"/>
                        <a:gd name="T21" fmla="*/ 0 60000 65536"/>
                        <a:gd name="T22" fmla="*/ 0 60000 65536"/>
                        <a:gd name="T23" fmla="*/ 0 60000 65536"/>
                        <a:gd name="T24" fmla="*/ 0 w 288"/>
                        <a:gd name="T25" fmla="*/ 0 h 68"/>
                        <a:gd name="T26" fmla="*/ 288 w 288"/>
                        <a:gd name="T27" fmla="*/ 68 h 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8" h="68">
                          <a:moveTo>
                            <a:pt x="287" y="67"/>
                          </a:moveTo>
                          <a:lnTo>
                            <a:pt x="253" y="56"/>
                          </a:lnTo>
                          <a:lnTo>
                            <a:pt x="130" y="54"/>
                          </a:lnTo>
                          <a:lnTo>
                            <a:pt x="47" y="38"/>
                          </a:lnTo>
                          <a:lnTo>
                            <a:pt x="34" y="5"/>
                          </a:lnTo>
                          <a:lnTo>
                            <a:pt x="0" y="0"/>
                          </a:lnTo>
                          <a:lnTo>
                            <a:pt x="37" y="51"/>
                          </a:lnTo>
                          <a:lnTo>
                            <a:pt x="110" y="48"/>
                          </a:lnTo>
                        </a:path>
                      </a:pathLst>
                    </a:custGeom>
                    <a:noFill/>
                    <a:ln w="15875" cap="rnd">
                      <a:solidFill>
                        <a:srgbClr val="FF9900"/>
                      </a:solidFill>
                      <a:round/>
                      <a:headEnd type="none" w="sm" len="sm"/>
                      <a:tailEnd type="none" w="sm" len="sm"/>
                    </a:ln>
                  </p:spPr>
                  <p:txBody>
                    <a:bodyPr/>
                    <a:lstStyle/>
                    <a:p>
                      <a:endParaRPr lang="en-US"/>
                    </a:p>
                  </p:txBody>
                </p:sp>
                <p:sp>
                  <p:nvSpPr>
                    <p:cNvPr id="4309" name="Freeform 189"/>
                    <p:cNvSpPr>
                      <a:spLocks/>
                    </p:cNvSpPr>
                    <p:nvPr/>
                  </p:nvSpPr>
                  <p:spPr bwMode="auto">
                    <a:xfrm>
                      <a:off x="3706" y="2869"/>
                      <a:ext cx="300" cy="74"/>
                    </a:xfrm>
                    <a:custGeom>
                      <a:avLst/>
                      <a:gdLst>
                        <a:gd name="T0" fmla="*/ 0 w 290"/>
                        <a:gd name="T1" fmla="*/ 73 h 74"/>
                        <a:gd name="T2" fmla="*/ 263 w 290"/>
                        <a:gd name="T3" fmla="*/ 0 h 74"/>
                        <a:gd name="T4" fmla="*/ 480 w 290"/>
                        <a:gd name="T5" fmla="*/ 8 h 74"/>
                        <a:gd name="T6" fmla="*/ 0 60000 65536"/>
                        <a:gd name="T7" fmla="*/ 0 60000 65536"/>
                        <a:gd name="T8" fmla="*/ 0 60000 65536"/>
                        <a:gd name="T9" fmla="*/ 0 w 290"/>
                        <a:gd name="T10" fmla="*/ 0 h 74"/>
                        <a:gd name="T11" fmla="*/ 290 w 290"/>
                        <a:gd name="T12" fmla="*/ 74 h 74"/>
                      </a:gdLst>
                      <a:ahLst/>
                      <a:cxnLst>
                        <a:cxn ang="T6">
                          <a:pos x="T0" y="T1"/>
                        </a:cxn>
                        <a:cxn ang="T7">
                          <a:pos x="T2" y="T3"/>
                        </a:cxn>
                        <a:cxn ang="T8">
                          <a:pos x="T4" y="T5"/>
                        </a:cxn>
                      </a:cxnLst>
                      <a:rect l="T9" t="T10" r="T11" b="T12"/>
                      <a:pathLst>
                        <a:path w="290" h="74">
                          <a:moveTo>
                            <a:pt x="0" y="73"/>
                          </a:moveTo>
                          <a:lnTo>
                            <a:pt x="159" y="0"/>
                          </a:lnTo>
                          <a:lnTo>
                            <a:pt x="289" y="8"/>
                          </a:lnTo>
                        </a:path>
                      </a:pathLst>
                    </a:custGeom>
                    <a:noFill/>
                    <a:ln w="15875" cap="rnd">
                      <a:solidFill>
                        <a:srgbClr val="FF9900"/>
                      </a:solidFill>
                      <a:round/>
                      <a:headEnd type="none" w="sm" len="sm"/>
                      <a:tailEnd type="none" w="sm" len="sm"/>
                    </a:ln>
                  </p:spPr>
                  <p:txBody>
                    <a:bodyPr/>
                    <a:lstStyle/>
                    <a:p>
                      <a:endParaRPr lang="en-US"/>
                    </a:p>
                  </p:txBody>
                </p:sp>
                <p:sp>
                  <p:nvSpPr>
                    <p:cNvPr id="4310" name="Freeform 190"/>
                    <p:cNvSpPr>
                      <a:spLocks/>
                    </p:cNvSpPr>
                    <p:nvPr/>
                  </p:nvSpPr>
                  <p:spPr bwMode="auto">
                    <a:xfrm>
                      <a:off x="3384" y="2869"/>
                      <a:ext cx="294" cy="31"/>
                    </a:xfrm>
                    <a:custGeom>
                      <a:avLst/>
                      <a:gdLst>
                        <a:gd name="T0" fmla="*/ 0 w 285"/>
                        <a:gd name="T1" fmla="*/ 5 h 31"/>
                        <a:gd name="T2" fmla="*/ 237 w 285"/>
                        <a:gd name="T3" fmla="*/ 0 h 31"/>
                        <a:gd name="T4" fmla="*/ 366 w 285"/>
                        <a:gd name="T5" fmla="*/ 30 h 31"/>
                        <a:gd name="T6" fmla="*/ 452 w 285"/>
                        <a:gd name="T7" fmla="*/ 30 h 31"/>
                        <a:gd name="T8" fmla="*/ 0 60000 65536"/>
                        <a:gd name="T9" fmla="*/ 0 60000 65536"/>
                        <a:gd name="T10" fmla="*/ 0 60000 65536"/>
                        <a:gd name="T11" fmla="*/ 0 60000 65536"/>
                        <a:gd name="T12" fmla="*/ 0 w 285"/>
                        <a:gd name="T13" fmla="*/ 0 h 31"/>
                        <a:gd name="T14" fmla="*/ 285 w 285"/>
                        <a:gd name="T15" fmla="*/ 31 h 31"/>
                      </a:gdLst>
                      <a:ahLst/>
                      <a:cxnLst>
                        <a:cxn ang="T8">
                          <a:pos x="T0" y="T1"/>
                        </a:cxn>
                        <a:cxn ang="T9">
                          <a:pos x="T2" y="T3"/>
                        </a:cxn>
                        <a:cxn ang="T10">
                          <a:pos x="T4" y="T5"/>
                        </a:cxn>
                        <a:cxn ang="T11">
                          <a:pos x="T6" y="T7"/>
                        </a:cxn>
                      </a:cxnLst>
                      <a:rect l="T12" t="T13" r="T14" b="T15"/>
                      <a:pathLst>
                        <a:path w="285" h="31">
                          <a:moveTo>
                            <a:pt x="0" y="5"/>
                          </a:moveTo>
                          <a:lnTo>
                            <a:pt x="149" y="0"/>
                          </a:lnTo>
                          <a:lnTo>
                            <a:pt x="230" y="30"/>
                          </a:lnTo>
                          <a:lnTo>
                            <a:pt x="284" y="30"/>
                          </a:lnTo>
                        </a:path>
                      </a:pathLst>
                    </a:custGeom>
                    <a:noFill/>
                    <a:ln w="15875" cap="rnd">
                      <a:solidFill>
                        <a:srgbClr val="FF9900"/>
                      </a:solidFill>
                      <a:round/>
                      <a:headEnd type="none" w="sm" len="sm"/>
                      <a:tailEnd type="none" w="sm" len="sm"/>
                    </a:ln>
                  </p:spPr>
                  <p:txBody>
                    <a:bodyPr/>
                    <a:lstStyle/>
                    <a:p>
                      <a:endParaRPr lang="en-US"/>
                    </a:p>
                  </p:txBody>
                </p:sp>
                <p:sp>
                  <p:nvSpPr>
                    <p:cNvPr id="4311" name="Freeform 191"/>
                    <p:cNvSpPr>
                      <a:spLocks/>
                    </p:cNvSpPr>
                    <p:nvPr/>
                  </p:nvSpPr>
                  <p:spPr bwMode="auto">
                    <a:xfrm>
                      <a:off x="3414" y="2579"/>
                      <a:ext cx="402" cy="167"/>
                    </a:xfrm>
                    <a:custGeom>
                      <a:avLst/>
                      <a:gdLst>
                        <a:gd name="T0" fmla="*/ 0 w 390"/>
                        <a:gd name="T1" fmla="*/ 152 h 168"/>
                        <a:gd name="T2" fmla="*/ 313 w 390"/>
                        <a:gd name="T3" fmla="*/ 122 h 168"/>
                        <a:gd name="T4" fmla="*/ 541 w 390"/>
                        <a:gd name="T5" fmla="*/ 87 h 168"/>
                        <a:gd name="T6" fmla="*/ 613 w 390"/>
                        <a:gd name="T7" fmla="*/ 0 h 168"/>
                        <a:gd name="T8" fmla="*/ 0 60000 65536"/>
                        <a:gd name="T9" fmla="*/ 0 60000 65536"/>
                        <a:gd name="T10" fmla="*/ 0 60000 65536"/>
                        <a:gd name="T11" fmla="*/ 0 60000 65536"/>
                        <a:gd name="T12" fmla="*/ 0 w 390"/>
                        <a:gd name="T13" fmla="*/ 0 h 168"/>
                        <a:gd name="T14" fmla="*/ 390 w 390"/>
                        <a:gd name="T15" fmla="*/ 168 h 168"/>
                      </a:gdLst>
                      <a:ahLst/>
                      <a:cxnLst>
                        <a:cxn ang="T8">
                          <a:pos x="T0" y="T1"/>
                        </a:cxn>
                        <a:cxn ang="T9">
                          <a:pos x="T2" y="T3"/>
                        </a:cxn>
                        <a:cxn ang="T10">
                          <a:pos x="T4" y="T5"/>
                        </a:cxn>
                        <a:cxn ang="T11">
                          <a:pos x="T6" y="T7"/>
                        </a:cxn>
                      </a:cxnLst>
                      <a:rect l="T12" t="T13" r="T14" b="T15"/>
                      <a:pathLst>
                        <a:path w="390" h="168">
                          <a:moveTo>
                            <a:pt x="0" y="167"/>
                          </a:moveTo>
                          <a:lnTo>
                            <a:pt x="199" y="137"/>
                          </a:lnTo>
                          <a:lnTo>
                            <a:pt x="343" y="102"/>
                          </a:lnTo>
                          <a:lnTo>
                            <a:pt x="389" y="0"/>
                          </a:lnTo>
                        </a:path>
                      </a:pathLst>
                    </a:custGeom>
                    <a:noFill/>
                    <a:ln w="15875" cap="rnd">
                      <a:solidFill>
                        <a:srgbClr val="FF9900"/>
                      </a:solidFill>
                      <a:round/>
                      <a:headEnd type="none" w="sm" len="sm"/>
                      <a:tailEnd type="none" w="sm" len="sm"/>
                    </a:ln>
                  </p:spPr>
                  <p:txBody>
                    <a:bodyPr/>
                    <a:lstStyle/>
                    <a:p>
                      <a:endParaRPr lang="en-US"/>
                    </a:p>
                  </p:txBody>
                </p:sp>
                <p:sp>
                  <p:nvSpPr>
                    <p:cNvPr id="4312" name="Freeform 192"/>
                    <p:cNvSpPr>
                      <a:spLocks/>
                    </p:cNvSpPr>
                    <p:nvPr/>
                  </p:nvSpPr>
                  <p:spPr bwMode="auto">
                    <a:xfrm>
                      <a:off x="3730" y="2726"/>
                      <a:ext cx="22" cy="51"/>
                    </a:xfrm>
                    <a:custGeom>
                      <a:avLst/>
                      <a:gdLst>
                        <a:gd name="T0" fmla="*/ 21 w 22"/>
                        <a:gd name="T1" fmla="*/ 0 h 51"/>
                        <a:gd name="T2" fmla="*/ 8 w 22"/>
                        <a:gd name="T3" fmla="*/ 50 h 51"/>
                        <a:gd name="T4" fmla="*/ 0 w 22"/>
                        <a:gd name="T5" fmla="*/ 21 h 51"/>
                        <a:gd name="T6" fmla="*/ 21 w 22"/>
                        <a:gd name="T7" fmla="*/ 0 h 51"/>
                        <a:gd name="T8" fmla="*/ 0 60000 65536"/>
                        <a:gd name="T9" fmla="*/ 0 60000 65536"/>
                        <a:gd name="T10" fmla="*/ 0 60000 65536"/>
                        <a:gd name="T11" fmla="*/ 0 60000 65536"/>
                        <a:gd name="T12" fmla="*/ 0 w 22"/>
                        <a:gd name="T13" fmla="*/ 0 h 51"/>
                        <a:gd name="T14" fmla="*/ 22 w 22"/>
                        <a:gd name="T15" fmla="*/ 51 h 51"/>
                      </a:gdLst>
                      <a:ahLst/>
                      <a:cxnLst>
                        <a:cxn ang="T8">
                          <a:pos x="T0" y="T1"/>
                        </a:cxn>
                        <a:cxn ang="T9">
                          <a:pos x="T2" y="T3"/>
                        </a:cxn>
                        <a:cxn ang="T10">
                          <a:pos x="T4" y="T5"/>
                        </a:cxn>
                        <a:cxn ang="T11">
                          <a:pos x="T6" y="T7"/>
                        </a:cxn>
                      </a:cxnLst>
                      <a:rect l="T12" t="T13" r="T14" b="T15"/>
                      <a:pathLst>
                        <a:path w="22" h="51">
                          <a:moveTo>
                            <a:pt x="21" y="0"/>
                          </a:moveTo>
                          <a:lnTo>
                            <a:pt x="8" y="50"/>
                          </a:lnTo>
                          <a:lnTo>
                            <a:pt x="0" y="21"/>
                          </a:lnTo>
                          <a:lnTo>
                            <a:pt x="21" y="0"/>
                          </a:lnTo>
                        </a:path>
                      </a:pathLst>
                    </a:custGeom>
                    <a:solidFill>
                      <a:schemeClr val="bg1"/>
                    </a:solidFill>
                    <a:ln w="15875" cap="rnd">
                      <a:solidFill>
                        <a:srgbClr val="FF9900"/>
                      </a:solidFill>
                      <a:round/>
                      <a:headEnd/>
                      <a:tailEnd/>
                    </a:ln>
                  </p:spPr>
                  <p:txBody>
                    <a:bodyPr/>
                    <a:lstStyle/>
                    <a:p>
                      <a:endParaRPr lang="en-US"/>
                    </a:p>
                  </p:txBody>
                </p:sp>
                <p:sp>
                  <p:nvSpPr>
                    <p:cNvPr id="4313" name="Freeform 193"/>
                    <p:cNvSpPr>
                      <a:spLocks/>
                    </p:cNvSpPr>
                    <p:nvPr/>
                  </p:nvSpPr>
                  <p:spPr bwMode="auto">
                    <a:xfrm>
                      <a:off x="3705" y="2732"/>
                      <a:ext cx="45" cy="45"/>
                    </a:xfrm>
                    <a:custGeom>
                      <a:avLst/>
                      <a:gdLst>
                        <a:gd name="T0" fmla="*/ 58 w 44"/>
                        <a:gd name="T1" fmla="*/ 0 h 46"/>
                        <a:gd name="T2" fmla="*/ 0 w 44"/>
                        <a:gd name="T3" fmla="*/ 11 h 46"/>
                        <a:gd name="T4" fmla="*/ 0 w 44"/>
                        <a:gd name="T5" fmla="*/ 23 h 46"/>
                        <a:gd name="T6" fmla="*/ 42 w 44"/>
                        <a:gd name="T7" fmla="*/ 30 h 46"/>
                        <a:gd name="T8" fmla="*/ 0 60000 65536"/>
                        <a:gd name="T9" fmla="*/ 0 60000 65536"/>
                        <a:gd name="T10" fmla="*/ 0 60000 65536"/>
                        <a:gd name="T11" fmla="*/ 0 60000 65536"/>
                        <a:gd name="T12" fmla="*/ 0 w 44"/>
                        <a:gd name="T13" fmla="*/ 0 h 46"/>
                        <a:gd name="T14" fmla="*/ 44 w 44"/>
                        <a:gd name="T15" fmla="*/ 46 h 46"/>
                      </a:gdLst>
                      <a:ahLst/>
                      <a:cxnLst>
                        <a:cxn ang="T8">
                          <a:pos x="T0" y="T1"/>
                        </a:cxn>
                        <a:cxn ang="T9">
                          <a:pos x="T2" y="T3"/>
                        </a:cxn>
                        <a:cxn ang="T10">
                          <a:pos x="T4" y="T5"/>
                        </a:cxn>
                        <a:cxn ang="T11">
                          <a:pos x="T6" y="T7"/>
                        </a:cxn>
                      </a:cxnLst>
                      <a:rect l="T12" t="T13" r="T14" b="T15"/>
                      <a:pathLst>
                        <a:path w="44" h="46">
                          <a:moveTo>
                            <a:pt x="43" y="0"/>
                          </a:moveTo>
                          <a:lnTo>
                            <a:pt x="0" y="11"/>
                          </a:lnTo>
                          <a:lnTo>
                            <a:pt x="0" y="32"/>
                          </a:lnTo>
                          <a:lnTo>
                            <a:pt x="27" y="45"/>
                          </a:lnTo>
                        </a:path>
                      </a:pathLst>
                    </a:custGeom>
                    <a:noFill/>
                    <a:ln w="15875" cap="rnd">
                      <a:solidFill>
                        <a:srgbClr val="FF9900"/>
                      </a:solidFill>
                      <a:round/>
                      <a:headEnd type="none" w="sm" len="sm"/>
                      <a:tailEnd type="none" w="sm" len="sm"/>
                    </a:ln>
                  </p:spPr>
                  <p:txBody>
                    <a:bodyPr/>
                    <a:lstStyle/>
                    <a:p>
                      <a:endParaRPr lang="en-US"/>
                    </a:p>
                  </p:txBody>
                </p:sp>
                <p:sp>
                  <p:nvSpPr>
                    <p:cNvPr id="4314" name="Freeform 194"/>
                    <p:cNvSpPr>
                      <a:spLocks/>
                    </p:cNvSpPr>
                    <p:nvPr/>
                  </p:nvSpPr>
                  <p:spPr bwMode="auto">
                    <a:xfrm>
                      <a:off x="3411" y="2750"/>
                      <a:ext cx="176" cy="158"/>
                    </a:xfrm>
                    <a:custGeom>
                      <a:avLst/>
                      <a:gdLst>
                        <a:gd name="T0" fmla="*/ 0 w 171"/>
                        <a:gd name="T1" fmla="*/ 0 h 159"/>
                        <a:gd name="T2" fmla="*/ 66 w 171"/>
                        <a:gd name="T3" fmla="*/ 9 h 159"/>
                        <a:gd name="T4" fmla="*/ 101 w 171"/>
                        <a:gd name="T5" fmla="*/ 129 h 159"/>
                        <a:gd name="T6" fmla="*/ 195 w 171"/>
                        <a:gd name="T7" fmla="*/ 143 h 159"/>
                        <a:gd name="T8" fmla="*/ 261 w 171"/>
                        <a:gd name="T9" fmla="*/ 125 h 159"/>
                        <a:gd name="T10" fmla="*/ 0 60000 65536"/>
                        <a:gd name="T11" fmla="*/ 0 60000 65536"/>
                        <a:gd name="T12" fmla="*/ 0 60000 65536"/>
                        <a:gd name="T13" fmla="*/ 0 60000 65536"/>
                        <a:gd name="T14" fmla="*/ 0 60000 65536"/>
                        <a:gd name="T15" fmla="*/ 0 w 171"/>
                        <a:gd name="T16" fmla="*/ 0 h 159"/>
                        <a:gd name="T17" fmla="*/ 171 w 171"/>
                        <a:gd name="T18" fmla="*/ 159 h 159"/>
                      </a:gdLst>
                      <a:ahLst/>
                      <a:cxnLst>
                        <a:cxn ang="T10">
                          <a:pos x="T0" y="T1"/>
                        </a:cxn>
                        <a:cxn ang="T11">
                          <a:pos x="T2" y="T3"/>
                        </a:cxn>
                        <a:cxn ang="T12">
                          <a:pos x="T4" y="T5"/>
                        </a:cxn>
                        <a:cxn ang="T13">
                          <a:pos x="T6" y="T7"/>
                        </a:cxn>
                        <a:cxn ang="T14">
                          <a:pos x="T8" y="T9"/>
                        </a:cxn>
                      </a:cxnLst>
                      <a:rect l="T15" t="T16" r="T17" b="T18"/>
                      <a:pathLst>
                        <a:path w="171" h="159">
                          <a:moveTo>
                            <a:pt x="0" y="0"/>
                          </a:moveTo>
                          <a:lnTo>
                            <a:pt x="44" y="9"/>
                          </a:lnTo>
                          <a:lnTo>
                            <a:pt x="66" y="144"/>
                          </a:lnTo>
                          <a:lnTo>
                            <a:pt x="126" y="158"/>
                          </a:lnTo>
                          <a:lnTo>
                            <a:pt x="170" y="140"/>
                          </a:lnTo>
                        </a:path>
                      </a:pathLst>
                    </a:custGeom>
                    <a:noFill/>
                    <a:ln w="15875" cap="rnd">
                      <a:solidFill>
                        <a:srgbClr val="FF9900"/>
                      </a:solidFill>
                      <a:round/>
                      <a:headEnd type="none" w="sm" len="sm"/>
                      <a:tailEnd type="none" w="sm" len="sm"/>
                    </a:ln>
                  </p:spPr>
                  <p:txBody>
                    <a:bodyPr/>
                    <a:lstStyle/>
                    <a:p>
                      <a:endParaRPr lang="en-US"/>
                    </a:p>
                  </p:txBody>
                </p:sp>
                <p:sp>
                  <p:nvSpPr>
                    <p:cNvPr id="4315" name="Freeform 195"/>
                    <p:cNvSpPr>
                      <a:spLocks/>
                    </p:cNvSpPr>
                    <p:nvPr/>
                  </p:nvSpPr>
                  <p:spPr bwMode="auto">
                    <a:xfrm>
                      <a:off x="3423" y="2760"/>
                      <a:ext cx="181" cy="124"/>
                    </a:xfrm>
                    <a:custGeom>
                      <a:avLst/>
                      <a:gdLst>
                        <a:gd name="T0" fmla="*/ 0 w 175"/>
                        <a:gd name="T1" fmla="*/ 0 h 125"/>
                        <a:gd name="T2" fmla="*/ 98 w 175"/>
                        <a:gd name="T3" fmla="*/ 36 h 125"/>
                        <a:gd name="T4" fmla="*/ 142 w 175"/>
                        <a:gd name="T5" fmla="*/ 36 h 125"/>
                        <a:gd name="T6" fmla="*/ 213 w 175"/>
                        <a:gd name="T7" fmla="*/ 62 h 125"/>
                        <a:gd name="T8" fmla="*/ 289 w 175"/>
                        <a:gd name="T9" fmla="*/ 65 h 125"/>
                        <a:gd name="T10" fmla="*/ 264 w 175"/>
                        <a:gd name="T11" fmla="*/ 109 h 125"/>
                        <a:gd name="T12" fmla="*/ 0 60000 65536"/>
                        <a:gd name="T13" fmla="*/ 0 60000 65536"/>
                        <a:gd name="T14" fmla="*/ 0 60000 65536"/>
                        <a:gd name="T15" fmla="*/ 0 60000 65536"/>
                        <a:gd name="T16" fmla="*/ 0 60000 65536"/>
                        <a:gd name="T17" fmla="*/ 0 60000 65536"/>
                        <a:gd name="T18" fmla="*/ 0 w 175"/>
                        <a:gd name="T19" fmla="*/ 0 h 125"/>
                        <a:gd name="T20" fmla="*/ 175 w 175"/>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175" h="125">
                          <a:moveTo>
                            <a:pt x="0" y="0"/>
                          </a:moveTo>
                          <a:lnTo>
                            <a:pt x="60" y="36"/>
                          </a:lnTo>
                          <a:lnTo>
                            <a:pt x="86" y="36"/>
                          </a:lnTo>
                          <a:lnTo>
                            <a:pt x="128" y="63"/>
                          </a:lnTo>
                          <a:lnTo>
                            <a:pt x="174" y="80"/>
                          </a:lnTo>
                          <a:lnTo>
                            <a:pt x="160" y="124"/>
                          </a:lnTo>
                        </a:path>
                      </a:pathLst>
                    </a:custGeom>
                    <a:noFill/>
                    <a:ln w="15875" cap="rnd">
                      <a:solidFill>
                        <a:srgbClr val="FF9900"/>
                      </a:solidFill>
                      <a:round/>
                      <a:headEnd type="none" w="sm" len="sm"/>
                      <a:tailEnd type="none" w="sm" len="sm"/>
                    </a:ln>
                  </p:spPr>
                  <p:txBody>
                    <a:bodyPr/>
                    <a:lstStyle/>
                    <a:p>
                      <a:endParaRPr lang="en-US"/>
                    </a:p>
                  </p:txBody>
                </p:sp>
                <p:sp>
                  <p:nvSpPr>
                    <p:cNvPr id="4316" name="Freeform 196"/>
                    <p:cNvSpPr>
                      <a:spLocks/>
                    </p:cNvSpPr>
                    <p:nvPr/>
                  </p:nvSpPr>
                  <p:spPr bwMode="auto">
                    <a:xfrm>
                      <a:off x="3586" y="2875"/>
                      <a:ext cx="75" cy="17"/>
                    </a:xfrm>
                    <a:custGeom>
                      <a:avLst/>
                      <a:gdLst>
                        <a:gd name="T0" fmla="*/ 0 w 73"/>
                        <a:gd name="T1" fmla="*/ 16 h 17"/>
                        <a:gd name="T2" fmla="*/ 107 w 73"/>
                        <a:gd name="T3" fmla="*/ 0 h 17"/>
                        <a:gd name="T4" fmla="*/ 0 60000 65536"/>
                        <a:gd name="T5" fmla="*/ 0 60000 65536"/>
                        <a:gd name="T6" fmla="*/ 0 w 73"/>
                        <a:gd name="T7" fmla="*/ 0 h 17"/>
                        <a:gd name="T8" fmla="*/ 73 w 73"/>
                        <a:gd name="T9" fmla="*/ 17 h 17"/>
                      </a:gdLst>
                      <a:ahLst/>
                      <a:cxnLst>
                        <a:cxn ang="T4">
                          <a:pos x="T0" y="T1"/>
                        </a:cxn>
                        <a:cxn ang="T5">
                          <a:pos x="T2" y="T3"/>
                        </a:cxn>
                      </a:cxnLst>
                      <a:rect l="T6" t="T7" r="T8" b="T9"/>
                      <a:pathLst>
                        <a:path w="73" h="17">
                          <a:moveTo>
                            <a:pt x="0" y="16"/>
                          </a:moveTo>
                          <a:lnTo>
                            <a:pt x="72" y="0"/>
                          </a:lnTo>
                        </a:path>
                      </a:pathLst>
                    </a:custGeom>
                    <a:noFill/>
                    <a:ln w="15875" cap="rnd">
                      <a:solidFill>
                        <a:srgbClr val="FF9900"/>
                      </a:solidFill>
                      <a:round/>
                      <a:headEnd type="none" w="sm" len="sm"/>
                      <a:tailEnd type="none" w="sm" len="sm"/>
                    </a:ln>
                  </p:spPr>
                  <p:txBody>
                    <a:bodyPr/>
                    <a:lstStyle/>
                    <a:p>
                      <a:endParaRPr lang="en-US"/>
                    </a:p>
                  </p:txBody>
                </p:sp>
                <p:sp>
                  <p:nvSpPr>
                    <p:cNvPr id="4317" name="Freeform 197"/>
                    <p:cNvSpPr>
                      <a:spLocks/>
                    </p:cNvSpPr>
                    <p:nvPr/>
                  </p:nvSpPr>
                  <p:spPr bwMode="auto">
                    <a:xfrm>
                      <a:off x="3037" y="3264"/>
                      <a:ext cx="316" cy="19"/>
                    </a:xfrm>
                    <a:custGeom>
                      <a:avLst/>
                      <a:gdLst>
                        <a:gd name="T0" fmla="*/ 0 w 307"/>
                        <a:gd name="T1" fmla="*/ 0 h 19"/>
                        <a:gd name="T2" fmla="*/ 114 w 307"/>
                        <a:gd name="T3" fmla="*/ 18 h 19"/>
                        <a:gd name="T4" fmla="*/ 255 w 307"/>
                        <a:gd name="T5" fmla="*/ 13 h 19"/>
                        <a:gd name="T6" fmla="*/ 471 w 307"/>
                        <a:gd name="T7" fmla="*/ 10 h 19"/>
                        <a:gd name="T8" fmla="*/ 0 60000 65536"/>
                        <a:gd name="T9" fmla="*/ 0 60000 65536"/>
                        <a:gd name="T10" fmla="*/ 0 60000 65536"/>
                        <a:gd name="T11" fmla="*/ 0 60000 65536"/>
                        <a:gd name="T12" fmla="*/ 0 w 307"/>
                        <a:gd name="T13" fmla="*/ 0 h 19"/>
                        <a:gd name="T14" fmla="*/ 307 w 307"/>
                        <a:gd name="T15" fmla="*/ 19 h 19"/>
                      </a:gdLst>
                      <a:ahLst/>
                      <a:cxnLst>
                        <a:cxn ang="T8">
                          <a:pos x="T0" y="T1"/>
                        </a:cxn>
                        <a:cxn ang="T9">
                          <a:pos x="T2" y="T3"/>
                        </a:cxn>
                        <a:cxn ang="T10">
                          <a:pos x="T4" y="T5"/>
                        </a:cxn>
                        <a:cxn ang="T11">
                          <a:pos x="T6" y="T7"/>
                        </a:cxn>
                      </a:cxnLst>
                      <a:rect l="T12" t="T13" r="T14" b="T15"/>
                      <a:pathLst>
                        <a:path w="307" h="19">
                          <a:moveTo>
                            <a:pt x="0" y="0"/>
                          </a:moveTo>
                          <a:lnTo>
                            <a:pt x="75" y="18"/>
                          </a:lnTo>
                          <a:lnTo>
                            <a:pt x="166" y="13"/>
                          </a:lnTo>
                          <a:lnTo>
                            <a:pt x="306" y="10"/>
                          </a:lnTo>
                        </a:path>
                      </a:pathLst>
                    </a:custGeom>
                    <a:noFill/>
                    <a:ln w="15875" cap="rnd">
                      <a:solidFill>
                        <a:srgbClr val="FF9900"/>
                      </a:solidFill>
                      <a:round/>
                      <a:headEnd type="none" w="sm" len="sm"/>
                      <a:tailEnd type="none" w="sm" len="sm"/>
                    </a:ln>
                  </p:spPr>
                  <p:txBody>
                    <a:bodyPr/>
                    <a:lstStyle/>
                    <a:p>
                      <a:endParaRPr lang="en-US"/>
                    </a:p>
                  </p:txBody>
                </p:sp>
                <p:sp>
                  <p:nvSpPr>
                    <p:cNvPr id="4318" name="Freeform 198"/>
                    <p:cNvSpPr>
                      <a:spLocks/>
                    </p:cNvSpPr>
                    <p:nvPr/>
                  </p:nvSpPr>
                  <p:spPr bwMode="auto">
                    <a:xfrm>
                      <a:off x="3332" y="3274"/>
                      <a:ext cx="28" cy="53"/>
                    </a:xfrm>
                    <a:custGeom>
                      <a:avLst/>
                      <a:gdLst>
                        <a:gd name="T0" fmla="*/ 0 w 27"/>
                        <a:gd name="T1" fmla="*/ 0 h 53"/>
                        <a:gd name="T2" fmla="*/ 41 w 27"/>
                        <a:gd name="T3" fmla="*/ 52 h 53"/>
                        <a:gd name="T4" fmla="*/ 0 60000 65536"/>
                        <a:gd name="T5" fmla="*/ 0 60000 65536"/>
                        <a:gd name="T6" fmla="*/ 0 w 27"/>
                        <a:gd name="T7" fmla="*/ 0 h 53"/>
                        <a:gd name="T8" fmla="*/ 27 w 27"/>
                        <a:gd name="T9" fmla="*/ 53 h 53"/>
                      </a:gdLst>
                      <a:ahLst/>
                      <a:cxnLst>
                        <a:cxn ang="T4">
                          <a:pos x="T0" y="T1"/>
                        </a:cxn>
                        <a:cxn ang="T5">
                          <a:pos x="T2" y="T3"/>
                        </a:cxn>
                      </a:cxnLst>
                      <a:rect l="T6" t="T7" r="T8" b="T9"/>
                      <a:pathLst>
                        <a:path w="27" h="53">
                          <a:moveTo>
                            <a:pt x="0" y="0"/>
                          </a:moveTo>
                          <a:lnTo>
                            <a:pt x="26" y="52"/>
                          </a:lnTo>
                        </a:path>
                      </a:pathLst>
                    </a:custGeom>
                    <a:noFill/>
                    <a:ln w="15875" cap="rnd">
                      <a:solidFill>
                        <a:srgbClr val="FF9900"/>
                      </a:solidFill>
                      <a:round/>
                      <a:headEnd type="none" w="sm" len="sm"/>
                      <a:tailEnd type="none" w="sm" len="sm"/>
                    </a:ln>
                  </p:spPr>
                  <p:txBody>
                    <a:bodyPr/>
                    <a:lstStyle/>
                    <a:p>
                      <a:endParaRPr lang="en-US"/>
                    </a:p>
                  </p:txBody>
                </p:sp>
                <p:sp>
                  <p:nvSpPr>
                    <p:cNvPr id="4319" name="Freeform 199"/>
                    <p:cNvSpPr>
                      <a:spLocks/>
                    </p:cNvSpPr>
                    <p:nvPr/>
                  </p:nvSpPr>
                  <p:spPr bwMode="auto">
                    <a:xfrm>
                      <a:off x="3751" y="2680"/>
                      <a:ext cx="18" cy="49"/>
                    </a:xfrm>
                    <a:custGeom>
                      <a:avLst/>
                      <a:gdLst>
                        <a:gd name="T0" fmla="*/ 36 w 17"/>
                        <a:gd name="T1" fmla="*/ 0 h 49"/>
                        <a:gd name="T2" fmla="*/ 0 w 17"/>
                        <a:gd name="T3" fmla="*/ 48 h 49"/>
                        <a:gd name="T4" fmla="*/ 0 w 17"/>
                        <a:gd name="T5" fmla="*/ 48 h 49"/>
                        <a:gd name="T6" fmla="*/ 0 60000 65536"/>
                        <a:gd name="T7" fmla="*/ 0 60000 65536"/>
                        <a:gd name="T8" fmla="*/ 0 60000 65536"/>
                        <a:gd name="T9" fmla="*/ 0 w 17"/>
                        <a:gd name="T10" fmla="*/ 0 h 49"/>
                        <a:gd name="T11" fmla="*/ 17 w 17"/>
                        <a:gd name="T12" fmla="*/ 49 h 49"/>
                      </a:gdLst>
                      <a:ahLst/>
                      <a:cxnLst>
                        <a:cxn ang="T6">
                          <a:pos x="T0" y="T1"/>
                        </a:cxn>
                        <a:cxn ang="T7">
                          <a:pos x="T2" y="T3"/>
                        </a:cxn>
                        <a:cxn ang="T8">
                          <a:pos x="T4" y="T5"/>
                        </a:cxn>
                      </a:cxnLst>
                      <a:rect l="T9" t="T10" r="T11" b="T12"/>
                      <a:pathLst>
                        <a:path w="17" h="49">
                          <a:moveTo>
                            <a:pt x="16" y="0"/>
                          </a:moveTo>
                          <a:lnTo>
                            <a:pt x="0" y="48"/>
                          </a:lnTo>
                        </a:path>
                      </a:pathLst>
                    </a:custGeom>
                    <a:noFill/>
                    <a:ln w="15875" cap="rnd">
                      <a:solidFill>
                        <a:srgbClr val="FF9900"/>
                      </a:solidFill>
                      <a:round/>
                      <a:headEnd type="none" w="sm" len="sm"/>
                      <a:tailEnd type="none" w="sm" len="sm"/>
                    </a:ln>
                  </p:spPr>
                  <p:txBody>
                    <a:bodyPr/>
                    <a:lstStyle/>
                    <a:p>
                      <a:endParaRPr lang="en-US"/>
                    </a:p>
                  </p:txBody>
                </p:sp>
                <p:sp>
                  <p:nvSpPr>
                    <p:cNvPr id="4320" name="Freeform 200"/>
                    <p:cNvSpPr>
                      <a:spLocks/>
                    </p:cNvSpPr>
                    <p:nvPr/>
                  </p:nvSpPr>
                  <p:spPr bwMode="auto">
                    <a:xfrm>
                      <a:off x="3272" y="2745"/>
                      <a:ext cx="144" cy="72"/>
                    </a:xfrm>
                    <a:custGeom>
                      <a:avLst/>
                      <a:gdLst>
                        <a:gd name="T0" fmla="*/ 0 w 144"/>
                        <a:gd name="T1" fmla="*/ 72 h 72"/>
                        <a:gd name="T2" fmla="*/ 55 w 144"/>
                        <a:gd name="T3" fmla="*/ 27 h 72"/>
                        <a:gd name="T4" fmla="*/ 144 w 144"/>
                        <a:gd name="T5" fmla="*/ 0 h 72"/>
                        <a:gd name="T6" fmla="*/ 0 60000 65536"/>
                        <a:gd name="T7" fmla="*/ 0 60000 65536"/>
                        <a:gd name="T8" fmla="*/ 0 60000 65536"/>
                        <a:gd name="T9" fmla="*/ 0 w 144"/>
                        <a:gd name="T10" fmla="*/ 0 h 72"/>
                        <a:gd name="T11" fmla="*/ 144 w 144"/>
                        <a:gd name="T12" fmla="*/ 72 h 72"/>
                      </a:gdLst>
                      <a:ahLst/>
                      <a:cxnLst>
                        <a:cxn ang="T6">
                          <a:pos x="T0" y="T1"/>
                        </a:cxn>
                        <a:cxn ang="T7">
                          <a:pos x="T2" y="T3"/>
                        </a:cxn>
                        <a:cxn ang="T8">
                          <a:pos x="T4" y="T5"/>
                        </a:cxn>
                      </a:cxnLst>
                      <a:rect l="T9" t="T10" r="T11" b="T12"/>
                      <a:pathLst>
                        <a:path w="144" h="72">
                          <a:moveTo>
                            <a:pt x="0" y="72"/>
                          </a:moveTo>
                          <a:lnTo>
                            <a:pt x="55" y="27"/>
                          </a:lnTo>
                          <a:lnTo>
                            <a:pt x="144" y="0"/>
                          </a:lnTo>
                        </a:path>
                      </a:pathLst>
                    </a:custGeom>
                    <a:noFill/>
                    <a:ln w="15875">
                      <a:solidFill>
                        <a:srgbClr val="FF9900"/>
                      </a:solidFill>
                      <a:round/>
                      <a:headEnd/>
                      <a:tailEnd/>
                    </a:ln>
                  </p:spPr>
                  <p:txBody>
                    <a:bodyPr/>
                    <a:lstStyle/>
                    <a:p>
                      <a:endParaRPr lang="en-US"/>
                    </a:p>
                  </p:txBody>
                </p:sp>
                <p:sp>
                  <p:nvSpPr>
                    <p:cNvPr id="4321" name="Freeform 201"/>
                    <p:cNvSpPr>
                      <a:spLocks/>
                    </p:cNvSpPr>
                    <p:nvPr/>
                  </p:nvSpPr>
                  <p:spPr bwMode="auto">
                    <a:xfrm>
                      <a:off x="3500" y="2424"/>
                      <a:ext cx="231" cy="192"/>
                    </a:xfrm>
                    <a:custGeom>
                      <a:avLst/>
                      <a:gdLst>
                        <a:gd name="T0" fmla="*/ 0 w 231"/>
                        <a:gd name="T1" fmla="*/ 0 h 192"/>
                        <a:gd name="T2" fmla="*/ 42 w 231"/>
                        <a:gd name="T3" fmla="*/ 68 h 192"/>
                        <a:gd name="T4" fmla="*/ 231 w 231"/>
                        <a:gd name="T5" fmla="*/ 192 h 192"/>
                        <a:gd name="T6" fmla="*/ 0 60000 65536"/>
                        <a:gd name="T7" fmla="*/ 0 60000 65536"/>
                        <a:gd name="T8" fmla="*/ 0 60000 65536"/>
                        <a:gd name="T9" fmla="*/ 0 w 231"/>
                        <a:gd name="T10" fmla="*/ 0 h 192"/>
                        <a:gd name="T11" fmla="*/ 231 w 231"/>
                        <a:gd name="T12" fmla="*/ 192 h 192"/>
                      </a:gdLst>
                      <a:ahLst/>
                      <a:cxnLst>
                        <a:cxn ang="T6">
                          <a:pos x="T0" y="T1"/>
                        </a:cxn>
                        <a:cxn ang="T7">
                          <a:pos x="T2" y="T3"/>
                        </a:cxn>
                        <a:cxn ang="T8">
                          <a:pos x="T4" y="T5"/>
                        </a:cxn>
                      </a:cxnLst>
                      <a:rect l="T9" t="T10" r="T11" b="T12"/>
                      <a:pathLst>
                        <a:path w="231" h="192">
                          <a:moveTo>
                            <a:pt x="0" y="0"/>
                          </a:moveTo>
                          <a:lnTo>
                            <a:pt x="42" y="68"/>
                          </a:lnTo>
                          <a:lnTo>
                            <a:pt x="231" y="192"/>
                          </a:lnTo>
                        </a:path>
                      </a:pathLst>
                    </a:custGeom>
                    <a:noFill/>
                    <a:ln w="15875">
                      <a:solidFill>
                        <a:srgbClr val="FF9900"/>
                      </a:solidFill>
                      <a:round/>
                      <a:headEnd/>
                      <a:tailEnd/>
                    </a:ln>
                  </p:spPr>
                  <p:txBody>
                    <a:bodyPr/>
                    <a:lstStyle/>
                    <a:p>
                      <a:endParaRPr lang="en-US"/>
                    </a:p>
                  </p:txBody>
                </p:sp>
              </p:grpSp>
              <p:sp>
                <p:nvSpPr>
                  <p:cNvPr id="4249" name="Line 202"/>
                  <p:cNvSpPr>
                    <a:spLocks noChangeShapeType="1"/>
                  </p:cNvSpPr>
                  <p:nvPr/>
                </p:nvSpPr>
                <p:spPr bwMode="auto">
                  <a:xfrm flipH="1">
                    <a:off x="3641" y="2219"/>
                    <a:ext cx="6" cy="58"/>
                  </a:xfrm>
                  <a:prstGeom prst="line">
                    <a:avLst/>
                  </a:prstGeom>
                  <a:noFill/>
                  <a:ln w="15875">
                    <a:solidFill>
                      <a:srgbClr val="FF9900"/>
                    </a:solidFill>
                    <a:round/>
                    <a:headEnd/>
                    <a:tailEnd/>
                  </a:ln>
                </p:spPr>
                <p:txBody>
                  <a:bodyPr/>
                  <a:lstStyle/>
                  <a:p>
                    <a:endParaRPr lang="en-US"/>
                  </a:p>
                </p:txBody>
              </p:sp>
              <p:sp>
                <p:nvSpPr>
                  <p:cNvPr id="4250" name="Line 203"/>
                  <p:cNvSpPr>
                    <a:spLocks noChangeShapeType="1"/>
                  </p:cNvSpPr>
                  <p:nvPr/>
                </p:nvSpPr>
                <p:spPr bwMode="auto">
                  <a:xfrm>
                    <a:off x="3651" y="2214"/>
                    <a:ext cx="56" cy="2"/>
                  </a:xfrm>
                  <a:prstGeom prst="line">
                    <a:avLst/>
                  </a:prstGeom>
                  <a:noFill/>
                  <a:ln w="15875">
                    <a:solidFill>
                      <a:srgbClr val="FF9900"/>
                    </a:solidFill>
                    <a:round/>
                    <a:headEnd/>
                    <a:tailEnd/>
                  </a:ln>
                </p:spPr>
                <p:txBody>
                  <a:bodyPr/>
                  <a:lstStyle/>
                  <a:p>
                    <a:endParaRPr lang="en-US"/>
                  </a:p>
                </p:txBody>
              </p:sp>
              <p:sp>
                <p:nvSpPr>
                  <p:cNvPr id="4251" name="Line 204"/>
                  <p:cNvSpPr>
                    <a:spLocks noChangeShapeType="1"/>
                  </p:cNvSpPr>
                  <p:nvPr/>
                </p:nvSpPr>
                <p:spPr bwMode="auto">
                  <a:xfrm>
                    <a:off x="3645" y="2223"/>
                    <a:ext cx="51" cy="36"/>
                  </a:xfrm>
                  <a:prstGeom prst="line">
                    <a:avLst/>
                  </a:prstGeom>
                  <a:noFill/>
                  <a:ln w="15875">
                    <a:solidFill>
                      <a:srgbClr val="FF9900"/>
                    </a:solidFill>
                    <a:round/>
                    <a:headEnd/>
                    <a:tailEnd/>
                  </a:ln>
                </p:spPr>
                <p:txBody>
                  <a:bodyPr/>
                  <a:lstStyle/>
                  <a:p>
                    <a:endParaRPr lang="en-US"/>
                  </a:p>
                </p:txBody>
              </p:sp>
            </p:grpSp>
            <p:sp>
              <p:nvSpPr>
                <p:cNvPr id="4243" name="Freeform 205"/>
                <p:cNvSpPr>
                  <a:spLocks/>
                </p:cNvSpPr>
                <p:nvPr/>
              </p:nvSpPr>
              <p:spPr bwMode="auto">
                <a:xfrm>
                  <a:off x="2568" y="3222"/>
                  <a:ext cx="168" cy="164"/>
                </a:xfrm>
                <a:custGeom>
                  <a:avLst/>
                  <a:gdLst>
                    <a:gd name="T0" fmla="*/ 168 w 168"/>
                    <a:gd name="T1" fmla="*/ 0 h 164"/>
                    <a:gd name="T2" fmla="*/ 0 w 168"/>
                    <a:gd name="T3" fmla="*/ 124 h 164"/>
                    <a:gd name="T4" fmla="*/ 8 w 168"/>
                    <a:gd name="T5" fmla="*/ 164 h 164"/>
                    <a:gd name="T6" fmla="*/ 0 60000 65536"/>
                    <a:gd name="T7" fmla="*/ 0 60000 65536"/>
                    <a:gd name="T8" fmla="*/ 0 60000 65536"/>
                    <a:gd name="T9" fmla="*/ 0 w 168"/>
                    <a:gd name="T10" fmla="*/ 0 h 164"/>
                    <a:gd name="T11" fmla="*/ 168 w 168"/>
                    <a:gd name="T12" fmla="*/ 164 h 164"/>
                  </a:gdLst>
                  <a:ahLst/>
                  <a:cxnLst>
                    <a:cxn ang="T6">
                      <a:pos x="T0" y="T1"/>
                    </a:cxn>
                    <a:cxn ang="T7">
                      <a:pos x="T2" y="T3"/>
                    </a:cxn>
                    <a:cxn ang="T8">
                      <a:pos x="T4" y="T5"/>
                    </a:cxn>
                  </a:cxnLst>
                  <a:rect l="T9" t="T10" r="T11" b="T12"/>
                  <a:pathLst>
                    <a:path w="168" h="164">
                      <a:moveTo>
                        <a:pt x="168" y="0"/>
                      </a:moveTo>
                      <a:lnTo>
                        <a:pt x="0" y="124"/>
                      </a:lnTo>
                      <a:lnTo>
                        <a:pt x="8" y="164"/>
                      </a:lnTo>
                    </a:path>
                  </a:pathLst>
                </a:custGeom>
                <a:noFill/>
                <a:ln w="15875">
                  <a:solidFill>
                    <a:srgbClr val="FF9900"/>
                  </a:solidFill>
                  <a:round/>
                  <a:headEnd/>
                  <a:tailEnd/>
                </a:ln>
              </p:spPr>
              <p:txBody>
                <a:bodyPr/>
                <a:lstStyle/>
                <a:p>
                  <a:endParaRPr lang="en-US"/>
                </a:p>
              </p:txBody>
            </p:sp>
            <p:sp>
              <p:nvSpPr>
                <p:cNvPr id="4244" name="Freeform 206"/>
                <p:cNvSpPr>
                  <a:spLocks/>
                </p:cNvSpPr>
                <p:nvPr/>
              </p:nvSpPr>
              <p:spPr bwMode="auto">
                <a:xfrm>
                  <a:off x="2588" y="3528"/>
                  <a:ext cx="132" cy="96"/>
                </a:xfrm>
                <a:custGeom>
                  <a:avLst/>
                  <a:gdLst>
                    <a:gd name="T0" fmla="*/ 132 w 132"/>
                    <a:gd name="T1" fmla="*/ 96 h 96"/>
                    <a:gd name="T2" fmla="*/ 44 w 132"/>
                    <a:gd name="T3" fmla="*/ 68 h 96"/>
                    <a:gd name="T4" fmla="*/ 0 w 132"/>
                    <a:gd name="T5" fmla="*/ 0 h 96"/>
                    <a:gd name="T6" fmla="*/ 0 60000 65536"/>
                    <a:gd name="T7" fmla="*/ 0 60000 65536"/>
                    <a:gd name="T8" fmla="*/ 0 60000 65536"/>
                    <a:gd name="T9" fmla="*/ 0 w 132"/>
                    <a:gd name="T10" fmla="*/ 0 h 96"/>
                    <a:gd name="T11" fmla="*/ 132 w 132"/>
                    <a:gd name="T12" fmla="*/ 96 h 96"/>
                  </a:gdLst>
                  <a:ahLst/>
                  <a:cxnLst>
                    <a:cxn ang="T6">
                      <a:pos x="T0" y="T1"/>
                    </a:cxn>
                    <a:cxn ang="T7">
                      <a:pos x="T2" y="T3"/>
                    </a:cxn>
                    <a:cxn ang="T8">
                      <a:pos x="T4" y="T5"/>
                    </a:cxn>
                  </a:cxnLst>
                  <a:rect l="T9" t="T10" r="T11" b="T12"/>
                  <a:pathLst>
                    <a:path w="132" h="96">
                      <a:moveTo>
                        <a:pt x="132" y="96"/>
                      </a:moveTo>
                      <a:lnTo>
                        <a:pt x="44" y="68"/>
                      </a:lnTo>
                      <a:lnTo>
                        <a:pt x="0" y="0"/>
                      </a:lnTo>
                    </a:path>
                  </a:pathLst>
                </a:custGeom>
                <a:noFill/>
                <a:ln w="15875">
                  <a:solidFill>
                    <a:srgbClr val="FF9900"/>
                  </a:solidFill>
                  <a:round/>
                  <a:headEnd/>
                  <a:tailEnd/>
                </a:ln>
              </p:spPr>
              <p:txBody>
                <a:bodyPr/>
                <a:lstStyle/>
                <a:p>
                  <a:endParaRPr lang="en-US"/>
                </a:p>
              </p:txBody>
            </p:sp>
          </p:grpSp>
          <p:sp>
            <p:nvSpPr>
              <p:cNvPr id="4239" name="Line 207"/>
              <p:cNvSpPr>
                <a:spLocks noChangeShapeType="1"/>
              </p:cNvSpPr>
              <p:nvPr/>
            </p:nvSpPr>
            <p:spPr bwMode="auto">
              <a:xfrm flipV="1">
                <a:off x="3504" y="2388"/>
                <a:ext cx="132" cy="48"/>
              </a:xfrm>
              <a:prstGeom prst="line">
                <a:avLst/>
              </a:prstGeom>
              <a:noFill/>
              <a:ln w="15875">
                <a:solidFill>
                  <a:srgbClr val="FF9900"/>
                </a:solidFill>
                <a:round/>
                <a:headEnd/>
                <a:tailEnd/>
              </a:ln>
            </p:spPr>
            <p:txBody>
              <a:bodyPr/>
              <a:lstStyle/>
              <a:p>
                <a:endParaRPr lang="en-US"/>
              </a:p>
            </p:txBody>
          </p:sp>
          <p:sp>
            <p:nvSpPr>
              <p:cNvPr id="4240" name="Line 208"/>
              <p:cNvSpPr>
                <a:spLocks noChangeShapeType="1"/>
              </p:cNvSpPr>
              <p:nvPr/>
            </p:nvSpPr>
            <p:spPr bwMode="auto">
              <a:xfrm flipH="1">
                <a:off x="3476" y="2444"/>
                <a:ext cx="24" cy="96"/>
              </a:xfrm>
              <a:prstGeom prst="line">
                <a:avLst/>
              </a:prstGeom>
              <a:noFill/>
              <a:ln w="15875">
                <a:solidFill>
                  <a:srgbClr val="FF9900"/>
                </a:solidFill>
                <a:round/>
                <a:headEnd/>
                <a:tailEnd/>
              </a:ln>
            </p:spPr>
            <p:txBody>
              <a:bodyPr/>
              <a:lstStyle/>
              <a:p>
                <a:endParaRPr lang="en-US"/>
              </a:p>
            </p:txBody>
          </p:sp>
        </p:grpSp>
        <p:grpSp>
          <p:nvGrpSpPr>
            <p:cNvPr id="18" name="Group 209"/>
            <p:cNvGrpSpPr>
              <a:grpSpLocks/>
            </p:cNvGrpSpPr>
            <p:nvPr/>
          </p:nvGrpSpPr>
          <p:grpSpPr bwMode="auto">
            <a:xfrm>
              <a:off x="678" y="1660"/>
              <a:ext cx="1941" cy="1525"/>
              <a:chOff x="1708" y="1772"/>
              <a:chExt cx="1941" cy="1525"/>
            </a:xfrm>
          </p:grpSpPr>
          <p:grpSp>
            <p:nvGrpSpPr>
              <p:cNvPr id="19" name="Group 210"/>
              <p:cNvGrpSpPr>
                <a:grpSpLocks/>
              </p:cNvGrpSpPr>
              <p:nvPr/>
            </p:nvGrpSpPr>
            <p:grpSpPr bwMode="auto">
              <a:xfrm>
                <a:off x="1708" y="1896"/>
                <a:ext cx="152" cy="572"/>
                <a:chOff x="1708" y="1896"/>
                <a:chExt cx="152" cy="572"/>
              </a:xfrm>
            </p:grpSpPr>
            <p:sp>
              <p:nvSpPr>
                <p:cNvPr id="4234" name="Freeform 211"/>
                <p:cNvSpPr>
                  <a:spLocks/>
                </p:cNvSpPr>
                <p:nvPr/>
              </p:nvSpPr>
              <p:spPr bwMode="auto">
                <a:xfrm>
                  <a:off x="1708" y="2408"/>
                  <a:ext cx="44" cy="60"/>
                </a:xfrm>
                <a:custGeom>
                  <a:avLst/>
                  <a:gdLst>
                    <a:gd name="T0" fmla="*/ 44 w 44"/>
                    <a:gd name="T1" fmla="*/ 12 h 60"/>
                    <a:gd name="T2" fmla="*/ 4 w 44"/>
                    <a:gd name="T3" fmla="*/ 60 h 60"/>
                    <a:gd name="T4" fmla="*/ 0 w 44"/>
                    <a:gd name="T5" fmla="*/ 0 h 60"/>
                    <a:gd name="T6" fmla="*/ 0 60000 65536"/>
                    <a:gd name="T7" fmla="*/ 0 60000 65536"/>
                    <a:gd name="T8" fmla="*/ 0 60000 65536"/>
                    <a:gd name="T9" fmla="*/ 0 w 44"/>
                    <a:gd name="T10" fmla="*/ 0 h 60"/>
                    <a:gd name="T11" fmla="*/ 44 w 44"/>
                    <a:gd name="T12" fmla="*/ 60 h 60"/>
                  </a:gdLst>
                  <a:ahLst/>
                  <a:cxnLst>
                    <a:cxn ang="T6">
                      <a:pos x="T0" y="T1"/>
                    </a:cxn>
                    <a:cxn ang="T7">
                      <a:pos x="T2" y="T3"/>
                    </a:cxn>
                    <a:cxn ang="T8">
                      <a:pos x="T4" y="T5"/>
                    </a:cxn>
                  </a:cxnLst>
                  <a:rect l="T9" t="T10" r="T11" b="T12"/>
                  <a:pathLst>
                    <a:path w="44" h="60">
                      <a:moveTo>
                        <a:pt x="44" y="12"/>
                      </a:moveTo>
                      <a:lnTo>
                        <a:pt x="4" y="60"/>
                      </a:lnTo>
                      <a:lnTo>
                        <a:pt x="0" y="0"/>
                      </a:lnTo>
                    </a:path>
                  </a:pathLst>
                </a:custGeom>
                <a:noFill/>
                <a:ln w="15875">
                  <a:solidFill>
                    <a:srgbClr val="CC0000"/>
                  </a:solidFill>
                  <a:round/>
                  <a:headEnd/>
                  <a:tailEnd/>
                </a:ln>
              </p:spPr>
              <p:txBody>
                <a:bodyPr/>
                <a:lstStyle/>
                <a:p>
                  <a:endParaRPr lang="en-US"/>
                </a:p>
              </p:txBody>
            </p:sp>
            <p:sp>
              <p:nvSpPr>
                <p:cNvPr id="4235" name="Line 212"/>
                <p:cNvSpPr>
                  <a:spLocks noChangeShapeType="1"/>
                </p:cNvSpPr>
                <p:nvPr/>
              </p:nvSpPr>
              <p:spPr bwMode="auto">
                <a:xfrm flipH="1">
                  <a:off x="1808" y="2032"/>
                  <a:ext cx="24" cy="16"/>
                </a:xfrm>
                <a:prstGeom prst="line">
                  <a:avLst/>
                </a:prstGeom>
                <a:noFill/>
                <a:ln w="15875">
                  <a:solidFill>
                    <a:srgbClr val="CC0000"/>
                  </a:solidFill>
                  <a:round/>
                  <a:headEnd/>
                  <a:tailEnd/>
                </a:ln>
              </p:spPr>
              <p:txBody>
                <a:bodyPr/>
                <a:lstStyle/>
                <a:p>
                  <a:endParaRPr lang="en-US"/>
                </a:p>
              </p:txBody>
            </p:sp>
            <p:sp>
              <p:nvSpPr>
                <p:cNvPr id="4236" name="Line 213"/>
                <p:cNvSpPr>
                  <a:spLocks noChangeShapeType="1"/>
                </p:cNvSpPr>
                <p:nvPr/>
              </p:nvSpPr>
              <p:spPr bwMode="auto">
                <a:xfrm flipV="1">
                  <a:off x="1832" y="1896"/>
                  <a:ext cx="28" cy="84"/>
                </a:xfrm>
                <a:prstGeom prst="line">
                  <a:avLst/>
                </a:prstGeom>
                <a:noFill/>
                <a:ln w="15875">
                  <a:solidFill>
                    <a:srgbClr val="CC0000"/>
                  </a:solidFill>
                  <a:round/>
                  <a:headEnd/>
                  <a:tailEnd/>
                </a:ln>
              </p:spPr>
              <p:txBody>
                <a:bodyPr/>
                <a:lstStyle/>
                <a:p>
                  <a:endParaRPr lang="en-US"/>
                </a:p>
              </p:txBody>
            </p:sp>
          </p:grpSp>
          <p:grpSp>
            <p:nvGrpSpPr>
              <p:cNvPr id="20" name="Group 214"/>
              <p:cNvGrpSpPr>
                <a:grpSpLocks/>
              </p:cNvGrpSpPr>
              <p:nvPr/>
            </p:nvGrpSpPr>
            <p:grpSpPr bwMode="auto">
              <a:xfrm>
                <a:off x="1755" y="1772"/>
                <a:ext cx="1894" cy="1525"/>
                <a:chOff x="1755" y="1772"/>
                <a:chExt cx="1894" cy="1525"/>
              </a:xfrm>
            </p:grpSpPr>
            <p:grpSp>
              <p:nvGrpSpPr>
                <p:cNvPr id="21" name="Group 215"/>
                <p:cNvGrpSpPr>
                  <a:grpSpLocks/>
                </p:cNvGrpSpPr>
                <p:nvPr/>
              </p:nvGrpSpPr>
              <p:grpSpPr bwMode="auto">
                <a:xfrm>
                  <a:off x="1755" y="1772"/>
                  <a:ext cx="1894" cy="1525"/>
                  <a:chOff x="1755" y="1772"/>
                  <a:chExt cx="1894" cy="1525"/>
                </a:xfrm>
              </p:grpSpPr>
              <p:grpSp>
                <p:nvGrpSpPr>
                  <p:cNvPr id="22" name="Group 216"/>
                  <p:cNvGrpSpPr>
                    <a:grpSpLocks/>
                  </p:cNvGrpSpPr>
                  <p:nvPr/>
                </p:nvGrpSpPr>
                <p:grpSpPr bwMode="auto">
                  <a:xfrm>
                    <a:off x="1755" y="1772"/>
                    <a:ext cx="1894" cy="1525"/>
                    <a:chOff x="1755" y="1772"/>
                    <a:chExt cx="1894" cy="1525"/>
                  </a:xfrm>
                </p:grpSpPr>
                <p:sp>
                  <p:nvSpPr>
                    <p:cNvPr id="4188" name="Freeform 217"/>
                    <p:cNvSpPr>
                      <a:spLocks/>
                    </p:cNvSpPr>
                    <p:nvPr/>
                  </p:nvSpPr>
                  <p:spPr bwMode="auto">
                    <a:xfrm>
                      <a:off x="2846" y="2444"/>
                      <a:ext cx="169" cy="300"/>
                    </a:xfrm>
                    <a:custGeom>
                      <a:avLst/>
                      <a:gdLst>
                        <a:gd name="T0" fmla="*/ 0 w 162"/>
                        <a:gd name="T1" fmla="*/ 0 h 302"/>
                        <a:gd name="T2" fmla="*/ 73 w 162"/>
                        <a:gd name="T3" fmla="*/ 56 h 302"/>
                        <a:gd name="T4" fmla="*/ 183 w 162"/>
                        <a:gd name="T5" fmla="*/ 54 h 302"/>
                        <a:gd name="T6" fmla="*/ 305 w 162"/>
                        <a:gd name="T7" fmla="*/ 87 h 302"/>
                        <a:gd name="T8" fmla="*/ 268 w 162"/>
                        <a:gd name="T9" fmla="*/ 213 h 302"/>
                        <a:gd name="T10" fmla="*/ 291 w 162"/>
                        <a:gd name="T11" fmla="*/ 271 h 302"/>
                        <a:gd name="T12" fmla="*/ 0 60000 65536"/>
                        <a:gd name="T13" fmla="*/ 0 60000 65536"/>
                        <a:gd name="T14" fmla="*/ 0 60000 65536"/>
                        <a:gd name="T15" fmla="*/ 0 60000 65536"/>
                        <a:gd name="T16" fmla="*/ 0 60000 65536"/>
                        <a:gd name="T17" fmla="*/ 0 60000 65536"/>
                        <a:gd name="T18" fmla="*/ 0 w 162"/>
                        <a:gd name="T19" fmla="*/ 0 h 302"/>
                        <a:gd name="T20" fmla="*/ 162 w 162"/>
                        <a:gd name="T21" fmla="*/ 302 h 302"/>
                      </a:gdLst>
                      <a:ahLst/>
                      <a:cxnLst>
                        <a:cxn ang="T12">
                          <a:pos x="T0" y="T1"/>
                        </a:cxn>
                        <a:cxn ang="T13">
                          <a:pos x="T2" y="T3"/>
                        </a:cxn>
                        <a:cxn ang="T14">
                          <a:pos x="T4" y="T5"/>
                        </a:cxn>
                        <a:cxn ang="T15">
                          <a:pos x="T6" y="T7"/>
                        </a:cxn>
                        <a:cxn ang="T16">
                          <a:pos x="T8" y="T9"/>
                        </a:cxn>
                        <a:cxn ang="T17">
                          <a:pos x="T10" y="T11"/>
                        </a:cxn>
                      </a:cxnLst>
                      <a:rect l="T18" t="T19" r="T20" b="T21"/>
                      <a:pathLst>
                        <a:path w="162" h="302">
                          <a:moveTo>
                            <a:pt x="0" y="0"/>
                          </a:moveTo>
                          <a:lnTo>
                            <a:pt x="38" y="56"/>
                          </a:lnTo>
                          <a:lnTo>
                            <a:pt x="97" y="54"/>
                          </a:lnTo>
                          <a:lnTo>
                            <a:pt x="161" y="102"/>
                          </a:lnTo>
                          <a:lnTo>
                            <a:pt x="142" y="231"/>
                          </a:lnTo>
                          <a:lnTo>
                            <a:pt x="153" y="301"/>
                          </a:lnTo>
                        </a:path>
                      </a:pathLst>
                    </a:custGeom>
                    <a:noFill/>
                    <a:ln w="15875" cap="rnd">
                      <a:solidFill>
                        <a:srgbClr val="CC0000"/>
                      </a:solidFill>
                      <a:round/>
                      <a:headEnd type="none" w="sm" len="sm"/>
                      <a:tailEnd type="none" w="sm" len="sm"/>
                    </a:ln>
                  </p:spPr>
                  <p:txBody>
                    <a:bodyPr/>
                    <a:lstStyle/>
                    <a:p>
                      <a:endParaRPr lang="en-US"/>
                    </a:p>
                  </p:txBody>
                </p:sp>
                <p:sp>
                  <p:nvSpPr>
                    <p:cNvPr id="4189" name="Freeform 218"/>
                    <p:cNvSpPr>
                      <a:spLocks/>
                    </p:cNvSpPr>
                    <p:nvPr/>
                  </p:nvSpPr>
                  <p:spPr bwMode="auto">
                    <a:xfrm>
                      <a:off x="2874" y="2430"/>
                      <a:ext cx="480" cy="152"/>
                    </a:xfrm>
                    <a:custGeom>
                      <a:avLst/>
                      <a:gdLst>
                        <a:gd name="T0" fmla="*/ 895 w 459"/>
                        <a:gd name="T1" fmla="*/ 151 h 152"/>
                        <a:gd name="T2" fmla="*/ 554 w 459"/>
                        <a:gd name="T3" fmla="*/ 144 h 152"/>
                        <a:gd name="T4" fmla="*/ 481 w 459"/>
                        <a:gd name="T5" fmla="*/ 81 h 152"/>
                        <a:gd name="T6" fmla="*/ 341 w 459"/>
                        <a:gd name="T7" fmla="*/ 70 h 152"/>
                        <a:gd name="T8" fmla="*/ 58 w 459"/>
                        <a:gd name="T9" fmla="*/ 0 h 152"/>
                        <a:gd name="T10" fmla="*/ 0 w 459"/>
                        <a:gd name="T11" fmla="*/ 3 h 152"/>
                        <a:gd name="T12" fmla="*/ 0 60000 65536"/>
                        <a:gd name="T13" fmla="*/ 0 60000 65536"/>
                        <a:gd name="T14" fmla="*/ 0 60000 65536"/>
                        <a:gd name="T15" fmla="*/ 0 60000 65536"/>
                        <a:gd name="T16" fmla="*/ 0 60000 65536"/>
                        <a:gd name="T17" fmla="*/ 0 60000 65536"/>
                        <a:gd name="T18" fmla="*/ 0 w 459"/>
                        <a:gd name="T19" fmla="*/ 0 h 152"/>
                        <a:gd name="T20" fmla="*/ 459 w 459"/>
                        <a:gd name="T21" fmla="*/ 152 h 152"/>
                      </a:gdLst>
                      <a:ahLst/>
                      <a:cxnLst>
                        <a:cxn ang="T12">
                          <a:pos x="T0" y="T1"/>
                        </a:cxn>
                        <a:cxn ang="T13">
                          <a:pos x="T2" y="T3"/>
                        </a:cxn>
                        <a:cxn ang="T14">
                          <a:pos x="T4" y="T5"/>
                        </a:cxn>
                        <a:cxn ang="T15">
                          <a:pos x="T6" y="T7"/>
                        </a:cxn>
                        <a:cxn ang="T16">
                          <a:pos x="T8" y="T9"/>
                        </a:cxn>
                        <a:cxn ang="T17">
                          <a:pos x="T10" y="T11"/>
                        </a:cxn>
                      </a:cxnLst>
                      <a:rect l="T18" t="T19" r="T20" b="T21"/>
                      <a:pathLst>
                        <a:path w="459" h="152">
                          <a:moveTo>
                            <a:pt x="458" y="151"/>
                          </a:moveTo>
                          <a:lnTo>
                            <a:pt x="283" y="144"/>
                          </a:lnTo>
                          <a:lnTo>
                            <a:pt x="247" y="81"/>
                          </a:lnTo>
                          <a:lnTo>
                            <a:pt x="175" y="70"/>
                          </a:lnTo>
                          <a:lnTo>
                            <a:pt x="30" y="0"/>
                          </a:lnTo>
                          <a:lnTo>
                            <a:pt x="0" y="3"/>
                          </a:lnTo>
                        </a:path>
                      </a:pathLst>
                    </a:custGeom>
                    <a:noFill/>
                    <a:ln w="15875" cap="rnd">
                      <a:solidFill>
                        <a:srgbClr val="CC0000"/>
                      </a:solidFill>
                      <a:round/>
                      <a:headEnd type="none" w="sm" len="sm"/>
                      <a:tailEnd type="none" w="sm" len="sm"/>
                    </a:ln>
                  </p:spPr>
                  <p:txBody>
                    <a:bodyPr/>
                    <a:lstStyle/>
                    <a:p>
                      <a:endParaRPr lang="en-US"/>
                    </a:p>
                  </p:txBody>
                </p:sp>
                <p:sp>
                  <p:nvSpPr>
                    <p:cNvPr id="4190" name="Freeform 219"/>
                    <p:cNvSpPr>
                      <a:spLocks/>
                    </p:cNvSpPr>
                    <p:nvPr/>
                  </p:nvSpPr>
                  <p:spPr bwMode="auto">
                    <a:xfrm>
                      <a:off x="2728" y="2340"/>
                      <a:ext cx="628" cy="242"/>
                    </a:xfrm>
                    <a:custGeom>
                      <a:avLst/>
                      <a:gdLst>
                        <a:gd name="T0" fmla="*/ 0 w 600"/>
                        <a:gd name="T1" fmla="*/ 99 h 243"/>
                        <a:gd name="T2" fmla="*/ 64 w 600"/>
                        <a:gd name="T3" fmla="*/ 73 h 243"/>
                        <a:gd name="T4" fmla="*/ 266 w 600"/>
                        <a:gd name="T5" fmla="*/ 59 h 243"/>
                        <a:gd name="T6" fmla="*/ 342 w 600"/>
                        <a:gd name="T7" fmla="*/ 70 h 243"/>
                        <a:gd name="T8" fmla="*/ 494 w 600"/>
                        <a:gd name="T9" fmla="*/ 0 h 243"/>
                        <a:gd name="T10" fmla="*/ 637 w 600"/>
                        <a:gd name="T11" fmla="*/ 132 h 243"/>
                        <a:gd name="T12" fmla="*/ 778 w 600"/>
                        <a:gd name="T13" fmla="*/ 146 h 243"/>
                        <a:gd name="T14" fmla="*/ 846 w 600"/>
                        <a:gd name="T15" fmla="*/ 210 h 243"/>
                        <a:gd name="T16" fmla="*/ 1173 w 600"/>
                        <a:gd name="T17" fmla="*/ 215 h 243"/>
                        <a:gd name="T18" fmla="*/ 1187 w 600"/>
                        <a:gd name="T19" fmla="*/ 227 h 2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243"/>
                        <a:gd name="T32" fmla="*/ 600 w 600"/>
                        <a:gd name="T33" fmla="*/ 243 h 2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243">
                          <a:moveTo>
                            <a:pt x="0" y="99"/>
                          </a:moveTo>
                          <a:lnTo>
                            <a:pt x="32" y="73"/>
                          </a:lnTo>
                          <a:lnTo>
                            <a:pt x="134" y="59"/>
                          </a:lnTo>
                          <a:lnTo>
                            <a:pt x="172" y="70"/>
                          </a:lnTo>
                          <a:lnTo>
                            <a:pt x="249" y="0"/>
                          </a:lnTo>
                          <a:lnTo>
                            <a:pt x="320" y="147"/>
                          </a:lnTo>
                          <a:lnTo>
                            <a:pt x="393" y="161"/>
                          </a:lnTo>
                          <a:lnTo>
                            <a:pt x="427" y="225"/>
                          </a:lnTo>
                          <a:lnTo>
                            <a:pt x="590" y="230"/>
                          </a:lnTo>
                          <a:lnTo>
                            <a:pt x="599" y="242"/>
                          </a:lnTo>
                        </a:path>
                      </a:pathLst>
                    </a:custGeom>
                    <a:noFill/>
                    <a:ln w="15875" cap="rnd">
                      <a:solidFill>
                        <a:srgbClr val="CC0000"/>
                      </a:solidFill>
                      <a:round/>
                      <a:headEnd type="none" w="sm" len="sm"/>
                      <a:tailEnd type="none" w="sm" len="sm"/>
                    </a:ln>
                  </p:spPr>
                  <p:txBody>
                    <a:bodyPr/>
                    <a:lstStyle/>
                    <a:p>
                      <a:endParaRPr lang="en-US"/>
                    </a:p>
                  </p:txBody>
                </p:sp>
                <p:sp>
                  <p:nvSpPr>
                    <p:cNvPr id="4191" name="Freeform 220"/>
                    <p:cNvSpPr>
                      <a:spLocks/>
                    </p:cNvSpPr>
                    <p:nvPr/>
                  </p:nvSpPr>
                  <p:spPr bwMode="auto">
                    <a:xfrm>
                      <a:off x="2848" y="2436"/>
                      <a:ext cx="509" cy="157"/>
                    </a:xfrm>
                    <a:custGeom>
                      <a:avLst/>
                      <a:gdLst>
                        <a:gd name="T0" fmla="*/ 0 w 486"/>
                        <a:gd name="T1" fmla="*/ 0 h 158"/>
                        <a:gd name="T2" fmla="*/ 91 w 486"/>
                        <a:gd name="T3" fmla="*/ 38 h 158"/>
                        <a:gd name="T4" fmla="*/ 225 w 486"/>
                        <a:gd name="T5" fmla="*/ 37 h 158"/>
                        <a:gd name="T6" fmla="*/ 389 w 486"/>
                        <a:gd name="T7" fmla="*/ 73 h 158"/>
                        <a:gd name="T8" fmla="*/ 525 w 486"/>
                        <a:gd name="T9" fmla="*/ 79 h 158"/>
                        <a:gd name="T10" fmla="*/ 602 w 486"/>
                        <a:gd name="T11" fmla="*/ 134 h 158"/>
                        <a:gd name="T12" fmla="*/ 943 w 486"/>
                        <a:gd name="T13" fmla="*/ 142 h 158"/>
                        <a:gd name="T14" fmla="*/ 970 w 486"/>
                        <a:gd name="T15" fmla="*/ 133 h 158"/>
                        <a:gd name="T16" fmla="*/ 0 60000 65536"/>
                        <a:gd name="T17" fmla="*/ 0 60000 65536"/>
                        <a:gd name="T18" fmla="*/ 0 60000 65536"/>
                        <a:gd name="T19" fmla="*/ 0 60000 65536"/>
                        <a:gd name="T20" fmla="*/ 0 60000 65536"/>
                        <a:gd name="T21" fmla="*/ 0 60000 65536"/>
                        <a:gd name="T22" fmla="*/ 0 60000 65536"/>
                        <a:gd name="T23" fmla="*/ 0 60000 65536"/>
                        <a:gd name="T24" fmla="*/ 0 w 486"/>
                        <a:gd name="T25" fmla="*/ 0 h 158"/>
                        <a:gd name="T26" fmla="*/ 486 w 486"/>
                        <a:gd name="T27" fmla="*/ 158 h 1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6" h="158">
                          <a:moveTo>
                            <a:pt x="0" y="0"/>
                          </a:moveTo>
                          <a:lnTo>
                            <a:pt x="46" y="38"/>
                          </a:lnTo>
                          <a:lnTo>
                            <a:pt x="113" y="37"/>
                          </a:lnTo>
                          <a:lnTo>
                            <a:pt x="193" y="73"/>
                          </a:lnTo>
                          <a:lnTo>
                            <a:pt x="261" y="85"/>
                          </a:lnTo>
                          <a:lnTo>
                            <a:pt x="299" y="149"/>
                          </a:lnTo>
                          <a:lnTo>
                            <a:pt x="472" y="157"/>
                          </a:lnTo>
                          <a:lnTo>
                            <a:pt x="485" y="148"/>
                          </a:lnTo>
                        </a:path>
                      </a:pathLst>
                    </a:custGeom>
                    <a:noFill/>
                    <a:ln w="15875" cap="rnd">
                      <a:solidFill>
                        <a:srgbClr val="CC0000"/>
                      </a:solidFill>
                      <a:round/>
                      <a:headEnd type="none" w="sm" len="sm"/>
                      <a:tailEnd type="none" w="sm" len="sm"/>
                    </a:ln>
                  </p:spPr>
                  <p:txBody>
                    <a:bodyPr/>
                    <a:lstStyle/>
                    <a:p>
                      <a:endParaRPr lang="en-US"/>
                    </a:p>
                  </p:txBody>
                </p:sp>
                <p:sp>
                  <p:nvSpPr>
                    <p:cNvPr id="4192" name="Freeform 221"/>
                    <p:cNvSpPr>
                      <a:spLocks/>
                    </p:cNvSpPr>
                    <p:nvPr/>
                  </p:nvSpPr>
                  <p:spPr bwMode="auto">
                    <a:xfrm>
                      <a:off x="3011" y="2775"/>
                      <a:ext cx="265" cy="44"/>
                    </a:xfrm>
                    <a:custGeom>
                      <a:avLst/>
                      <a:gdLst>
                        <a:gd name="T0" fmla="*/ 265 w 265"/>
                        <a:gd name="T1" fmla="*/ 39 h 44"/>
                        <a:gd name="T2" fmla="*/ 265 w 265"/>
                        <a:gd name="T3" fmla="*/ 42 h 44"/>
                        <a:gd name="T4" fmla="*/ 264 w 265"/>
                        <a:gd name="T5" fmla="*/ 44 h 44"/>
                        <a:gd name="T6" fmla="*/ 102 w 265"/>
                        <a:gd name="T7" fmla="*/ 0 h 44"/>
                        <a:gd name="T8" fmla="*/ 52 w 265"/>
                        <a:gd name="T9" fmla="*/ 11 h 44"/>
                        <a:gd name="T10" fmla="*/ 0 w 265"/>
                        <a:gd name="T11" fmla="*/ 9 h 44"/>
                        <a:gd name="T12" fmla="*/ 4 w 265"/>
                        <a:gd name="T13" fmla="*/ 9 h 44"/>
                        <a:gd name="T14" fmla="*/ 0 60000 65536"/>
                        <a:gd name="T15" fmla="*/ 0 60000 65536"/>
                        <a:gd name="T16" fmla="*/ 0 60000 65536"/>
                        <a:gd name="T17" fmla="*/ 0 60000 65536"/>
                        <a:gd name="T18" fmla="*/ 0 60000 65536"/>
                        <a:gd name="T19" fmla="*/ 0 60000 65536"/>
                        <a:gd name="T20" fmla="*/ 0 60000 65536"/>
                        <a:gd name="T21" fmla="*/ 0 w 265"/>
                        <a:gd name="T22" fmla="*/ 0 h 44"/>
                        <a:gd name="T23" fmla="*/ 265 w 265"/>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5" h="44">
                          <a:moveTo>
                            <a:pt x="265" y="39"/>
                          </a:moveTo>
                          <a:lnTo>
                            <a:pt x="265" y="42"/>
                          </a:lnTo>
                          <a:lnTo>
                            <a:pt x="264" y="44"/>
                          </a:lnTo>
                          <a:lnTo>
                            <a:pt x="102" y="0"/>
                          </a:lnTo>
                          <a:lnTo>
                            <a:pt x="52" y="11"/>
                          </a:lnTo>
                          <a:lnTo>
                            <a:pt x="0" y="9"/>
                          </a:lnTo>
                          <a:lnTo>
                            <a:pt x="4" y="9"/>
                          </a:lnTo>
                        </a:path>
                      </a:pathLst>
                    </a:custGeom>
                    <a:noFill/>
                    <a:ln w="15875" cap="rnd">
                      <a:solidFill>
                        <a:srgbClr val="CC0000"/>
                      </a:solidFill>
                      <a:round/>
                      <a:headEnd type="none" w="sm" len="sm"/>
                      <a:tailEnd type="none" w="sm" len="sm"/>
                    </a:ln>
                  </p:spPr>
                  <p:txBody>
                    <a:bodyPr/>
                    <a:lstStyle/>
                    <a:p>
                      <a:endParaRPr lang="en-US"/>
                    </a:p>
                  </p:txBody>
                </p:sp>
                <p:sp>
                  <p:nvSpPr>
                    <p:cNvPr id="4193" name="Freeform 222"/>
                    <p:cNvSpPr>
                      <a:spLocks/>
                    </p:cNvSpPr>
                    <p:nvPr/>
                  </p:nvSpPr>
                  <p:spPr bwMode="auto">
                    <a:xfrm>
                      <a:off x="2999" y="2737"/>
                      <a:ext cx="159" cy="258"/>
                    </a:xfrm>
                    <a:custGeom>
                      <a:avLst/>
                      <a:gdLst>
                        <a:gd name="T0" fmla="*/ 325 w 151"/>
                        <a:gd name="T1" fmla="*/ 243 h 259"/>
                        <a:gd name="T2" fmla="*/ 295 w 151"/>
                        <a:gd name="T3" fmla="*/ 181 h 259"/>
                        <a:gd name="T4" fmla="*/ 310 w 151"/>
                        <a:gd name="T5" fmla="*/ 131 h 259"/>
                        <a:gd name="T6" fmla="*/ 26 w 151"/>
                        <a:gd name="T7" fmla="*/ 0 h 259"/>
                        <a:gd name="T8" fmla="*/ 26 w 151"/>
                        <a:gd name="T9" fmla="*/ 46 h 259"/>
                        <a:gd name="T10" fmla="*/ 0 w 151"/>
                        <a:gd name="T11" fmla="*/ 39 h 259"/>
                        <a:gd name="T12" fmla="*/ 1 w 151"/>
                        <a:gd name="T13" fmla="*/ 11 h 259"/>
                        <a:gd name="T14" fmla="*/ 28 w 151"/>
                        <a:gd name="T15" fmla="*/ 0 h 259"/>
                        <a:gd name="T16" fmla="*/ 0 60000 65536"/>
                        <a:gd name="T17" fmla="*/ 0 60000 65536"/>
                        <a:gd name="T18" fmla="*/ 0 60000 65536"/>
                        <a:gd name="T19" fmla="*/ 0 60000 65536"/>
                        <a:gd name="T20" fmla="*/ 0 60000 65536"/>
                        <a:gd name="T21" fmla="*/ 0 60000 65536"/>
                        <a:gd name="T22" fmla="*/ 0 60000 65536"/>
                        <a:gd name="T23" fmla="*/ 0 60000 65536"/>
                        <a:gd name="T24" fmla="*/ 0 w 151"/>
                        <a:gd name="T25" fmla="*/ 0 h 259"/>
                        <a:gd name="T26" fmla="*/ 151 w 151"/>
                        <a:gd name="T27" fmla="*/ 259 h 2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1" h="259">
                          <a:moveTo>
                            <a:pt x="150" y="258"/>
                          </a:moveTo>
                          <a:lnTo>
                            <a:pt x="137" y="196"/>
                          </a:lnTo>
                          <a:lnTo>
                            <a:pt x="143" y="146"/>
                          </a:lnTo>
                          <a:lnTo>
                            <a:pt x="11" y="0"/>
                          </a:lnTo>
                          <a:lnTo>
                            <a:pt x="11" y="46"/>
                          </a:lnTo>
                          <a:lnTo>
                            <a:pt x="0" y="39"/>
                          </a:lnTo>
                          <a:lnTo>
                            <a:pt x="1" y="11"/>
                          </a:lnTo>
                          <a:lnTo>
                            <a:pt x="13" y="0"/>
                          </a:lnTo>
                        </a:path>
                      </a:pathLst>
                    </a:custGeom>
                    <a:noFill/>
                    <a:ln w="15875" cap="rnd">
                      <a:solidFill>
                        <a:srgbClr val="CC0000"/>
                      </a:solidFill>
                      <a:round/>
                      <a:headEnd type="none" w="sm" len="sm"/>
                      <a:tailEnd type="none" w="sm" len="sm"/>
                    </a:ln>
                  </p:spPr>
                  <p:txBody>
                    <a:bodyPr/>
                    <a:lstStyle/>
                    <a:p>
                      <a:endParaRPr lang="en-US"/>
                    </a:p>
                  </p:txBody>
                </p:sp>
                <p:sp>
                  <p:nvSpPr>
                    <p:cNvPr id="4194" name="Freeform 223"/>
                    <p:cNvSpPr>
                      <a:spLocks/>
                    </p:cNvSpPr>
                    <p:nvPr/>
                  </p:nvSpPr>
                  <p:spPr bwMode="auto">
                    <a:xfrm>
                      <a:off x="2900" y="2782"/>
                      <a:ext cx="111" cy="38"/>
                    </a:xfrm>
                    <a:custGeom>
                      <a:avLst/>
                      <a:gdLst>
                        <a:gd name="T0" fmla="*/ 0 w 106"/>
                        <a:gd name="T1" fmla="*/ 36 h 38"/>
                        <a:gd name="T2" fmla="*/ 0 w 106"/>
                        <a:gd name="T3" fmla="*/ 30 h 38"/>
                        <a:gd name="T4" fmla="*/ 210 w 106"/>
                        <a:gd name="T5" fmla="*/ 0 h 38"/>
                        <a:gd name="T6" fmla="*/ 204 w 106"/>
                        <a:gd name="T7" fmla="*/ 11 h 38"/>
                        <a:gd name="T8" fmla="*/ 28 w 106"/>
                        <a:gd name="T9" fmla="*/ 37 h 38"/>
                        <a:gd name="T10" fmla="*/ 3 w 106"/>
                        <a:gd name="T11" fmla="*/ 30 h 38"/>
                        <a:gd name="T12" fmla="*/ 0 60000 65536"/>
                        <a:gd name="T13" fmla="*/ 0 60000 65536"/>
                        <a:gd name="T14" fmla="*/ 0 60000 65536"/>
                        <a:gd name="T15" fmla="*/ 0 60000 65536"/>
                        <a:gd name="T16" fmla="*/ 0 60000 65536"/>
                        <a:gd name="T17" fmla="*/ 0 60000 65536"/>
                        <a:gd name="T18" fmla="*/ 0 w 106"/>
                        <a:gd name="T19" fmla="*/ 0 h 38"/>
                        <a:gd name="T20" fmla="*/ 106 w 106"/>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106" h="38">
                          <a:moveTo>
                            <a:pt x="0" y="36"/>
                          </a:moveTo>
                          <a:lnTo>
                            <a:pt x="0" y="30"/>
                          </a:lnTo>
                          <a:lnTo>
                            <a:pt x="105" y="0"/>
                          </a:lnTo>
                          <a:lnTo>
                            <a:pt x="102" y="11"/>
                          </a:lnTo>
                          <a:lnTo>
                            <a:pt x="13" y="37"/>
                          </a:lnTo>
                          <a:lnTo>
                            <a:pt x="3" y="30"/>
                          </a:lnTo>
                        </a:path>
                      </a:pathLst>
                    </a:custGeom>
                    <a:noFill/>
                    <a:ln w="15875" cap="rnd">
                      <a:solidFill>
                        <a:srgbClr val="CC0000"/>
                      </a:solidFill>
                      <a:round/>
                      <a:headEnd type="none" w="sm" len="sm"/>
                      <a:tailEnd type="none" w="sm" len="sm"/>
                    </a:ln>
                  </p:spPr>
                  <p:txBody>
                    <a:bodyPr/>
                    <a:lstStyle/>
                    <a:p>
                      <a:endParaRPr lang="en-US"/>
                    </a:p>
                  </p:txBody>
                </p:sp>
                <p:sp>
                  <p:nvSpPr>
                    <p:cNvPr id="4195" name="Freeform 224"/>
                    <p:cNvSpPr>
                      <a:spLocks/>
                    </p:cNvSpPr>
                    <p:nvPr/>
                  </p:nvSpPr>
                  <p:spPr bwMode="auto">
                    <a:xfrm>
                      <a:off x="3004" y="2977"/>
                      <a:ext cx="148" cy="30"/>
                    </a:xfrm>
                    <a:custGeom>
                      <a:avLst/>
                      <a:gdLst>
                        <a:gd name="T0" fmla="*/ 0 w 142"/>
                        <a:gd name="T1" fmla="*/ 15 h 31"/>
                        <a:gd name="T2" fmla="*/ 36 w 142"/>
                        <a:gd name="T3" fmla="*/ 0 h 31"/>
                        <a:gd name="T4" fmla="*/ 216 w 142"/>
                        <a:gd name="T5" fmla="*/ 1 h 31"/>
                        <a:gd name="T6" fmla="*/ 262 w 142"/>
                        <a:gd name="T7" fmla="*/ 14 h 31"/>
                        <a:gd name="T8" fmla="*/ 44 w 142"/>
                        <a:gd name="T9" fmla="*/ 11 h 31"/>
                        <a:gd name="T10" fmla="*/ 4 w 142"/>
                        <a:gd name="T11" fmla="*/ 15 h 31"/>
                        <a:gd name="T12" fmla="*/ 0 60000 65536"/>
                        <a:gd name="T13" fmla="*/ 0 60000 65536"/>
                        <a:gd name="T14" fmla="*/ 0 60000 65536"/>
                        <a:gd name="T15" fmla="*/ 0 60000 65536"/>
                        <a:gd name="T16" fmla="*/ 0 60000 65536"/>
                        <a:gd name="T17" fmla="*/ 0 60000 65536"/>
                        <a:gd name="T18" fmla="*/ 0 w 142"/>
                        <a:gd name="T19" fmla="*/ 0 h 31"/>
                        <a:gd name="T20" fmla="*/ 142 w 142"/>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142" h="31">
                          <a:moveTo>
                            <a:pt x="0" y="30"/>
                          </a:moveTo>
                          <a:lnTo>
                            <a:pt x="21" y="0"/>
                          </a:lnTo>
                          <a:lnTo>
                            <a:pt x="116" y="1"/>
                          </a:lnTo>
                          <a:lnTo>
                            <a:pt x="141" y="14"/>
                          </a:lnTo>
                          <a:lnTo>
                            <a:pt x="25" y="11"/>
                          </a:lnTo>
                          <a:lnTo>
                            <a:pt x="4" y="27"/>
                          </a:lnTo>
                        </a:path>
                      </a:pathLst>
                    </a:custGeom>
                    <a:noFill/>
                    <a:ln w="15875" cap="rnd">
                      <a:solidFill>
                        <a:srgbClr val="CC0000"/>
                      </a:solidFill>
                      <a:round/>
                      <a:headEnd type="none" w="sm" len="sm"/>
                      <a:tailEnd type="none" w="sm" len="sm"/>
                    </a:ln>
                  </p:spPr>
                  <p:txBody>
                    <a:bodyPr/>
                    <a:lstStyle/>
                    <a:p>
                      <a:endParaRPr lang="en-US"/>
                    </a:p>
                  </p:txBody>
                </p:sp>
                <p:sp>
                  <p:nvSpPr>
                    <p:cNvPr id="4196" name="Freeform 225"/>
                    <p:cNvSpPr>
                      <a:spLocks/>
                    </p:cNvSpPr>
                    <p:nvPr/>
                  </p:nvSpPr>
                  <p:spPr bwMode="auto">
                    <a:xfrm>
                      <a:off x="2994" y="2782"/>
                      <a:ext cx="22" cy="225"/>
                    </a:xfrm>
                    <a:custGeom>
                      <a:avLst/>
                      <a:gdLst>
                        <a:gd name="T0" fmla="*/ 9 w 21"/>
                        <a:gd name="T1" fmla="*/ 207 h 226"/>
                        <a:gd name="T2" fmla="*/ 0 w 21"/>
                        <a:gd name="T3" fmla="*/ 187 h 226"/>
                        <a:gd name="T4" fmla="*/ 9 w 21"/>
                        <a:gd name="T5" fmla="*/ 40 h 226"/>
                        <a:gd name="T6" fmla="*/ 31 w 21"/>
                        <a:gd name="T7" fmla="*/ 0 h 226"/>
                        <a:gd name="T8" fmla="*/ 38 w 21"/>
                        <a:gd name="T9" fmla="*/ 23 h 226"/>
                        <a:gd name="T10" fmla="*/ 8 w 21"/>
                        <a:gd name="T11" fmla="*/ 210 h 226"/>
                        <a:gd name="T12" fmla="*/ 0 60000 65536"/>
                        <a:gd name="T13" fmla="*/ 0 60000 65536"/>
                        <a:gd name="T14" fmla="*/ 0 60000 65536"/>
                        <a:gd name="T15" fmla="*/ 0 60000 65536"/>
                        <a:gd name="T16" fmla="*/ 0 60000 65536"/>
                        <a:gd name="T17" fmla="*/ 0 60000 65536"/>
                        <a:gd name="T18" fmla="*/ 0 w 21"/>
                        <a:gd name="T19" fmla="*/ 0 h 226"/>
                        <a:gd name="T20" fmla="*/ 21 w 21"/>
                        <a:gd name="T21" fmla="*/ 226 h 226"/>
                      </a:gdLst>
                      <a:ahLst/>
                      <a:cxnLst>
                        <a:cxn ang="T12">
                          <a:pos x="T0" y="T1"/>
                        </a:cxn>
                        <a:cxn ang="T13">
                          <a:pos x="T2" y="T3"/>
                        </a:cxn>
                        <a:cxn ang="T14">
                          <a:pos x="T4" y="T5"/>
                        </a:cxn>
                        <a:cxn ang="T15">
                          <a:pos x="T6" y="T7"/>
                        </a:cxn>
                        <a:cxn ang="T16">
                          <a:pos x="T8" y="T9"/>
                        </a:cxn>
                        <a:cxn ang="T17">
                          <a:pos x="T10" y="T11"/>
                        </a:cxn>
                      </a:cxnLst>
                      <a:rect l="T18" t="T19" r="T20" b="T21"/>
                      <a:pathLst>
                        <a:path w="21" h="226">
                          <a:moveTo>
                            <a:pt x="9" y="222"/>
                          </a:moveTo>
                          <a:lnTo>
                            <a:pt x="0" y="202"/>
                          </a:lnTo>
                          <a:lnTo>
                            <a:pt x="9" y="40"/>
                          </a:lnTo>
                          <a:lnTo>
                            <a:pt x="16" y="0"/>
                          </a:lnTo>
                          <a:lnTo>
                            <a:pt x="20" y="23"/>
                          </a:lnTo>
                          <a:lnTo>
                            <a:pt x="8" y="225"/>
                          </a:lnTo>
                        </a:path>
                      </a:pathLst>
                    </a:custGeom>
                    <a:noFill/>
                    <a:ln w="15875" cap="rnd">
                      <a:solidFill>
                        <a:srgbClr val="CC0000"/>
                      </a:solidFill>
                      <a:round/>
                      <a:headEnd type="none" w="sm" len="sm"/>
                      <a:tailEnd type="none" w="sm" len="sm"/>
                    </a:ln>
                  </p:spPr>
                  <p:txBody>
                    <a:bodyPr/>
                    <a:lstStyle/>
                    <a:p>
                      <a:endParaRPr lang="en-US"/>
                    </a:p>
                  </p:txBody>
                </p:sp>
                <p:sp>
                  <p:nvSpPr>
                    <p:cNvPr id="4197" name="Freeform 226"/>
                    <p:cNvSpPr>
                      <a:spLocks/>
                    </p:cNvSpPr>
                    <p:nvPr/>
                  </p:nvSpPr>
                  <p:spPr bwMode="auto">
                    <a:xfrm>
                      <a:off x="2728" y="2421"/>
                      <a:ext cx="124" cy="25"/>
                    </a:xfrm>
                    <a:custGeom>
                      <a:avLst/>
                      <a:gdLst>
                        <a:gd name="T0" fmla="*/ 0 w 118"/>
                        <a:gd name="T1" fmla="*/ 24 h 25"/>
                        <a:gd name="T2" fmla="*/ 246 w 118"/>
                        <a:gd name="T3" fmla="*/ 13 h 25"/>
                        <a:gd name="T4" fmla="*/ 223 w 118"/>
                        <a:gd name="T5" fmla="*/ 0 h 25"/>
                        <a:gd name="T6" fmla="*/ 28 w 118"/>
                        <a:gd name="T7" fmla="*/ 11 h 25"/>
                        <a:gd name="T8" fmla="*/ 0 w 118"/>
                        <a:gd name="T9" fmla="*/ 24 h 25"/>
                        <a:gd name="T10" fmla="*/ 0 60000 65536"/>
                        <a:gd name="T11" fmla="*/ 0 60000 65536"/>
                        <a:gd name="T12" fmla="*/ 0 60000 65536"/>
                        <a:gd name="T13" fmla="*/ 0 60000 65536"/>
                        <a:gd name="T14" fmla="*/ 0 60000 65536"/>
                        <a:gd name="T15" fmla="*/ 0 w 118"/>
                        <a:gd name="T16" fmla="*/ 0 h 25"/>
                        <a:gd name="T17" fmla="*/ 118 w 118"/>
                        <a:gd name="T18" fmla="*/ 25 h 25"/>
                      </a:gdLst>
                      <a:ahLst/>
                      <a:cxnLst>
                        <a:cxn ang="T10">
                          <a:pos x="T0" y="T1"/>
                        </a:cxn>
                        <a:cxn ang="T11">
                          <a:pos x="T2" y="T3"/>
                        </a:cxn>
                        <a:cxn ang="T12">
                          <a:pos x="T4" y="T5"/>
                        </a:cxn>
                        <a:cxn ang="T13">
                          <a:pos x="T6" y="T7"/>
                        </a:cxn>
                        <a:cxn ang="T14">
                          <a:pos x="T8" y="T9"/>
                        </a:cxn>
                      </a:cxnLst>
                      <a:rect l="T15" t="T16" r="T17" b="T18"/>
                      <a:pathLst>
                        <a:path w="118" h="25">
                          <a:moveTo>
                            <a:pt x="0" y="24"/>
                          </a:moveTo>
                          <a:lnTo>
                            <a:pt x="117" y="13"/>
                          </a:lnTo>
                          <a:lnTo>
                            <a:pt x="106" y="0"/>
                          </a:lnTo>
                          <a:lnTo>
                            <a:pt x="13" y="11"/>
                          </a:lnTo>
                          <a:lnTo>
                            <a:pt x="0" y="24"/>
                          </a:lnTo>
                        </a:path>
                      </a:pathLst>
                    </a:custGeom>
                    <a:noFill/>
                    <a:ln w="15875" cap="rnd">
                      <a:solidFill>
                        <a:srgbClr val="CC0000"/>
                      </a:solidFill>
                      <a:round/>
                      <a:headEnd/>
                      <a:tailEnd/>
                    </a:ln>
                  </p:spPr>
                  <p:txBody>
                    <a:bodyPr/>
                    <a:lstStyle/>
                    <a:p>
                      <a:endParaRPr lang="en-US"/>
                    </a:p>
                  </p:txBody>
                </p:sp>
                <p:sp>
                  <p:nvSpPr>
                    <p:cNvPr id="4198" name="Freeform 227"/>
                    <p:cNvSpPr>
                      <a:spLocks/>
                    </p:cNvSpPr>
                    <p:nvPr/>
                  </p:nvSpPr>
                  <p:spPr bwMode="auto">
                    <a:xfrm>
                      <a:off x="2740" y="2737"/>
                      <a:ext cx="651" cy="560"/>
                    </a:xfrm>
                    <a:custGeom>
                      <a:avLst/>
                      <a:gdLst>
                        <a:gd name="T0" fmla="*/ 651 w 651"/>
                        <a:gd name="T1" fmla="*/ 560 h 560"/>
                        <a:gd name="T2" fmla="*/ 529 w 651"/>
                        <a:gd name="T3" fmla="*/ 435 h 560"/>
                        <a:gd name="T4" fmla="*/ 541 w 651"/>
                        <a:gd name="T5" fmla="*/ 369 h 560"/>
                        <a:gd name="T6" fmla="*/ 515 w 651"/>
                        <a:gd name="T7" fmla="*/ 304 h 560"/>
                        <a:gd name="T8" fmla="*/ 479 w 651"/>
                        <a:gd name="T9" fmla="*/ 239 h 560"/>
                        <a:gd name="T10" fmla="*/ 421 w 651"/>
                        <a:gd name="T11" fmla="*/ 204 h 560"/>
                        <a:gd name="T12" fmla="*/ 272 w 651"/>
                        <a:gd name="T13" fmla="*/ 85 h 560"/>
                        <a:gd name="T14" fmla="*/ 272 w 651"/>
                        <a:gd name="T15" fmla="*/ 0 h 560"/>
                        <a:gd name="T16" fmla="*/ 357 w 651"/>
                        <a:gd name="T17" fmla="*/ 104 h 560"/>
                        <a:gd name="T18" fmla="*/ 397 w 651"/>
                        <a:gd name="T19" fmla="*/ 152 h 560"/>
                        <a:gd name="T20" fmla="*/ 424 w 651"/>
                        <a:gd name="T21" fmla="*/ 180 h 560"/>
                        <a:gd name="T22" fmla="*/ 419 w 651"/>
                        <a:gd name="T23" fmla="*/ 251 h 560"/>
                        <a:gd name="T24" fmla="*/ 341 w 651"/>
                        <a:gd name="T25" fmla="*/ 271 h 560"/>
                        <a:gd name="T26" fmla="*/ 267 w 651"/>
                        <a:gd name="T27" fmla="*/ 266 h 560"/>
                        <a:gd name="T28" fmla="*/ 198 w 651"/>
                        <a:gd name="T29" fmla="*/ 325 h 560"/>
                        <a:gd name="T30" fmla="*/ 198 w 651"/>
                        <a:gd name="T31" fmla="*/ 349 h 560"/>
                        <a:gd name="T32" fmla="*/ 145 w 651"/>
                        <a:gd name="T33" fmla="*/ 395 h 560"/>
                        <a:gd name="T34" fmla="*/ 120 w 651"/>
                        <a:gd name="T35" fmla="*/ 395 h 560"/>
                        <a:gd name="T36" fmla="*/ 0 w 651"/>
                        <a:gd name="T37" fmla="*/ 483 h 560"/>
                        <a:gd name="T38" fmla="*/ 40 w 651"/>
                        <a:gd name="T39" fmla="*/ 472 h 560"/>
                        <a:gd name="T40" fmla="*/ 82 w 651"/>
                        <a:gd name="T41" fmla="*/ 439 h 560"/>
                        <a:gd name="T42" fmla="*/ 128 w 651"/>
                        <a:gd name="T43" fmla="*/ 415 h 560"/>
                        <a:gd name="T44" fmla="*/ 127 w 651"/>
                        <a:gd name="T45" fmla="*/ 400 h 5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51"/>
                        <a:gd name="T70" fmla="*/ 0 h 560"/>
                        <a:gd name="T71" fmla="*/ 651 w 651"/>
                        <a:gd name="T72" fmla="*/ 560 h 5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51" h="560">
                          <a:moveTo>
                            <a:pt x="651" y="560"/>
                          </a:moveTo>
                          <a:lnTo>
                            <a:pt x="529" y="435"/>
                          </a:lnTo>
                          <a:lnTo>
                            <a:pt x="541" y="369"/>
                          </a:lnTo>
                          <a:lnTo>
                            <a:pt x="515" y="304"/>
                          </a:lnTo>
                          <a:lnTo>
                            <a:pt x="479" y="239"/>
                          </a:lnTo>
                          <a:lnTo>
                            <a:pt x="421" y="204"/>
                          </a:lnTo>
                          <a:lnTo>
                            <a:pt x="272" y="85"/>
                          </a:lnTo>
                          <a:lnTo>
                            <a:pt x="272" y="0"/>
                          </a:lnTo>
                          <a:lnTo>
                            <a:pt x="357" y="104"/>
                          </a:lnTo>
                          <a:lnTo>
                            <a:pt x="397" y="152"/>
                          </a:lnTo>
                          <a:lnTo>
                            <a:pt x="424" y="180"/>
                          </a:lnTo>
                          <a:lnTo>
                            <a:pt x="419" y="251"/>
                          </a:lnTo>
                          <a:lnTo>
                            <a:pt x="341" y="271"/>
                          </a:lnTo>
                          <a:lnTo>
                            <a:pt x="267" y="266"/>
                          </a:lnTo>
                          <a:lnTo>
                            <a:pt x="198" y="325"/>
                          </a:lnTo>
                          <a:lnTo>
                            <a:pt x="198" y="349"/>
                          </a:lnTo>
                          <a:lnTo>
                            <a:pt x="145" y="395"/>
                          </a:lnTo>
                          <a:lnTo>
                            <a:pt x="120" y="395"/>
                          </a:lnTo>
                          <a:lnTo>
                            <a:pt x="0" y="483"/>
                          </a:lnTo>
                          <a:lnTo>
                            <a:pt x="40" y="472"/>
                          </a:lnTo>
                          <a:lnTo>
                            <a:pt x="82" y="439"/>
                          </a:lnTo>
                          <a:lnTo>
                            <a:pt x="128" y="415"/>
                          </a:lnTo>
                          <a:lnTo>
                            <a:pt x="127" y="400"/>
                          </a:lnTo>
                        </a:path>
                      </a:pathLst>
                    </a:custGeom>
                    <a:noFill/>
                    <a:ln w="15875" cap="rnd">
                      <a:solidFill>
                        <a:srgbClr val="CC0000"/>
                      </a:solidFill>
                      <a:round/>
                      <a:headEnd type="none" w="sm" len="sm"/>
                      <a:tailEnd type="none" w="sm" len="sm"/>
                    </a:ln>
                  </p:spPr>
                  <p:txBody>
                    <a:bodyPr/>
                    <a:lstStyle/>
                    <a:p>
                      <a:endParaRPr lang="en-US"/>
                    </a:p>
                  </p:txBody>
                </p:sp>
                <p:sp>
                  <p:nvSpPr>
                    <p:cNvPr id="4199" name="Freeform 228"/>
                    <p:cNvSpPr>
                      <a:spLocks/>
                    </p:cNvSpPr>
                    <p:nvPr/>
                  </p:nvSpPr>
                  <p:spPr bwMode="auto">
                    <a:xfrm>
                      <a:off x="2062" y="2283"/>
                      <a:ext cx="672" cy="161"/>
                    </a:xfrm>
                    <a:custGeom>
                      <a:avLst/>
                      <a:gdLst>
                        <a:gd name="T0" fmla="*/ 0 w 641"/>
                        <a:gd name="T1" fmla="*/ 19 h 162"/>
                        <a:gd name="T2" fmla="*/ 280 w 641"/>
                        <a:gd name="T3" fmla="*/ 22 h 162"/>
                        <a:gd name="T4" fmla="*/ 448 w 641"/>
                        <a:gd name="T5" fmla="*/ 0 h 162"/>
                        <a:gd name="T6" fmla="*/ 843 w 641"/>
                        <a:gd name="T7" fmla="*/ 55 h 162"/>
                        <a:gd name="T8" fmla="*/ 864 w 641"/>
                        <a:gd name="T9" fmla="*/ 81 h 162"/>
                        <a:gd name="T10" fmla="*/ 1031 w 641"/>
                        <a:gd name="T11" fmla="*/ 81 h 162"/>
                        <a:gd name="T12" fmla="*/ 1131 w 641"/>
                        <a:gd name="T13" fmla="*/ 141 h 162"/>
                        <a:gd name="T14" fmla="*/ 1274 w 641"/>
                        <a:gd name="T15" fmla="*/ 141 h 162"/>
                        <a:gd name="T16" fmla="*/ 1299 w 641"/>
                        <a:gd name="T17" fmla="*/ 146 h 1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1"/>
                        <a:gd name="T28" fmla="*/ 0 h 162"/>
                        <a:gd name="T29" fmla="*/ 641 w 641"/>
                        <a:gd name="T30" fmla="*/ 162 h 1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1" h="162">
                          <a:moveTo>
                            <a:pt x="0" y="19"/>
                          </a:moveTo>
                          <a:lnTo>
                            <a:pt x="138" y="22"/>
                          </a:lnTo>
                          <a:lnTo>
                            <a:pt x="220" y="0"/>
                          </a:lnTo>
                          <a:lnTo>
                            <a:pt x="416" y="55"/>
                          </a:lnTo>
                          <a:lnTo>
                            <a:pt x="424" y="83"/>
                          </a:lnTo>
                          <a:lnTo>
                            <a:pt x="507" y="96"/>
                          </a:lnTo>
                          <a:lnTo>
                            <a:pt x="557" y="156"/>
                          </a:lnTo>
                          <a:lnTo>
                            <a:pt x="629" y="156"/>
                          </a:lnTo>
                          <a:lnTo>
                            <a:pt x="640" y="161"/>
                          </a:lnTo>
                        </a:path>
                      </a:pathLst>
                    </a:custGeom>
                    <a:noFill/>
                    <a:ln w="15875" cap="rnd">
                      <a:solidFill>
                        <a:srgbClr val="CC0000"/>
                      </a:solidFill>
                      <a:round/>
                      <a:headEnd type="none" w="sm" len="sm"/>
                      <a:tailEnd type="none" w="sm" len="sm"/>
                    </a:ln>
                  </p:spPr>
                  <p:txBody>
                    <a:bodyPr/>
                    <a:lstStyle/>
                    <a:p>
                      <a:endParaRPr lang="en-US"/>
                    </a:p>
                  </p:txBody>
                </p:sp>
                <p:sp>
                  <p:nvSpPr>
                    <p:cNvPr id="4200" name="Freeform 229"/>
                    <p:cNvSpPr>
                      <a:spLocks/>
                    </p:cNvSpPr>
                    <p:nvPr/>
                  </p:nvSpPr>
                  <p:spPr bwMode="auto">
                    <a:xfrm>
                      <a:off x="1899" y="2301"/>
                      <a:ext cx="167" cy="173"/>
                    </a:xfrm>
                    <a:custGeom>
                      <a:avLst/>
                      <a:gdLst>
                        <a:gd name="T0" fmla="*/ 303 w 160"/>
                        <a:gd name="T1" fmla="*/ 0 h 174"/>
                        <a:gd name="T2" fmla="*/ 278 w 160"/>
                        <a:gd name="T3" fmla="*/ 4 h 174"/>
                        <a:gd name="T4" fmla="*/ 249 w 160"/>
                        <a:gd name="T5" fmla="*/ 87 h 174"/>
                        <a:gd name="T6" fmla="*/ 116 w 160"/>
                        <a:gd name="T7" fmla="*/ 150 h 174"/>
                        <a:gd name="T8" fmla="*/ 0 w 160"/>
                        <a:gd name="T9" fmla="*/ 158 h 174"/>
                        <a:gd name="T10" fmla="*/ 0 60000 65536"/>
                        <a:gd name="T11" fmla="*/ 0 60000 65536"/>
                        <a:gd name="T12" fmla="*/ 0 60000 65536"/>
                        <a:gd name="T13" fmla="*/ 0 60000 65536"/>
                        <a:gd name="T14" fmla="*/ 0 60000 65536"/>
                        <a:gd name="T15" fmla="*/ 0 w 160"/>
                        <a:gd name="T16" fmla="*/ 0 h 174"/>
                        <a:gd name="T17" fmla="*/ 160 w 160"/>
                        <a:gd name="T18" fmla="*/ 174 h 174"/>
                      </a:gdLst>
                      <a:ahLst/>
                      <a:cxnLst>
                        <a:cxn ang="T10">
                          <a:pos x="T0" y="T1"/>
                        </a:cxn>
                        <a:cxn ang="T11">
                          <a:pos x="T2" y="T3"/>
                        </a:cxn>
                        <a:cxn ang="T12">
                          <a:pos x="T4" y="T5"/>
                        </a:cxn>
                        <a:cxn ang="T13">
                          <a:pos x="T6" y="T7"/>
                        </a:cxn>
                        <a:cxn ang="T14">
                          <a:pos x="T8" y="T9"/>
                        </a:cxn>
                      </a:cxnLst>
                      <a:rect l="T15" t="T16" r="T17" b="T18"/>
                      <a:pathLst>
                        <a:path w="160" h="174">
                          <a:moveTo>
                            <a:pt x="159" y="0"/>
                          </a:moveTo>
                          <a:lnTo>
                            <a:pt x="146" y="4"/>
                          </a:lnTo>
                          <a:lnTo>
                            <a:pt x="131" y="90"/>
                          </a:lnTo>
                          <a:lnTo>
                            <a:pt x="61" y="165"/>
                          </a:lnTo>
                          <a:lnTo>
                            <a:pt x="0" y="173"/>
                          </a:lnTo>
                        </a:path>
                      </a:pathLst>
                    </a:custGeom>
                    <a:noFill/>
                    <a:ln w="15875" cap="rnd">
                      <a:solidFill>
                        <a:srgbClr val="CC0000"/>
                      </a:solidFill>
                      <a:round/>
                      <a:headEnd type="none" w="sm" len="sm"/>
                      <a:tailEnd type="none" w="sm" len="sm"/>
                    </a:ln>
                  </p:spPr>
                  <p:txBody>
                    <a:bodyPr/>
                    <a:lstStyle/>
                    <a:p>
                      <a:endParaRPr lang="en-US"/>
                    </a:p>
                  </p:txBody>
                </p:sp>
                <p:sp>
                  <p:nvSpPr>
                    <p:cNvPr id="4201" name="Freeform 230"/>
                    <p:cNvSpPr>
                      <a:spLocks/>
                    </p:cNvSpPr>
                    <p:nvPr/>
                  </p:nvSpPr>
                  <p:spPr bwMode="auto">
                    <a:xfrm>
                      <a:off x="2877" y="1932"/>
                      <a:ext cx="744" cy="151"/>
                    </a:xfrm>
                    <a:custGeom>
                      <a:avLst/>
                      <a:gdLst>
                        <a:gd name="T0" fmla="*/ 0 w 744"/>
                        <a:gd name="T1" fmla="*/ 20 h 151"/>
                        <a:gd name="T2" fmla="*/ 44 w 744"/>
                        <a:gd name="T3" fmla="*/ 0 h 151"/>
                        <a:gd name="T4" fmla="*/ 170 w 744"/>
                        <a:gd name="T5" fmla="*/ 29 h 151"/>
                        <a:gd name="T6" fmla="*/ 445 w 744"/>
                        <a:gd name="T7" fmla="*/ 99 h 151"/>
                        <a:gd name="T8" fmla="*/ 454 w 744"/>
                        <a:gd name="T9" fmla="*/ 117 h 151"/>
                        <a:gd name="T10" fmla="*/ 462 w 744"/>
                        <a:gd name="T11" fmla="*/ 102 h 151"/>
                        <a:gd name="T12" fmla="*/ 737 w 744"/>
                        <a:gd name="T13" fmla="*/ 124 h 151"/>
                        <a:gd name="T14" fmla="*/ 744 w 744"/>
                        <a:gd name="T15" fmla="*/ 151 h 151"/>
                        <a:gd name="T16" fmla="*/ 731 w 744"/>
                        <a:gd name="T17" fmla="*/ 137 h 151"/>
                        <a:gd name="T18" fmla="*/ 452 w 744"/>
                        <a:gd name="T19" fmla="*/ 117 h 151"/>
                        <a:gd name="T20" fmla="*/ 156 w 744"/>
                        <a:gd name="T21" fmla="*/ 42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44"/>
                        <a:gd name="T34" fmla="*/ 0 h 151"/>
                        <a:gd name="T35" fmla="*/ 744 w 744"/>
                        <a:gd name="T36" fmla="*/ 151 h 1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44" h="151">
                          <a:moveTo>
                            <a:pt x="0" y="20"/>
                          </a:moveTo>
                          <a:lnTo>
                            <a:pt x="44" y="0"/>
                          </a:lnTo>
                          <a:lnTo>
                            <a:pt x="170" y="29"/>
                          </a:lnTo>
                          <a:lnTo>
                            <a:pt x="445" y="99"/>
                          </a:lnTo>
                          <a:lnTo>
                            <a:pt x="454" y="117"/>
                          </a:lnTo>
                          <a:lnTo>
                            <a:pt x="462" y="102"/>
                          </a:lnTo>
                          <a:lnTo>
                            <a:pt x="737" y="124"/>
                          </a:lnTo>
                          <a:lnTo>
                            <a:pt x="744" y="151"/>
                          </a:lnTo>
                          <a:lnTo>
                            <a:pt x="731" y="137"/>
                          </a:lnTo>
                          <a:lnTo>
                            <a:pt x="452" y="117"/>
                          </a:lnTo>
                          <a:lnTo>
                            <a:pt x="156" y="42"/>
                          </a:lnTo>
                        </a:path>
                      </a:pathLst>
                    </a:custGeom>
                    <a:noFill/>
                    <a:ln w="15875" cap="rnd">
                      <a:solidFill>
                        <a:srgbClr val="CC0000"/>
                      </a:solidFill>
                      <a:round/>
                      <a:headEnd/>
                      <a:tailEnd/>
                    </a:ln>
                  </p:spPr>
                  <p:txBody>
                    <a:bodyPr/>
                    <a:lstStyle/>
                    <a:p>
                      <a:endParaRPr lang="en-US"/>
                    </a:p>
                  </p:txBody>
                </p:sp>
                <p:sp>
                  <p:nvSpPr>
                    <p:cNvPr id="4202" name="Freeform 231"/>
                    <p:cNvSpPr>
                      <a:spLocks/>
                    </p:cNvSpPr>
                    <p:nvPr/>
                  </p:nvSpPr>
                  <p:spPr bwMode="auto">
                    <a:xfrm>
                      <a:off x="1808" y="2141"/>
                      <a:ext cx="103" cy="330"/>
                    </a:xfrm>
                    <a:custGeom>
                      <a:avLst/>
                      <a:gdLst>
                        <a:gd name="T0" fmla="*/ 142 w 98"/>
                        <a:gd name="T1" fmla="*/ 0 h 331"/>
                        <a:gd name="T2" fmla="*/ 79 w 98"/>
                        <a:gd name="T3" fmla="*/ 113 h 331"/>
                        <a:gd name="T4" fmla="*/ 28 w 98"/>
                        <a:gd name="T5" fmla="*/ 140 h 331"/>
                        <a:gd name="T6" fmla="*/ 0 w 98"/>
                        <a:gd name="T7" fmla="*/ 181 h 331"/>
                        <a:gd name="T8" fmla="*/ 8 w 98"/>
                        <a:gd name="T9" fmla="*/ 216 h 331"/>
                        <a:gd name="T10" fmla="*/ 5 w 98"/>
                        <a:gd name="T11" fmla="*/ 285 h 331"/>
                        <a:gd name="T12" fmla="*/ 204 w 98"/>
                        <a:gd name="T13" fmla="*/ 315 h 331"/>
                        <a:gd name="T14" fmla="*/ 0 60000 65536"/>
                        <a:gd name="T15" fmla="*/ 0 60000 65536"/>
                        <a:gd name="T16" fmla="*/ 0 60000 65536"/>
                        <a:gd name="T17" fmla="*/ 0 60000 65536"/>
                        <a:gd name="T18" fmla="*/ 0 60000 65536"/>
                        <a:gd name="T19" fmla="*/ 0 60000 65536"/>
                        <a:gd name="T20" fmla="*/ 0 60000 65536"/>
                        <a:gd name="T21" fmla="*/ 0 w 98"/>
                        <a:gd name="T22" fmla="*/ 0 h 331"/>
                        <a:gd name="T23" fmla="*/ 98 w 98"/>
                        <a:gd name="T24" fmla="*/ 331 h 3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8" h="331">
                          <a:moveTo>
                            <a:pt x="67" y="0"/>
                          </a:moveTo>
                          <a:lnTo>
                            <a:pt x="38" y="113"/>
                          </a:lnTo>
                          <a:lnTo>
                            <a:pt x="13" y="140"/>
                          </a:lnTo>
                          <a:lnTo>
                            <a:pt x="0" y="196"/>
                          </a:lnTo>
                          <a:lnTo>
                            <a:pt x="8" y="231"/>
                          </a:lnTo>
                          <a:lnTo>
                            <a:pt x="5" y="300"/>
                          </a:lnTo>
                          <a:lnTo>
                            <a:pt x="97" y="330"/>
                          </a:lnTo>
                        </a:path>
                      </a:pathLst>
                    </a:custGeom>
                    <a:noFill/>
                    <a:ln w="15875" cap="rnd">
                      <a:solidFill>
                        <a:srgbClr val="CC0000"/>
                      </a:solidFill>
                      <a:round/>
                      <a:headEnd type="none" w="sm" len="sm"/>
                      <a:tailEnd type="none" w="sm" len="sm"/>
                    </a:ln>
                  </p:spPr>
                  <p:txBody>
                    <a:bodyPr/>
                    <a:lstStyle/>
                    <a:p>
                      <a:endParaRPr lang="en-US"/>
                    </a:p>
                  </p:txBody>
                </p:sp>
                <p:sp>
                  <p:nvSpPr>
                    <p:cNvPr id="4203" name="Freeform 232"/>
                    <p:cNvSpPr>
                      <a:spLocks/>
                    </p:cNvSpPr>
                    <p:nvPr/>
                  </p:nvSpPr>
                  <p:spPr bwMode="auto">
                    <a:xfrm>
                      <a:off x="2866" y="3134"/>
                      <a:ext cx="0" cy="17"/>
                    </a:xfrm>
                    <a:custGeom>
                      <a:avLst/>
                      <a:gdLst>
                        <a:gd name="T0" fmla="*/ 0 w 1"/>
                        <a:gd name="T1" fmla="*/ 0 h 17"/>
                        <a:gd name="T2" fmla="*/ 0 w 1"/>
                        <a:gd name="T3" fmla="*/ 16 h 17"/>
                        <a:gd name="T4" fmla="*/ 0 60000 65536"/>
                        <a:gd name="T5" fmla="*/ 0 60000 65536"/>
                        <a:gd name="T6" fmla="*/ 0 w 1"/>
                        <a:gd name="T7" fmla="*/ 0 h 17"/>
                        <a:gd name="T8" fmla="*/ 0 w 1"/>
                        <a:gd name="T9" fmla="*/ 17 h 17"/>
                      </a:gdLst>
                      <a:ahLst/>
                      <a:cxnLst>
                        <a:cxn ang="T4">
                          <a:pos x="T0" y="T1"/>
                        </a:cxn>
                        <a:cxn ang="T5">
                          <a:pos x="T2" y="T3"/>
                        </a:cxn>
                      </a:cxnLst>
                      <a:rect l="T6" t="T7" r="T8" b="T9"/>
                      <a:pathLst>
                        <a:path w="1" h="17">
                          <a:moveTo>
                            <a:pt x="0" y="0"/>
                          </a:moveTo>
                          <a:lnTo>
                            <a:pt x="0" y="16"/>
                          </a:lnTo>
                        </a:path>
                      </a:pathLst>
                    </a:custGeom>
                    <a:noFill/>
                    <a:ln w="15875" cap="rnd">
                      <a:solidFill>
                        <a:srgbClr val="CC0000"/>
                      </a:solidFill>
                      <a:round/>
                      <a:headEnd type="none" w="sm" len="sm"/>
                      <a:tailEnd type="none" w="sm" len="sm"/>
                    </a:ln>
                  </p:spPr>
                  <p:txBody>
                    <a:bodyPr/>
                    <a:lstStyle/>
                    <a:p>
                      <a:endParaRPr lang="en-US"/>
                    </a:p>
                  </p:txBody>
                </p:sp>
                <p:sp>
                  <p:nvSpPr>
                    <p:cNvPr id="4204" name="Freeform 233"/>
                    <p:cNvSpPr>
                      <a:spLocks/>
                    </p:cNvSpPr>
                    <p:nvPr/>
                  </p:nvSpPr>
                  <p:spPr bwMode="auto">
                    <a:xfrm>
                      <a:off x="2874" y="1894"/>
                      <a:ext cx="55" cy="351"/>
                    </a:xfrm>
                    <a:custGeom>
                      <a:avLst/>
                      <a:gdLst>
                        <a:gd name="T0" fmla="*/ 73 w 53"/>
                        <a:gd name="T1" fmla="*/ 0 h 354"/>
                        <a:gd name="T2" fmla="*/ 0 w 53"/>
                        <a:gd name="T3" fmla="*/ 60 h 354"/>
                        <a:gd name="T4" fmla="*/ 89 w 53"/>
                        <a:gd name="T5" fmla="*/ 120 h 354"/>
                        <a:gd name="T6" fmla="*/ 62 w 53"/>
                        <a:gd name="T7" fmla="*/ 155 h 354"/>
                        <a:gd name="T8" fmla="*/ 66 w 53"/>
                        <a:gd name="T9" fmla="*/ 231 h 354"/>
                        <a:gd name="T10" fmla="*/ 44 w 53"/>
                        <a:gd name="T11" fmla="*/ 267 h 354"/>
                        <a:gd name="T12" fmla="*/ 62 w 53"/>
                        <a:gd name="T13" fmla="*/ 308 h 354"/>
                        <a:gd name="T14" fmla="*/ 0 60000 65536"/>
                        <a:gd name="T15" fmla="*/ 0 60000 65536"/>
                        <a:gd name="T16" fmla="*/ 0 60000 65536"/>
                        <a:gd name="T17" fmla="*/ 0 60000 65536"/>
                        <a:gd name="T18" fmla="*/ 0 60000 65536"/>
                        <a:gd name="T19" fmla="*/ 0 60000 65536"/>
                        <a:gd name="T20" fmla="*/ 0 60000 65536"/>
                        <a:gd name="T21" fmla="*/ 0 w 53"/>
                        <a:gd name="T22" fmla="*/ 0 h 354"/>
                        <a:gd name="T23" fmla="*/ 53 w 53"/>
                        <a:gd name="T24" fmla="*/ 354 h 3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354">
                          <a:moveTo>
                            <a:pt x="41" y="0"/>
                          </a:moveTo>
                          <a:lnTo>
                            <a:pt x="0" y="75"/>
                          </a:lnTo>
                          <a:lnTo>
                            <a:pt x="52" y="135"/>
                          </a:lnTo>
                          <a:lnTo>
                            <a:pt x="36" y="170"/>
                          </a:lnTo>
                          <a:lnTo>
                            <a:pt x="38" y="261"/>
                          </a:lnTo>
                          <a:lnTo>
                            <a:pt x="27" y="299"/>
                          </a:lnTo>
                          <a:lnTo>
                            <a:pt x="36" y="353"/>
                          </a:lnTo>
                        </a:path>
                      </a:pathLst>
                    </a:custGeom>
                    <a:noFill/>
                    <a:ln w="15875" cap="rnd">
                      <a:solidFill>
                        <a:srgbClr val="CC0000"/>
                      </a:solidFill>
                      <a:round/>
                      <a:headEnd type="none" w="sm" len="sm"/>
                      <a:tailEnd type="none" w="sm" len="sm"/>
                    </a:ln>
                  </p:spPr>
                  <p:txBody>
                    <a:bodyPr/>
                    <a:lstStyle/>
                    <a:p>
                      <a:endParaRPr lang="en-US"/>
                    </a:p>
                  </p:txBody>
                </p:sp>
                <p:sp>
                  <p:nvSpPr>
                    <p:cNvPr id="4205" name="Freeform 234"/>
                    <p:cNvSpPr>
                      <a:spLocks/>
                    </p:cNvSpPr>
                    <p:nvPr/>
                  </p:nvSpPr>
                  <p:spPr bwMode="auto">
                    <a:xfrm>
                      <a:off x="2930" y="2027"/>
                      <a:ext cx="375" cy="42"/>
                    </a:xfrm>
                    <a:custGeom>
                      <a:avLst/>
                      <a:gdLst>
                        <a:gd name="T0" fmla="*/ 0 w 358"/>
                        <a:gd name="T1" fmla="*/ 0 h 42"/>
                        <a:gd name="T2" fmla="*/ 103 w 358"/>
                        <a:gd name="T3" fmla="*/ 40 h 42"/>
                        <a:gd name="T4" fmla="*/ 171 w 358"/>
                        <a:gd name="T5" fmla="*/ 41 h 42"/>
                        <a:gd name="T6" fmla="*/ 223 w 358"/>
                        <a:gd name="T7" fmla="*/ 22 h 42"/>
                        <a:gd name="T8" fmla="*/ 660 w 358"/>
                        <a:gd name="T9" fmla="*/ 22 h 42"/>
                        <a:gd name="T10" fmla="*/ 716 w 358"/>
                        <a:gd name="T11" fmla="*/ 38 h 42"/>
                        <a:gd name="T12" fmla="*/ 0 60000 65536"/>
                        <a:gd name="T13" fmla="*/ 0 60000 65536"/>
                        <a:gd name="T14" fmla="*/ 0 60000 65536"/>
                        <a:gd name="T15" fmla="*/ 0 60000 65536"/>
                        <a:gd name="T16" fmla="*/ 0 60000 65536"/>
                        <a:gd name="T17" fmla="*/ 0 60000 65536"/>
                        <a:gd name="T18" fmla="*/ 0 w 358"/>
                        <a:gd name="T19" fmla="*/ 0 h 42"/>
                        <a:gd name="T20" fmla="*/ 358 w 358"/>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358" h="42">
                          <a:moveTo>
                            <a:pt x="0" y="0"/>
                          </a:moveTo>
                          <a:lnTo>
                            <a:pt x="51" y="40"/>
                          </a:lnTo>
                          <a:lnTo>
                            <a:pt x="86" y="41"/>
                          </a:lnTo>
                          <a:lnTo>
                            <a:pt x="111" y="22"/>
                          </a:lnTo>
                          <a:lnTo>
                            <a:pt x="327" y="22"/>
                          </a:lnTo>
                          <a:lnTo>
                            <a:pt x="357" y="38"/>
                          </a:lnTo>
                        </a:path>
                      </a:pathLst>
                    </a:custGeom>
                    <a:noFill/>
                    <a:ln w="15875" cap="rnd">
                      <a:solidFill>
                        <a:srgbClr val="CC0000"/>
                      </a:solidFill>
                      <a:round/>
                      <a:headEnd type="none" w="sm" len="sm"/>
                      <a:tailEnd type="none" w="sm" len="sm"/>
                    </a:ln>
                  </p:spPr>
                  <p:txBody>
                    <a:bodyPr/>
                    <a:lstStyle/>
                    <a:p>
                      <a:endParaRPr lang="en-US"/>
                    </a:p>
                  </p:txBody>
                </p:sp>
                <p:sp>
                  <p:nvSpPr>
                    <p:cNvPr id="4206" name="Freeform 235"/>
                    <p:cNvSpPr>
                      <a:spLocks/>
                    </p:cNvSpPr>
                    <p:nvPr/>
                  </p:nvSpPr>
                  <p:spPr bwMode="auto">
                    <a:xfrm>
                      <a:off x="2474" y="2020"/>
                      <a:ext cx="68" cy="140"/>
                    </a:xfrm>
                    <a:custGeom>
                      <a:avLst/>
                      <a:gdLst>
                        <a:gd name="T0" fmla="*/ 49 w 68"/>
                        <a:gd name="T1" fmla="*/ 0 h 140"/>
                        <a:gd name="T2" fmla="*/ 24 w 68"/>
                        <a:gd name="T3" fmla="*/ 140 h 140"/>
                        <a:gd name="T4" fmla="*/ 62 w 68"/>
                        <a:gd name="T5" fmla="*/ 111 h 140"/>
                        <a:gd name="T6" fmla="*/ 68 w 68"/>
                        <a:gd name="T7" fmla="*/ 58 h 140"/>
                        <a:gd name="T8" fmla="*/ 0 w 68"/>
                        <a:gd name="T9" fmla="*/ 28 h 140"/>
                        <a:gd name="T10" fmla="*/ 0 60000 65536"/>
                        <a:gd name="T11" fmla="*/ 0 60000 65536"/>
                        <a:gd name="T12" fmla="*/ 0 60000 65536"/>
                        <a:gd name="T13" fmla="*/ 0 60000 65536"/>
                        <a:gd name="T14" fmla="*/ 0 60000 65536"/>
                        <a:gd name="T15" fmla="*/ 0 w 68"/>
                        <a:gd name="T16" fmla="*/ 0 h 140"/>
                        <a:gd name="T17" fmla="*/ 68 w 68"/>
                        <a:gd name="T18" fmla="*/ 140 h 140"/>
                      </a:gdLst>
                      <a:ahLst/>
                      <a:cxnLst>
                        <a:cxn ang="T10">
                          <a:pos x="T0" y="T1"/>
                        </a:cxn>
                        <a:cxn ang="T11">
                          <a:pos x="T2" y="T3"/>
                        </a:cxn>
                        <a:cxn ang="T12">
                          <a:pos x="T4" y="T5"/>
                        </a:cxn>
                        <a:cxn ang="T13">
                          <a:pos x="T6" y="T7"/>
                        </a:cxn>
                        <a:cxn ang="T14">
                          <a:pos x="T8" y="T9"/>
                        </a:cxn>
                      </a:cxnLst>
                      <a:rect l="T15" t="T16" r="T17" b="T18"/>
                      <a:pathLst>
                        <a:path w="68" h="140">
                          <a:moveTo>
                            <a:pt x="49" y="0"/>
                          </a:moveTo>
                          <a:lnTo>
                            <a:pt x="24" y="140"/>
                          </a:lnTo>
                          <a:lnTo>
                            <a:pt x="62" y="111"/>
                          </a:lnTo>
                          <a:lnTo>
                            <a:pt x="68" y="58"/>
                          </a:lnTo>
                          <a:lnTo>
                            <a:pt x="0" y="28"/>
                          </a:lnTo>
                        </a:path>
                      </a:pathLst>
                    </a:custGeom>
                    <a:noFill/>
                    <a:ln w="15875" cap="rnd">
                      <a:solidFill>
                        <a:srgbClr val="CC0000"/>
                      </a:solidFill>
                      <a:round/>
                      <a:headEnd type="none" w="sm" len="sm"/>
                      <a:tailEnd type="none" w="sm" len="sm"/>
                    </a:ln>
                  </p:spPr>
                  <p:txBody>
                    <a:bodyPr/>
                    <a:lstStyle/>
                    <a:p>
                      <a:endParaRPr lang="en-US"/>
                    </a:p>
                  </p:txBody>
                </p:sp>
                <p:sp>
                  <p:nvSpPr>
                    <p:cNvPr id="4207" name="Freeform 236"/>
                    <p:cNvSpPr>
                      <a:spLocks/>
                    </p:cNvSpPr>
                    <p:nvPr/>
                  </p:nvSpPr>
                  <p:spPr bwMode="auto">
                    <a:xfrm>
                      <a:off x="2388" y="2099"/>
                      <a:ext cx="162" cy="225"/>
                    </a:xfrm>
                    <a:custGeom>
                      <a:avLst/>
                      <a:gdLst>
                        <a:gd name="T0" fmla="*/ 0 w 154"/>
                        <a:gd name="T1" fmla="*/ 0 h 227"/>
                        <a:gd name="T2" fmla="*/ 58 w 154"/>
                        <a:gd name="T3" fmla="*/ 56 h 227"/>
                        <a:gd name="T4" fmla="*/ 225 w 154"/>
                        <a:gd name="T5" fmla="*/ 56 h 227"/>
                        <a:gd name="T6" fmla="*/ 237 w 154"/>
                        <a:gd name="T7" fmla="*/ 136 h 227"/>
                        <a:gd name="T8" fmla="*/ 327 w 154"/>
                        <a:gd name="T9" fmla="*/ 196 h 227"/>
                        <a:gd name="T10" fmla="*/ 218 w 154"/>
                        <a:gd name="T11" fmla="*/ 56 h 227"/>
                        <a:gd name="T12" fmla="*/ 0 60000 65536"/>
                        <a:gd name="T13" fmla="*/ 0 60000 65536"/>
                        <a:gd name="T14" fmla="*/ 0 60000 65536"/>
                        <a:gd name="T15" fmla="*/ 0 60000 65536"/>
                        <a:gd name="T16" fmla="*/ 0 60000 65536"/>
                        <a:gd name="T17" fmla="*/ 0 60000 65536"/>
                        <a:gd name="T18" fmla="*/ 0 w 154"/>
                        <a:gd name="T19" fmla="*/ 0 h 227"/>
                        <a:gd name="T20" fmla="*/ 154 w 154"/>
                        <a:gd name="T21" fmla="*/ 227 h 227"/>
                      </a:gdLst>
                      <a:ahLst/>
                      <a:cxnLst>
                        <a:cxn ang="T12">
                          <a:pos x="T0" y="T1"/>
                        </a:cxn>
                        <a:cxn ang="T13">
                          <a:pos x="T2" y="T3"/>
                        </a:cxn>
                        <a:cxn ang="T14">
                          <a:pos x="T4" y="T5"/>
                        </a:cxn>
                        <a:cxn ang="T15">
                          <a:pos x="T6" y="T7"/>
                        </a:cxn>
                        <a:cxn ang="T16">
                          <a:pos x="T8" y="T9"/>
                        </a:cxn>
                        <a:cxn ang="T17">
                          <a:pos x="T10" y="T11"/>
                        </a:cxn>
                      </a:cxnLst>
                      <a:rect l="T18" t="T19" r="T20" b="T21"/>
                      <a:pathLst>
                        <a:path w="154" h="227">
                          <a:moveTo>
                            <a:pt x="0" y="0"/>
                          </a:moveTo>
                          <a:lnTo>
                            <a:pt x="27" y="59"/>
                          </a:lnTo>
                          <a:lnTo>
                            <a:pt x="105" y="62"/>
                          </a:lnTo>
                          <a:lnTo>
                            <a:pt x="110" y="151"/>
                          </a:lnTo>
                          <a:lnTo>
                            <a:pt x="153" y="226"/>
                          </a:lnTo>
                          <a:lnTo>
                            <a:pt x="102" y="59"/>
                          </a:lnTo>
                        </a:path>
                      </a:pathLst>
                    </a:custGeom>
                    <a:noFill/>
                    <a:ln w="15875" cap="rnd">
                      <a:solidFill>
                        <a:srgbClr val="CC0000"/>
                      </a:solidFill>
                      <a:round/>
                      <a:headEnd type="none" w="sm" len="sm"/>
                      <a:tailEnd type="none" w="sm" len="sm"/>
                    </a:ln>
                  </p:spPr>
                  <p:txBody>
                    <a:bodyPr/>
                    <a:lstStyle/>
                    <a:p>
                      <a:endParaRPr lang="en-US"/>
                    </a:p>
                  </p:txBody>
                </p:sp>
                <p:sp>
                  <p:nvSpPr>
                    <p:cNvPr id="4208" name="Freeform 237"/>
                    <p:cNvSpPr>
                      <a:spLocks/>
                    </p:cNvSpPr>
                    <p:nvPr/>
                  </p:nvSpPr>
                  <p:spPr bwMode="auto">
                    <a:xfrm>
                      <a:off x="2548" y="2324"/>
                      <a:ext cx="182" cy="126"/>
                    </a:xfrm>
                    <a:custGeom>
                      <a:avLst/>
                      <a:gdLst>
                        <a:gd name="T0" fmla="*/ 0 w 173"/>
                        <a:gd name="T1" fmla="*/ 0 h 127"/>
                        <a:gd name="T2" fmla="*/ 282 w 173"/>
                        <a:gd name="T3" fmla="*/ 106 h 127"/>
                        <a:gd name="T4" fmla="*/ 366 w 173"/>
                        <a:gd name="T5" fmla="*/ 111 h 127"/>
                        <a:gd name="T6" fmla="*/ 0 60000 65536"/>
                        <a:gd name="T7" fmla="*/ 0 60000 65536"/>
                        <a:gd name="T8" fmla="*/ 0 60000 65536"/>
                        <a:gd name="T9" fmla="*/ 0 w 173"/>
                        <a:gd name="T10" fmla="*/ 0 h 127"/>
                        <a:gd name="T11" fmla="*/ 173 w 173"/>
                        <a:gd name="T12" fmla="*/ 127 h 127"/>
                      </a:gdLst>
                      <a:ahLst/>
                      <a:cxnLst>
                        <a:cxn ang="T6">
                          <a:pos x="T0" y="T1"/>
                        </a:cxn>
                        <a:cxn ang="T7">
                          <a:pos x="T2" y="T3"/>
                        </a:cxn>
                        <a:cxn ang="T8">
                          <a:pos x="T4" y="T5"/>
                        </a:cxn>
                      </a:cxnLst>
                      <a:rect l="T9" t="T10" r="T11" b="T12"/>
                      <a:pathLst>
                        <a:path w="173" h="127">
                          <a:moveTo>
                            <a:pt x="0" y="0"/>
                          </a:moveTo>
                          <a:lnTo>
                            <a:pt x="132" y="121"/>
                          </a:lnTo>
                          <a:lnTo>
                            <a:pt x="172" y="126"/>
                          </a:lnTo>
                        </a:path>
                      </a:pathLst>
                    </a:custGeom>
                    <a:noFill/>
                    <a:ln w="15875" cap="rnd">
                      <a:solidFill>
                        <a:srgbClr val="CC0000"/>
                      </a:solidFill>
                      <a:round/>
                      <a:headEnd type="none" w="sm" len="sm"/>
                      <a:tailEnd type="none" w="sm" len="sm"/>
                    </a:ln>
                  </p:spPr>
                  <p:txBody>
                    <a:bodyPr/>
                    <a:lstStyle/>
                    <a:p>
                      <a:endParaRPr lang="en-US"/>
                    </a:p>
                  </p:txBody>
                </p:sp>
                <p:sp>
                  <p:nvSpPr>
                    <p:cNvPr id="4209" name="Freeform 238"/>
                    <p:cNvSpPr>
                      <a:spLocks/>
                    </p:cNvSpPr>
                    <p:nvPr/>
                  </p:nvSpPr>
                  <p:spPr bwMode="auto">
                    <a:xfrm>
                      <a:off x="3341" y="2064"/>
                      <a:ext cx="282" cy="20"/>
                    </a:xfrm>
                    <a:custGeom>
                      <a:avLst/>
                      <a:gdLst>
                        <a:gd name="T0" fmla="*/ 0 w 269"/>
                        <a:gd name="T1" fmla="*/ 8 h 21"/>
                        <a:gd name="T2" fmla="*/ 36 w 269"/>
                        <a:gd name="T3" fmla="*/ 0 h 21"/>
                        <a:gd name="T4" fmla="*/ 545 w 269"/>
                        <a:gd name="T5" fmla="*/ 10 h 21"/>
                        <a:gd name="T6" fmla="*/ 0 60000 65536"/>
                        <a:gd name="T7" fmla="*/ 0 60000 65536"/>
                        <a:gd name="T8" fmla="*/ 0 60000 65536"/>
                        <a:gd name="T9" fmla="*/ 0 w 269"/>
                        <a:gd name="T10" fmla="*/ 0 h 21"/>
                        <a:gd name="T11" fmla="*/ 269 w 269"/>
                        <a:gd name="T12" fmla="*/ 21 h 21"/>
                      </a:gdLst>
                      <a:ahLst/>
                      <a:cxnLst>
                        <a:cxn ang="T6">
                          <a:pos x="T0" y="T1"/>
                        </a:cxn>
                        <a:cxn ang="T7">
                          <a:pos x="T2" y="T3"/>
                        </a:cxn>
                        <a:cxn ang="T8">
                          <a:pos x="T4" y="T5"/>
                        </a:cxn>
                      </a:cxnLst>
                      <a:rect l="T9" t="T10" r="T11" b="T12"/>
                      <a:pathLst>
                        <a:path w="269" h="21">
                          <a:moveTo>
                            <a:pt x="0" y="8"/>
                          </a:moveTo>
                          <a:lnTo>
                            <a:pt x="19" y="0"/>
                          </a:lnTo>
                          <a:lnTo>
                            <a:pt x="268" y="20"/>
                          </a:lnTo>
                        </a:path>
                      </a:pathLst>
                    </a:custGeom>
                    <a:noFill/>
                    <a:ln w="15875" cap="rnd">
                      <a:solidFill>
                        <a:srgbClr val="CC0000"/>
                      </a:solidFill>
                      <a:round/>
                      <a:headEnd type="none" w="sm" len="sm"/>
                      <a:tailEnd type="none" w="sm" len="sm"/>
                    </a:ln>
                  </p:spPr>
                  <p:txBody>
                    <a:bodyPr/>
                    <a:lstStyle/>
                    <a:p>
                      <a:endParaRPr lang="en-US"/>
                    </a:p>
                  </p:txBody>
                </p:sp>
                <p:sp>
                  <p:nvSpPr>
                    <p:cNvPr id="4210" name="Freeform 239"/>
                    <p:cNvSpPr>
                      <a:spLocks/>
                    </p:cNvSpPr>
                    <p:nvPr/>
                  </p:nvSpPr>
                  <p:spPr bwMode="auto">
                    <a:xfrm>
                      <a:off x="1755" y="2335"/>
                      <a:ext cx="141" cy="163"/>
                    </a:xfrm>
                    <a:custGeom>
                      <a:avLst/>
                      <a:gdLst>
                        <a:gd name="T0" fmla="*/ 256 w 135"/>
                        <a:gd name="T1" fmla="*/ 121 h 164"/>
                        <a:gd name="T2" fmla="*/ 128 w 135"/>
                        <a:gd name="T3" fmla="*/ 108 h 164"/>
                        <a:gd name="T4" fmla="*/ 50 w 135"/>
                        <a:gd name="T5" fmla="*/ 148 h 164"/>
                        <a:gd name="T6" fmla="*/ 103 w 135"/>
                        <a:gd name="T7" fmla="*/ 95 h 164"/>
                        <a:gd name="T8" fmla="*/ 50 w 135"/>
                        <a:gd name="T9" fmla="*/ 48 h 164"/>
                        <a:gd name="T10" fmla="*/ 91 w 135"/>
                        <a:gd name="T11" fmla="*/ 0 h 164"/>
                        <a:gd name="T12" fmla="*/ 28 w 135"/>
                        <a:gd name="T13" fmla="*/ 27 h 164"/>
                        <a:gd name="T14" fmla="*/ 0 w 135"/>
                        <a:gd name="T15" fmla="*/ 82 h 164"/>
                        <a:gd name="T16" fmla="*/ 87 w 135"/>
                        <a:gd name="T17" fmla="*/ 82 h 1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5"/>
                        <a:gd name="T28" fmla="*/ 0 h 164"/>
                        <a:gd name="T29" fmla="*/ 135 w 135"/>
                        <a:gd name="T30" fmla="*/ 164 h 1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5" h="164">
                          <a:moveTo>
                            <a:pt x="134" y="136"/>
                          </a:moveTo>
                          <a:lnTo>
                            <a:pt x="67" y="123"/>
                          </a:lnTo>
                          <a:lnTo>
                            <a:pt x="27" y="163"/>
                          </a:lnTo>
                          <a:lnTo>
                            <a:pt x="54" y="110"/>
                          </a:lnTo>
                          <a:lnTo>
                            <a:pt x="27" y="48"/>
                          </a:lnTo>
                          <a:lnTo>
                            <a:pt x="48" y="0"/>
                          </a:lnTo>
                          <a:lnTo>
                            <a:pt x="13" y="27"/>
                          </a:lnTo>
                          <a:lnTo>
                            <a:pt x="0" y="96"/>
                          </a:lnTo>
                          <a:lnTo>
                            <a:pt x="46" y="91"/>
                          </a:lnTo>
                        </a:path>
                      </a:pathLst>
                    </a:custGeom>
                    <a:noFill/>
                    <a:ln w="15875" cap="rnd">
                      <a:solidFill>
                        <a:srgbClr val="CC0000"/>
                      </a:solidFill>
                      <a:round/>
                      <a:headEnd type="none" w="sm" len="sm"/>
                      <a:tailEnd type="none" w="sm" len="sm"/>
                    </a:ln>
                  </p:spPr>
                  <p:txBody>
                    <a:bodyPr/>
                    <a:lstStyle/>
                    <a:p>
                      <a:endParaRPr lang="en-US"/>
                    </a:p>
                  </p:txBody>
                </p:sp>
                <p:sp>
                  <p:nvSpPr>
                    <p:cNvPr id="4211" name="Freeform 240"/>
                    <p:cNvSpPr>
                      <a:spLocks/>
                    </p:cNvSpPr>
                    <p:nvPr/>
                  </p:nvSpPr>
                  <p:spPr bwMode="auto">
                    <a:xfrm>
                      <a:off x="2185" y="1841"/>
                      <a:ext cx="289" cy="212"/>
                    </a:xfrm>
                    <a:custGeom>
                      <a:avLst/>
                      <a:gdLst>
                        <a:gd name="T0" fmla="*/ 552 w 276"/>
                        <a:gd name="T1" fmla="*/ 197 h 213"/>
                        <a:gd name="T2" fmla="*/ 309 w 276"/>
                        <a:gd name="T3" fmla="*/ 122 h 213"/>
                        <a:gd name="T4" fmla="*/ 258 w 276"/>
                        <a:gd name="T5" fmla="*/ 99 h 213"/>
                        <a:gd name="T6" fmla="*/ 0 w 276"/>
                        <a:gd name="T7" fmla="*/ 0 h 213"/>
                        <a:gd name="T8" fmla="*/ 0 60000 65536"/>
                        <a:gd name="T9" fmla="*/ 0 60000 65536"/>
                        <a:gd name="T10" fmla="*/ 0 60000 65536"/>
                        <a:gd name="T11" fmla="*/ 0 60000 65536"/>
                        <a:gd name="T12" fmla="*/ 0 w 276"/>
                        <a:gd name="T13" fmla="*/ 0 h 213"/>
                        <a:gd name="T14" fmla="*/ 276 w 276"/>
                        <a:gd name="T15" fmla="*/ 213 h 213"/>
                      </a:gdLst>
                      <a:ahLst/>
                      <a:cxnLst>
                        <a:cxn ang="T8">
                          <a:pos x="T0" y="T1"/>
                        </a:cxn>
                        <a:cxn ang="T9">
                          <a:pos x="T2" y="T3"/>
                        </a:cxn>
                        <a:cxn ang="T10">
                          <a:pos x="T4" y="T5"/>
                        </a:cxn>
                        <a:cxn ang="T11">
                          <a:pos x="T6" y="T7"/>
                        </a:cxn>
                      </a:cxnLst>
                      <a:rect l="T12" t="T13" r="T14" b="T15"/>
                      <a:pathLst>
                        <a:path w="276" h="213">
                          <a:moveTo>
                            <a:pt x="275" y="212"/>
                          </a:moveTo>
                          <a:lnTo>
                            <a:pt x="154" y="137"/>
                          </a:lnTo>
                          <a:lnTo>
                            <a:pt x="129" y="99"/>
                          </a:lnTo>
                          <a:lnTo>
                            <a:pt x="0" y="0"/>
                          </a:lnTo>
                        </a:path>
                      </a:pathLst>
                    </a:custGeom>
                    <a:noFill/>
                    <a:ln w="15875" cap="rnd">
                      <a:solidFill>
                        <a:srgbClr val="CC0000"/>
                      </a:solidFill>
                      <a:round/>
                      <a:headEnd type="none" w="sm" len="sm"/>
                      <a:tailEnd type="none" w="sm" len="sm"/>
                    </a:ln>
                  </p:spPr>
                  <p:txBody>
                    <a:bodyPr/>
                    <a:lstStyle/>
                    <a:p>
                      <a:endParaRPr lang="en-US"/>
                    </a:p>
                  </p:txBody>
                </p:sp>
                <p:sp>
                  <p:nvSpPr>
                    <p:cNvPr id="4212" name="Freeform 241"/>
                    <p:cNvSpPr>
                      <a:spLocks/>
                    </p:cNvSpPr>
                    <p:nvPr/>
                  </p:nvSpPr>
                  <p:spPr bwMode="auto">
                    <a:xfrm>
                      <a:off x="2994" y="3004"/>
                      <a:ext cx="30" cy="259"/>
                    </a:xfrm>
                    <a:custGeom>
                      <a:avLst/>
                      <a:gdLst>
                        <a:gd name="T0" fmla="*/ 43 w 29"/>
                        <a:gd name="T1" fmla="*/ 244 h 260"/>
                        <a:gd name="T2" fmla="*/ 0 w 29"/>
                        <a:gd name="T3" fmla="*/ 122 h 260"/>
                        <a:gd name="T4" fmla="*/ 10 w 29"/>
                        <a:gd name="T5" fmla="*/ 0 h 260"/>
                        <a:gd name="T6" fmla="*/ 0 60000 65536"/>
                        <a:gd name="T7" fmla="*/ 0 60000 65536"/>
                        <a:gd name="T8" fmla="*/ 0 60000 65536"/>
                        <a:gd name="T9" fmla="*/ 0 w 29"/>
                        <a:gd name="T10" fmla="*/ 0 h 260"/>
                        <a:gd name="T11" fmla="*/ 29 w 29"/>
                        <a:gd name="T12" fmla="*/ 260 h 260"/>
                      </a:gdLst>
                      <a:ahLst/>
                      <a:cxnLst>
                        <a:cxn ang="T6">
                          <a:pos x="T0" y="T1"/>
                        </a:cxn>
                        <a:cxn ang="T7">
                          <a:pos x="T2" y="T3"/>
                        </a:cxn>
                        <a:cxn ang="T8">
                          <a:pos x="T4" y="T5"/>
                        </a:cxn>
                      </a:cxnLst>
                      <a:rect l="T9" t="T10" r="T11" b="T12"/>
                      <a:pathLst>
                        <a:path w="29" h="260">
                          <a:moveTo>
                            <a:pt x="28" y="259"/>
                          </a:moveTo>
                          <a:lnTo>
                            <a:pt x="0" y="122"/>
                          </a:lnTo>
                          <a:lnTo>
                            <a:pt x="10" y="0"/>
                          </a:lnTo>
                        </a:path>
                      </a:pathLst>
                    </a:custGeom>
                    <a:noFill/>
                    <a:ln w="15875" cap="rnd">
                      <a:solidFill>
                        <a:srgbClr val="CC0000"/>
                      </a:solidFill>
                      <a:round/>
                      <a:headEnd type="none" w="sm" len="sm"/>
                      <a:tailEnd type="none" w="sm" len="sm"/>
                    </a:ln>
                  </p:spPr>
                  <p:txBody>
                    <a:bodyPr/>
                    <a:lstStyle/>
                    <a:p>
                      <a:endParaRPr lang="en-US"/>
                    </a:p>
                  </p:txBody>
                </p:sp>
                <p:sp>
                  <p:nvSpPr>
                    <p:cNvPr id="4213" name="Freeform 242"/>
                    <p:cNvSpPr>
                      <a:spLocks/>
                    </p:cNvSpPr>
                    <p:nvPr/>
                  </p:nvSpPr>
                  <p:spPr bwMode="auto">
                    <a:xfrm>
                      <a:off x="2751" y="2922"/>
                      <a:ext cx="249" cy="80"/>
                    </a:xfrm>
                    <a:custGeom>
                      <a:avLst/>
                      <a:gdLst>
                        <a:gd name="T0" fmla="*/ 0 w 238"/>
                        <a:gd name="T1" fmla="*/ 19 h 82"/>
                        <a:gd name="T2" fmla="*/ 354 w 238"/>
                        <a:gd name="T3" fmla="*/ 20 h 82"/>
                        <a:gd name="T4" fmla="*/ 387 w 238"/>
                        <a:gd name="T5" fmla="*/ 0 h 82"/>
                        <a:gd name="T6" fmla="*/ 418 w 238"/>
                        <a:gd name="T7" fmla="*/ 16 h 82"/>
                        <a:gd name="T8" fmla="*/ 467 w 238"/>
                        <a:gd name="T9" fmla="*/ 56 h 82"/>
                        <a:gd name="T10" fmla="*/ 0 60000 65536"/>
                        <a:gd name="T11" fmla="*/ 0 60000 65536"/>
                        <a:gd name="T12" fmla="*/ 0 60000 65536"/>
                        <a:gd name="T13" fmla="*/ 0 60000 65536"/>
                        <a:gd name="T14" fmla="*/ 0 60000 65536"/>
                        <a:gd name="T15" fmla="*/ 0 w 238"/>
                        <a:gd name="T16" fmla="*/ 0 h 82"/>
                        <a:gd name="T17" fmla="*/ 238 w 238"/>
                        <a:gd name="T18" fmla="*/ 82 h 82"/>
                      </a:gdLst>
                      <a:ahLst/>
                      <a:cxnLst>
                        <a:cxn ang="T10">
                          <a:pos x="T0" y="T1"/>
                        </a:cxn>
                        <a:cxn ang="T11">
                          <a:pos x="T2" y="T3"/>
                        </a:cxn>
                        <a:cxn ang="T12">
                          <a:pos x="T4" y="T5"/>
                        </a:cxn>
                        <a:cxn ang="T13">
                          <a:pos x="T6" y="T7"/>
                        </a:cxn>
                        <a:cxn ang="T14">
                          <a:pos x="T8" y="T9"/>
                        </a:cxn>
                      </a:cxnLst>
                      <a:rect l="T15" t="T16" r="T17" b="T18"/>
                      <a:pathLst>
                        <a:path w="238" h="82">
                          <a:moveTo>
                            <a:pt x="0" y="19"/>
                          </a:moveTo>
                          <a:lnTo>
                            <a:pt x="180" y="22"/>
                          </a:lnTo>
                          <a:lnTo>
                            <a:pt x="197" y="0"/>
                          </a:lnTo>
                          <a:lnTo>
                            <a:pt x="213" y="16"/>
                          </a:lnTo>
                          <a:lnTo>
                            <a:pt x="237" y="81"/>
                          </a:lnTo>
                        </a:path>
                      </a:pathLst>
                    </a:custGeom>
                    <a:noFill/>
                    <a:ln w="15875" cap="rnd">
                      <a:solidFill>
                        <a:srgbClr val="CC0000"/>
                      </a:solidFill>
                      <a:round/>
                      <a:headEnd type="none" w="sm" len="sm"/>
                      <a:tailEnd type="none" w="sm" len="sm"/>
                    </a:ln>
                  </p:spPr>
                  <p:txBody>
                    <a:bodyPr/>
                    <a:lstStyle/>
                    <a:p>
                      <a:endParaRPr lang="en-US"/>
                    </a:p>
                  </p:txBody>
                </p:sp>
                <p:sp>
                  <p:nvSpPr>
                    <p:cNvPr id="4214" name="Freeform 243"/>
                    <p:cNvSpPr>
                      <a:spLocks/>
                    </p:cNvSpPr>
                    <p:nvPr/>
                  </p:nvSpPr>
                  <p:spPr bwMode="auto">
                    <a:xfrm>
                      <a:off x="2866" y="3007"/>
                      <a:ext cx="138" cy="142"/>
                    </a:xfrm>
                    <a:custGeom>
                      <a:avLst/>
                      <a:gdLst>
                        <a:gd name="T0" fmla="*/ 0 w 133"/>
                        <a:gd name="T1" fmla="*/ 127 h 143"/>
                        <a:gd name="T2" fmla="*/ 44 w 133"/>
                        <a:gd name="T3" fmla="*/ 127 h 143"/>
                        <a:gd name="T4" fmla="*/ 145 w 133"/>
                        <a:gd name="T5" fmla="*/ 73 h 143"/>
                        <a:gd name="T6" fmla="*/ 145 w 133"/>
                        <a:gd name="T7" fmla="*/ 70 h 143"/>
                        <a:gd name="T8" fmla="*/ 229 w 133"/>
                        <a:gd name="T9" fmla="*/ 0 h 143"/>
                        <a:gd name="T10" fmla="*/ 0 60000 65536"/>
                        <a:gd name="T11" fmla="*/ 0 60000 65536"/>
                        <a:gd name="T12" fmla="*/ 0 60000 65536"/>
                        <a:gd name="T13" fmla="*/ 0 60000 65536"/>
                        <a:gd name="T14" fmla="*/ 0 60000 65536"/>
                        <a:gd name="T15" fmla="*/ 0 w 133"/>
                        <a:gd name="T16" fmla="*/ 0 h 143"/>
                        <a:gd name="T17" fmla="*/ 133 w 133"/>
                        <a:gd name="T18" fmla="*/ 143 h 143"/>
                      </a:gdLst>
                      <a:ahLst/>
                      <a:cxnLst>
                        <a:cxn ang="T10">
                          <a:pos x="T0" y="T1"/>
                        </a:cxn>
                        <a:cxn ang="T11">
                          <a:pos x="T2" y="T3"/>
                        </a:cxn>
                        <a:cxn ang="T12">
                          <a:pos x="T4" y="T5"/>
                        </a:cxn>
                        <a:cxn ang="T13">
                          <a:pos x="T6" y="T7"/>
                        </a:cxn>
                        <a:cxn ang="T14">
                          <a:pos x="T8" y="T9"/>
                        </a:cxn>
                      </a:cxnLst>
                      <a:rect l="T15" t="T16" r="T17" b="T18"/>
                      <a:pathLst>
                        <a:path w="133" h="143">
                          <a:moveTo>
                            <a:pt x="0" y="142"/>
                          </a:moveTo>
                          <a:lnTo>
                            <a:pt x="27" y="142"/>
                          </a:lnTo>
                          <a:lnTo>
                            <a:pt x="84" y="88"/>
                          </a:lnTo>
                          <a:lnTo>
                            <a:pt x="84" y="70"/>
                          </a:lnTo>
                          <a:lnTo>
                            <a:pt x="132" y="0"/>
                          </a:lnTo>
                        </a:path>
                      </a:pathLst>
                    </a:custGeom>
                    <a:noFill/>
                    <a:ln w="15875" cap="rnd">
                      <a:solidFill>
                        <a:srgbClr val="CC0000"/>
                      </a:solidFill>
                      <a:round/>
                      <a:headEnd type="none" w="sm" len="sm"/>
                      <a:tailEnd type="none" w="sm" len="sm"/>
                    </a:ln>
                  </p:spPr>
                  <p:txBody>
                    <a:bodyPr/>
                    <a:lstStyle/>
                    <a:p>
                      <a:endParaRPr lang="en-US"/>
                    </a:p>
                  </p:txBody>
                </p:sp>
                <p:sp>
                  <p:nvSpPr>
                    <p:cNvPr id="4215" name="Freeform 244"/>
                    <p:cNvSpPr>
                      <a:spLocks/>
                    </p:cNvSpPr>
                    <p:nvPr/>
                  </p:nvSpPr>
                  <p:spPr bwMode="auto">
                    <a:xfrm>
                      <a:off x="2874" y="2247"/>
                      <a:ext cx="48" cy="195"/>
                    </a:xfrm>
                    <a:custGeom>
                      <a:avLst/>
                      <a:gdLst>
                        <a:gd name="T0" fmla="*/ 77 w 46"/>
                        <a:gd name="T1" fmla="*/ 0 h 197"/>
                        <a:gd name="T2" fmla="*/ 83 w 46"/>
                        <a:gd name="T3" fmla="*/ 17 h 197"/>
                        <a:gd name="T4" fmla="*/ 0 w 46"/>
                        <a:gd name="T5" fmla="*/ 166 h 197"/>
                        <a:gd name="T6" fmla="*/ 0 60000 65536"/>
                        <a:gd name="T7" fmla="*/ 0 60000 65536"/>
                        <a:gd name="T8" fmla="*/ 0 60000 65536"/>
                        <a:gd name="T9" fmla="*/ 0 w 46"/>
                        <a:gd name="T10" fmla="*/ 0 h 197"/>
                        <a:gd name="T11" fmla="*/ 46 w 46"/>
                        <a:gd name="T12" fmla="*/ 197 h 197"/>
                      </a:gdLst>
                      <a:ahLst/>
                      <a:cxnLst>
                        <a:cxn ang="T6">
                          <a:pos x="T0" y="T1"/>
                        </a:cxn>
                        <a:cxn ang="T7">
                          <a:pos x="T2" y="T3"/>
                        </a:cxn>
                        <a:cxn ang="T8">
                          <a:pos x="T4" y="T5"/>
                        </a:cxn>
                      </a:cxnLst>
                      <a:rect l="T9" t="T10" r="T11" b="T12"/>
                      <a:pathLst>
                        <a:path w="46" h="197">
                          <a:moveTo>
                            <a:pt x="41" y="0"/>
                          </a:moveTo>
                          <a:lnTo>
                            <a:pt x="45" y="17"/>
                          </a:lnTo>
                          <a:lnTo>
                            <a:pt x="0" y="196"/>
                          </a:lnTo>
                        </a:path>
                      </a:pathLst>
                    </a:custGeom>
                    <a:noFill/>
                    <a:ln w="15875" cap="rnd">
                      <a:solidFill>
                        <a:srgbClr val="CC0000"/>
                      </a:solidFill>
                      <a:round/>
                      <a:headEnd type="none" w="sm" len="sm"/>
                      <a:tailEnd type="none" w="sm" len="sm"/>
                    </a:ln>
                  </p:spPr>
                  <p:txBody>
                    <a:bodyPr/>
                    <a:lstStyle/>
                    <a:p>
                      <a:endParaRPr lang="en-US"/>
                    </a:p>
                  </p:txBody>
                </p:sp>
                <p:sp>
                  <p:nvSpPr>
                    <p:cNvPr id="4216" name="Freeform 245"/>
                    <p:cNvSpPr>
                      <a:spLocks/>
                    </p:cNvSpPr>
                    <p:nvPr/>
                  </p:nvSpPr>
                  <p:spPr bwMode="auto">
                    <a:xfrm>
                      <a:off x="2848" y="2414"/>
                      <a:ext cx="61" cy="33"/>
                    </a:xfrm>
                    <a:custGeom>
                      <a:avLst/>
                      <a:gdLst>
                        <a:gd name="T0" fmla="*/ 0 w 58"/>
                        <a:gd name="T1" fmla="*/ 32 h 33"/>
                        <a:gd name="T2" fmla="*/ 49 w 58"/>
                        <a:gd name="T3" fmla="*/ 21 h 33"/>
                        <a:gd name="T4" fmla="*/ 121 w 58"/>
                        <a:gd name="T5" fmla="*/ 0 h 33"/>
                        <a:gd name="T6" fmla="*/ 0 60000 65536"/>
                        <a:gd name="T7" fmla="*/ 0 60000 65536"/>
                        <a:gd name="T8" fmla="*/ 0 60000 65536"/>
                        <a:gd name="T9" fmla="*/ 0 w 58"/>
                        <a:gd name="T10" fmla="*/ 0 h 33"/>
                        <a:gd name="T11" fmla="*/ 58 w 58"/>
                        <a:gd name="T12" fmla="*/ 33 h 33"/>
                      </a:gdLst>
                      <a:ahLst/>
                      <a:cxnLst>
                        <a:cxn ang="T6">
                          <a:pos x="T0" y="T1"/>
                        </a:cxn>
                        <a:cxn ang="T7">
                          <a:pos x="T2" y="T3"/>
                        </a:cxn>
                        <a:cxn ang="T8">
                          <a:pos x="T4" y="T5"/>
                        </a:cxn>
                      </a:cxnLst>
                      <a:rect l="T9" t="T10" r="T11" b="T12"/>
                      <a:pathLst>
                        <a:path w="58" h="33">
                          <a:moveTo>
                            <a:pt x="0" y="32"/>
                          </a:moveTo>
                          <a:lnTo>
                            <a:pt x="24" y="21"/>
                          </a:lnTo>
                          <a:lnTo>
                            <a:pt x="57" y="0"/>
                          </a:lnTo>
                        </a:path>
                      </a:pathLst>
                    </a:custGeom>
                    <a:noFill/>
                    <a:ln w="15875" cap="rnd">
                      <a:solidFill>
                        <a:srgbClr val="CC0000"/>
                      </a:solidFill>
                      <a:round/>
                      <a:headEnd type="none" w="sm" len="sm"/>
                      <a:tailEnd type="none" w="sm" len="sm"/>
                    </a:ln>
                  </p:spPr>
                  <p:txBody>
                    <a:bodyPr/>
                    <a:lstStyle/>
                    <a:p>
                      <a:endParaRPr lang="en-US"/>
                    </a:p>
                  </p:txBody>
                </p:sp>
                <p:sp>
                  <p:nvSpPr>
                    <p:cNvPr id="4217" name="Freeform 246"/>
                    <p:cNvSpPr>
                      <a:spLocks/>
                    </p:cNvSpPr>
                    <p:nvPr/>
                  </p:nvSpPr>
                  <p:spPr bwMode="auto">
                    <a:xfrm>
                      <a:off x="2998" y="2672"/>
                      <a:ext cx="19" cy="60"/>
                    </a:xfrm>
                    <a:custGeom>
                      <a:avLst/>
                      <a:gdLst>
                        <a:gd name="T0" fmla="*/ 0 w 18"/>
                        <a:gd name="T1" fmla="*/ 0 h 60"/>
                        <a:gd name="T2" fmla="*/ 32 w 18"/>
                        <a:gd name="T3" fmla="*/ 13 h 60"/>
                        <a:gd name="T4" fmla="*/ 36 w 18"/>
                        <a:gd name="T5" fmla="*/ 46 h 60"/>
                        <a:gd name="T6" fmla="*/ 7 w 18"/>
                        <a:gd name="T7" fmla="*/ 59 h 60"/>
                        <a:gd name="T8" fmla="*/ 0 60000 65536"/>
                        <a:gd name="T9" fmla="*/ 0 60000 65536"/>
                        <a:gd name="T10" fmla="*/ 0 60000 65536"/>
                        <a:gd name="T11" fmla="*/ 0 60000 65536"/>
                        <a:gd name="T12" fmla="*/ 0 w 18"/>
                        <a:gd name="T13" fmla="*/ 0 h 60"/>
                        <a:gd name="T14" fmla="*/ 18 w 18"/>
                        <a:gd name="T15" fmla="*/ 60 h 60"/>
                      </a:gdLst>
                      <a:ahLst/>
                      <a:cxnLst>
                        <a:cxn ang="T8">
                          <a:pos x="T0" y="T1"/>
                        </a:cxn>
                        <a:cxn ang="T9">
                          <a:pos x="T2" y="T3"/>
                        </a:cxn>
                        <a:cxn ang="T10">
                          <a:pos x="T4" y="T5"/>
                        </a:cxn>
                        <a:cxn ang="T11">
                          <a:pos x="T6" y="T7"/>
                        </a:cxn>
                      </a:cxnLst>
                      <a:rect l="T12" t="T13" r="T14" b="T15"/>
                      <a:pathLst>
                        <a:path w="18" h="60">
                          <a:moveTo>
                            <a:pt x="0" y="0"/>
                          </a:moveTo>
                          <a:lnTo>
                            <a:pt x="15" y="13"/>
                          </a:lnTo>
                          <a:lnTo>
                            <a:pt x="17" y="46"/>
                          </a:lnTo>
                          <a:lnTo>
                            <a:pt x="7" y="59"/>
                          </a:lnTo>
                        </a:path>
                      </a:pathLst>
                    </a:custGeom>
                    <a:noFill/>
                    <a:ln w="15875" cap="rnd">
                      <a:solidFill>
                        <a:srgbClr val="CC0000"/>
                      </a:solidFill>
                      <a:round/>
                      <a:headEnd type="none" w="sm" len="sm"/>
                      <a:tailEnd type="none" w="sm" len="sm"/>
                    </a:ln>
                  </p:spPr>
                  <p:txBody>
                    <a:bodyPr/>
                    <a:lstStyle/>
                    <a:p>
                      <a:endParaRPr lang="en-US"/>
                    </a:p>
                  </p:txBody>
                </p:sp>
                <p:sp>
                  <p:nvSpPr>
                    <p:cNvPr id="4218" name="Freeform 247"/>
                    <p:cNvSpPr>
                      <a:spLocks/>
                    </p:cNvSpPr>
                    <p:nvPr/>
                  </p:nvSpPr>
                  <p:spPr bwMode="auto">
                    <a:xfrm>
                      <a:off x="2871" y="2435"/>
                      <a:ext cx="272" cy="244"/>
                    </a:xfrm>
                    <a:custGeom>
                      <a:avLst/>
                      <a:gdLst>
                        <a:gd name="T0" fmla="*/ 0 w 260"/>
                        <a:gd name="T1" fmla="*/ 0 h 246"/>
                        <a:gd name="T2" fmla="*/ 338 w 260"/>
                        <a:gd name="T3" fmla="*/ 82 h 246"/>
                        <a:gd name="T4" fmla="*/ 512 w 260"/>
                        <a:gd name="T5" fmla="*/ 159 h 246"/>
                        <a:gd name="T6" fmla="*/ 222 w 260"/>
                        <a:gd name="T7" fmla="*/ 215 h 246"/>
                        <a:gd name="T8" fmla="*/ 259 w 260"/>
                        <a:gd name="T9" fmla="*/ 188 h 246"/>
                        <a:gd name="T10" fmla="*/ 455 w 260"/>
                        <a:gd name="T11" fmla="*/ 157 h 246"/>
                        <a:gd name="T12" fmla="*/ 507 w 260"/>
                        <a:gd name="T13" fmla="*/ 160 h 246"/>
                        <a:gd name="T14" fmla="*/ 0 60000 65536"/>
                        <a:gd name="T15" fmla="*/ 0 60000 65536"/>
                        <a:gd name="T16" fmla="*/ 0 60000 65536"/>
                        <a:gd name="T17" fmla="*/ 0 60000 65536"/>
                        <a:gd name="T18" fmla="*/ 0 60000 65536"/>
                        <a:gd name="T19" fmla="*/ 0 60000 65536"/>
                        <a:gd name="T20" fmla="*/ 0 60000 65536"/>
                        <a:gd name="T21" fmla="*/ 0 w 260"/>
                        <a:gd name="T22" fmla="*/ 0 h 246"/>
                        <a:gd name="T23" fmla="*/ 260 w 260"/>
                        <a:gd name="T24" fmla="*/ 246 h 2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0" h="246">
                          <a:moveTo>
                            <a:pt x="0" y="0"/>
                          </a:moveTo>
                          <a:lnTo>
                            <a:pt x="172" y="97"/>
                          </a:lnTo>
                          <a:lnTo>
                            <a:pt x="259" y="174"/>
                          </a:lnTo>
                          <a:lnTo>
                            <a:pt x="113" y="245"/>
                          </a:lnTo>
                          <a:lnTo>
                            <a:pt x="132" y="218"/>
                          </a:lnTo>
                          <a:lnTo>
                            <a:pt x="231" y="172"/>
                          </a:lnTo>
                          <a:lnTo>
                            <a:pt x="258" y="175"/>
                          </a:lnTo>
                        </a:path>
                      </a:pathLst>
                    </a:custGeom>
                    <a:noFill/>
                    <a:ln w="15875" cap="rnd">
                      <a:solidFill>
                        <a:srgbClr val="CC0000"/>
                      </a:solidFill>
                      <a:round/>
                      <a:headEnd type="none" w="sm" len="sm"/>
                      <a:tailEnd type="none" w="sm" len="sm"/>
                    </a:ln>
                  </p:spPr>
                  <p:txBody>
                    <a:bodyPr/>
                    <a:lstStyle/>
                    <a:p>
                      <a:endParaRPr lang="en-US"/>
                    </a:p>
                  </p:txBody>
                </p:sp>
                <p:sp>
                  <p:nvSpPr>
                    <p:cNvPr id="4219" name="Freeform 248"/>
                    <p:cNvSpPr>
                      <a:spLocks/>
                    </p:cNvSpPr>
                    <p:nvPr/>
                  </p:nvSpPr>
                  <p:spPr bwMode="auto">
                    <a:xfrm>
                      <a:off x="3259" y="2146"/>
                      <a:ext cx="138" cy="477"/>
                    </a:xfrm>
                    <a:custGeom>
                      <a:avLst/>
                      <a:gdLst>
                        <a:gd name="T0" fmla="*/ 7 w 132"/>
                        <a:gd name="T1" fmla="*/ 434 h 480"/>
                        <a:gd name="T2" fmla="*/ 170 w 132"/>
                        <a:gd name="T3" fmla="*/ 244 h 480"/>
                        <a:gd name="T4" fmla="*/ 123 w 132"/>
                        <a:gd name="T5" fmla="*/ 213 h 480"/>
                        <a:gd name="T6" fmla="*/ 128 w 132"/>
                        <a:gd name="T7" fmla="*/ 154 h 480"/>
                        <a:gd name="T8" fmla="*/ 178 w 132"/>
                        <a:gd name="T9" fmla="*/ 129 h 480"/>
                        <a:gd name="T10" fmla="*/ 0 w 132"/>
                        <a:gd name="T11" fmla="*/ 87 h 480"/>
                        <a:gd name="T12" fmla="*/ 7 w 132"/>
                        <a:gd name="T13" fmla="*/ 74 h 480"/>
                        <a:gd name="T14" fmla="*/ 100 w 132"/>
                        <a:gd name="T15" fmla="*/ 31 h 480"/>
                        <a:gd name="T16" fmla="*/ 194 w 132"/>
                        <a:gd name="T17" fmla="*/ 0 h 480"/>
                        <a:gd name="T18" fmla="*/ 254 w 132"/>
                        <a:gd name="T19" fmla="*/ 0 h 4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2"/>
                        <a:gd name="T31" fmla="*/ 0 h 480"/>
                        <a:gd name="T32" fmla="*/ 132 w 132"/>
                        <a:gd name="T33" fmla="*/ 480 h 4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2" h="480">
                          <a:moveTo>
                            <a:pt x="7" y="479"/>
                          </a:moveTo>
                          <a:lnTo>
                            <a:pt x="88" y="274"/>
                          </a:lnTo>
                          <a:lnTo>
                            <a:pt x="64" y="228"/>
                          </a:lnTo>
                          <a:lnTo>
                            <a:pt x="66" y="169"/>
                          </a:lnTo>
                          <a:lnTo>
                            <a:pt x="92" y="144"/>
                          </a:lnTo>
                          <a:lnTo>
                            <a:pt x="0" y="102"/>
                          </a:lnTo>
                          <a:lnTo>
                            <a:pt x="7" y="74"/>
                          </a:lnTo>
                          <a:lnTo>
                            <a:pt x="52" y="31"/>
                          </a:lnTo>
                          <a:lnTo>
                            <a:pt x="100" y="0"/>
                          </a:lnTo>
                          <a:lnTo>
                            <a:pt x="131" y="0"/>
                          </a:lnTo>
                        </a:path>
                      </a:pathLst>
                    </a:custGeom>
                    <a:noFill/>
                    <a:ln w="15875" cap="rnd">
                      <a:solidFill>
                        <a:srgbClr val="CC0000"/>
                      </a:solidFill>
                      <a:round/>
                      <a:headEnd type="none" w="sm" len="sm"/>
                      <a:tailEnd type="none" w="sm" len="sm"/>
                    </a:ln>
                  </p:spPr>
                  <p:txBody>
                    <a:bodyPr/>
                    <a:lstStyle/>
                    <a:p>
                      <a:endParaRPr lang="en-US"/>
                    </a:p>
                  </p:txBody>
                </p:sp>
                <p:sp>
                  <p:nvSpPr>
                    <p:cNvPr id="4220" name="Freeform 249"/>
                    <p:cNvSpPr>
                      <a:spLocks/>
                    </p:cNvSpPr>
                    <p:nvPr/>
                  </p:nvSpPr>
                  <p:spPr bwMode="auto">
                    <a:xfrm>
                      <a:off x="3351" y="2146"/>
                      <a:ext cx="202" cy="270"/>
                    </a:xfrm>
                    <a:custGeom>
                      <a:avLst/>
                      <a:gdLst>
                        <a:gd name="T0" fmla="*/ 90 w 193"/>
                        <a:gd name="T1" fmla="*/ 0 h 273"/>
                        <a:gd name="T2" fmla="*/ 161 w 193"/>
                        <a:gd name="T3" fmla="*/ 31 h 273"/>
                        <a:gd name="T4" fmla="*/ 248 w 193"/>
                        <a:gd name="T5" fmla="*/ 39 h 273"/>
                        <a:gd name="T6" fmla="*/ 366 w 193"/>
                        <a:gd name="T7" fmla="*/ 174 h 273"/>
                        <a:gd name="T8" fmla="*/ 379 w 193"/>
                        <a:gd name="T9" fmla="*/ 217 h 273"/>
                        <a:gd name="T10" fmla="*/ 0 w 193"/>
                        <a:gd name="T11" fmla="*/ 227 h 273"/>
                        <a:gd name="T12" fmla="*/ 0 60000 65536"/>
                        <a:gd name="T13" fmla="*/ 0 60000 65536"/>
                        <a:gd name="T14" fmla="*/ 0 60000 65536"/>
                        <a:gd name="T15" fmla="*/ 0 60000 65536"/>
                        <a:gd name="T16" fmla="*/ 0 60000 65536"/>
                        <a:gd name="T17" fmla="*/ 0 60000 65536"/>
                        <a:gd name="T18" fmla="*/ 0 w 193"/>
                        <a:gd name="T19" fmla="*/ 0 h 273"/>
                        <a:gd name="T20" fmla="*/ 193 w 193"/>
                        <a:gd name="T21" fmla="*/ 273 h 273"/>
                      </a:gdLst>
                      <a:ahLst/>
                      <a:cxnLst>
                        <a:cxn ang="T12">
                          <a:pos x="T0" y="T1"/>
                        </a:cxn>
                        <a:cxn ang="T13">
                          <a:pos x="T2" y="T3"/>
                        </a:cxn>
                        <a:cxn ang="T14">
                          <a:pos x="T4" y="T5"/>
                        </a:cxn>
                        <a:cxn ang="T15">
                          <a:pos x="T6" y="T7"/>
                        </a:cxn>
                        <a:cxn ang="T16">
                          <a:pos x="T8" y="T9"/>
                        </a:cxn>
                        <a:cxn ang="T17">
                          <a:pos x="T10" y="T11"/>
                        </a:cxn>
                      </a:cxnLst>
                      <a:rect l="T18" t="T19" r="T20" b="T21"/>
                      <a:pathLst>
                        <a:path w="193" h="273">
                          <a:moveTo>
                            <a:pt x="46" y="0"/>
                          </a:moveTo>
                          <a:lnTo>
                            <a:pt x="81" y="31"/>
                          </a:lnTo>
                          <a:lnTo>
                            <a:pt x="125" y="39"/>
                          </a:lnTo>
                          <a:lnTo>
                            <a:pt x="185" y="204"/>
                          </a:lnTo>
                          <a:lnTo>
                            <a:pt x="192" y="257"/>
                          </a:lnTo>
                          <a:lnTo>
                            <a:pt x="0" y="272"/>
                          </a:lnTo>
                        </a:path>
                      </a:pathLst>
                    </a:custGeom>
                    <a:noFill/>
                    <a:ln w="15875" cap="rnd">
                      <a:solidFill>
                        <a:srgbClr val="CC0000"/>
                      </a:solidFill>
                      <a:round/>
                      <a:headEnd type="none" w="sm" len="sm"/>
                      <a:tailEnd type="none" w="sm" len="sm"/>
                    </a:ln>
                  </p:spPr>
                  <p:txBody>
                    <a:bodyPr/>
                    <a:lstStyle/>
                    <a:p>
                      <a:endParaRPr lang="en-US"/>
                    </a:p>
                  </p:txBody>
                </p:sp>
                <p:sp>
                  <p:nvSpPr>
                    <p:cNvPr id="4221" name="Freeform 250"/>
                    <p:cNvSpPr>
                      <a:spLocks/>
                    </p:cNvSpPr>
                    <p:nvPr/>
                  </p:nvSpPr>
                  <p:spPr bwMode="auto">
                    <a:xfrm>
                      <a:off x="3271" y="2396"/>
                      <a:ext cx="375" cy="226"/>
                    </a:xfrm>
                    <a:custGeom>
                      <a:avLst/>
                      <a:gdLst>
                        <a:gd name="T0" fmla="*/ 0 w 359"/>
                        <a:gd name="T1" fmla="*/ 208 h 227"/>
                        <a:gd name="T2" fmla="*/ 142 w 359"/>
                        <a:gd name="T3" fmla="*/ 211 h 227"/>
                        <a:gd name="T4" fmla="*/ 162 w 359"/>
                        <a:gd name="T5" fmla="*/ 172 h 227"/>
                        <a:gd name="T6" fmla="*/ 167 w 359"/>
                        <a:gd name="T7" fmla="*/ 210 h 227"/>
                        <a:gd name="T8" fmla="*/ 490 w 359"/>
                        <a:gd name="T9" fmla="*/ 176 h 227"/>
                        <a:gd name="T10" fmla="*/ 690 w 359"/>
                        <a:gd name="T11" fmla="*/ 0 h 227"/>
                        <a:gd name="T12" fmla="*/ 0 60000 65536"/>
                        <a:gd name="T13" fmla="*/ 0 60000 65536"/>
                        <a:gd name="T14" fmla="*/ 0 60000 65536"/>
                        <a:gd name="T15" fmla="*/ 0 60000 65536"/>
                        <a:gd name="T16" fmla="*/ 0 60000 65536"/>
                        <a:gd name="T17" fmla="*/ 0 60000 65536"/>
                        <a:gd name="T18" fmla="*/ 0 w 359"/>
                        <a:gd name="T19" fmla="*/ 0 h 227"/>
                        <a:gd name="T20" fmla="*/ 359 w 359"/>
                        <a:gd name="T21" fmla="*/ 227 h 227"/>
                      </a:gdLst>
                      <a:ahLst/>
                      <a:cxnLst>
                        <a:cxn ang="T12">
                          <a:pos x="T0" y="T1"/>
                        </a:cxn>
                        <a:cxn ang="T13">
                          <a:pos x="T2" y="T3"/>
                        </a:cxn>
                        <a:cxn ang="T14">
                          <a:pos x="T4" y="T5"/>
                        </a:cxn>
                        <a:cxn ang="T15">
                          <a:pos x="T6" y="T7"/>
                        </a:cxn>
                        <a:cxn ang="T16">
                          <a:pos x="T8" y="T9"/>
                        </a:cxn>
                        <a:cxn ang="T17">
                          <a:pos x="T10" y="T11"/>
                        </a:cxn>
                      </a:cxnLst>
                      <a:rect l="T18" t="T19" r="T20" b="T21"/>
                      <a:pathLst>
                        <a:path w="359" h="227">
                          <a:moveTo>
                            <a:pt x="0" y="223"/>
                          </a:moveTo>
                          <a:lnTo>
                            <a:pt x="74" y="226"/>
                          </a:lnTo>
                          <a:lnTo>
                            <a:pt x="84" y="187"/>
                          </a:lnTo>
                          <a:lnTo>
                            <a:pt x="87" y="225"/>
                          </a:lnTo>
                          <a:lnTo>
                            <a:pt x="255" y="191"/>
                          </a:lnTo>
                          <a:lnTo>
                            <a:pt x="358" y="0"/>
                          </a:lnTo>
                        </a:path>
                      </a:pathLst>
                    </a:custGeom>
                    <a:noFill/>
                    <a:ln w="15875" cap="rnd">
                      <a:solidFill>
                        <a:srgbClr val="CC0000"/>
                      </a:solidFill>
                      <a:round/>
                      <a:headEnd type="none" w="sm" len="sm"/>
                      <a:tailEnd type="none" w="sm" len="sm"/>
                    </a:ln>
                  </p:spPr>
                  <p:txBody>
                    <a:bodyPr/>
                    <a:lstStyle/>
                    <a:p>
                      <a:endParaRPr lang="en-US"/>
                    </a:p>
                  </p:txBody>
                </p:sp>
                <p:sp>
                  <p:nvSpPr>
                    <p:cNvPr id="4222" name="Freeform 251"/>
                    <p:cNvSpPr>
                      <a:spLocks/>
                    </p:cNvSpPr>
                    <p:nvPr/>
                  </p:nvSpPr>
                  <p:spPr bwMode="auto">
                    <a:xfrm>
                      <a:off x="3240" y="2620"/>
                      <a:ext cx="27" cy="122"/>
                    </a:xfrm>
                    <a:custGeom>
                      <a:avLst/>
                      <a:gdLst>
                        <a:gd name="T0" fmla="*/ 41 w 26"/>
                        <a:gd name="T1" fmla="*/ 0 h 122"/>
                        <a:gd name="T2" fmla="*/ 0 w 26"/>
                        <a:gd name="T3" fmla="*/ 121 h 122"/>
                        <a:gd name="T4" fmla="*/ 0 60000 65536"/>
                        <a:gd name="T5" fmla="*/ 0 60000 65536"/>
                        <a:gd name="T6" fmla="*/ 0 w 26"/>
                        <a:gd name="T7" fmla="*/ 0 h 122"/>
                        <a:gd name="T8" fmla="*/ 26 w 26"/>
                        <a:gd name="T9" fmla="*/ 122 h 122"/>
                      </a:gdLst>
                      <a:ahLst/>
                      <a:cxnLst>
                        <a:cxn ang="T4">
                          <a:pos x="T0" y="T1"/>
                        </a:cxn>
                        <a:cxn ang="T5">
                          <a:pos x="T2" y="T3"/>
                        </a:cxn>
                      </a:cxnLst>
                      <a:rect l="T6" t="T7" r="T8" b="T9"/>
                      <a:pathLst>
                        <a:path w="26" h="122">
                          <a:moveTo>
                            <a:pt x="25" y="0"/>
                          </a:moveTo>
                          <a:lnTo>
                            <a:pt x="0" y="121"/>
                          </a:lnTo>
                        </a:path>
                      </a:pathLst>
                    </a:custGeom>
                    <a:noFill/>
                    <a:ln w="15875" cap="rnd">
                      <a:solidFill>
                        <a:srgbClr val="CC0000"/>
                      </a:solidFill>
                      <a:round/>
                      <a:headEnd type="none" w="sm" len="sm"/>
                      <a:tailEnd type="none" w="sm" len="sm"/>
                    </a:ln>
                  </p:spPr>
                  <p:txBody>
                    <a:bodyPr/>
                    <a:lstStyle/>
                    <a:p>
                      <a:endParaRPr lang="en-US"/>
                    </a:p>
                  </p:txBody>
                </p:sp>
                <p:sp>
                  <p:nvSpPr>
                    <p:cNvPr id="4223" name="Freeform 252"/>
                    <p:cNvSpPr>
                      <a:spLocks/>
                    </p:cNvSpPr>
                    <p:nvPr/>
                  </p:nvSpPr>
                  <p:spPr bwMode="auto">
                    <a:xfrm>
                      <a:off x="3142" y="2607"/>
                      <a:ext cx="123" cy="17"/>
                    </a:xfrm>
                    <a:custGeom>
                      <a:avLst/>
                      <a:gdLst>
                        <a:gd name="T0" fmla="*/ 0 w 117"/>
                        <a:gd name="T1" fmla="*/ 0 h 17"/>
                        <a:gd name="T2" fmla="*/ 245 w 117"/>
                        <a:gd name="T3" fmla="*/ 16 h 17"/>
                        <a:gd name="T4" fmla="*/ 0 60000 65536"/>
                        <a:gd name="T5" fmla="*/ 0 60000 65536"/>
                        <a:gd name="T6" fmla="*/ 0 w 117"/>
                        <a:gd name="T7" fmla="*/ 0 h 17"/>
                        <a:gd name="T8" fmla="*/ 117 w 117"/>
                        <a:gd name="T9" fmla="*/ 17 h 17"/>
                      </a:gdLst>
                      <a:ahLst/>
                      <a:cxnLst>
                        <a:cxn ang="T4">
                          <a:pos x="T0" y="T1"/>
                        </a:cxn>
                        <a:cxn ang="T5">
                          <a:pos x="T2" y="T3"/>
                        </a:cxn>
                      </a:cxnLst>
                      <a:rect l="T6" t="T7" r="T8" b="T9"/>
                      <a:pathLst>
                        <a:path w="117" h="17">
                          <a:moveTo>
                            <a:pt x="0" y="0"/>
                          </a:moveTo>
                          <a:lnTo>
                            <a:pt x="116" y="16"/>
                          </a:lnTo>
                        </a:path>
                      </a:pathLst>
                    </a:custGeom>
                    <a:noFill/>
                    <a:ln w="15875" cap="rnd">
                      <a:solidFill>
                        <a:srgbClr val="CC0000"/>
                      </a:solidFill>
                      <a:round/>
                      <a:headEnd type="none" w="sm" len="sm"/>
                      <a:tailEnd type="none" w="sm" len="sm"/>
                    </a:ln>
                  </p:spPr>
                  <p:txBody>
                    <a:bodyPr/>
                    <a:lstStyle/>
                    <a:p>
                      <a:endParaRPr lang="en-US"/>
                    </a:p>
                  </p:txBody>
                </p:sp>
                <p:sp>
                  <p:nvSpPr>
                    <p:cNvPr id="4224" name="Freeform 253"/>
                    <p:cNvSpPr>
                      <a:spLocks/>
                    </p:cNvSpPr>
                    <p:nvPr/>
                  </p:nvSpPr>
                  <p:spPr bwMode="auto">
                    <a:xfrm>
                      <a:off x="3180" y="2612"/>
                      <a:ext cx="60" cy="25"/>
                    </a:xfrm>
                    <a:custGeom>
                      <a:avLst/>
                      <a:gdLst>
                        <a:gd name="T0" fmla="*/ 0 w 58"/>
                        <a:gd name="T1" fmla="*/ 0 h 25"/>
                        <a:gd name="T2" fmla="*/ 52 w 58"/>
                        <a:gd name="T3" fmla="*/ 21 h 25"/>
                        <a:gd name="T4" fmla="*/ 94 w 58"/>
                        <a:gd name="T5" fmla="*/ 24 h 25"/>
                        <a:gd name="T6" fmla="*/ 0 60000 65536"/>
                        <a:gd name="T7" fmla="*/ 0 60000 65536"/>
                        <a:gd name="T8" fmla="*/ 0 60000 65536"/>
                        <a:gd name="T9" fmla="*/ 0 w 58"/>
                        <a:gd name="T10" fmla="*/ 0 h 25"/>
                        <a:gd name="T11" fmla="*/ 58 w 58"/>
                        <a:gd name="T12" fmla="*/ 25 h 25"/>
                      </a:gdLst>
                      <a:ahLst/>
                      <a:cxnLst>
                        <a:cxn ang="T6">
                          <a:pos x="T0" y="T1"/>
                        </a:cxn>
                        <a:cxn ang="T7">
                          <a:pos x="T2" y="T3"/>
                        </a:cxn>
                        <a:cxn ang="T8">
                          <a:pos x="T4" y="T5"/>
                        </a:cxn>
                      </a:cxnLst>
                      <a:rect l="T9" t="T10" r="T11" b="T12"/>
                      <a:pathLst>
                        <a:path w="58" h="25">
                          <a:moveTo>
                            <a:pt x="0" y="0"/>
                          </a:moveTo>
                          <a:lnTo>
                            <a:pt x="33" y="21"/>
                          </a:lnTo>
                          <a:lnTo>
                            <a:pt x="57" y="24"/>
                          </a:lnTo>
                        </a:path>
                      </a:pathLst>
                    </a:custGeom>
                    <a:noFill/>
                    <a:ln w="15875" cap="rnd">
                      <a:solidFill>
                        <a:srgbClr val="CC0000"/>
                      </a:solidFill>
                      <a:round/>
                      <a:headEnd type="none" w="sm" len="sm"/>
                      <a:tailEnd type="none" w="sm" len="sm"/>
                    </a:ln>
                  </p:spPr>
                  <p:txBody>
                    <a:bodyPr/>
                    <a:lstStyle/>
                    <a:p>
                      <a:endParaRPr lang="en-US"/>
                    </a:p>
                  </p:txBody>
                </p:sp>
                <p:sp>
                  <p:nvSpPr>
                    <p:cNvPr id="4225" name="Freeform 254"/>
                    <p:cNvSpPr>
                      <a:spLocks/>
                    </p:cNvSpPr>
                    <p:nvPr/>
                  </p:nvSpPr>
                  <p:spPr bwMode="auto">
                    <a:xfrm>
                      <a:off x="3240" y="2619"/>
                      <a:ext cx="20" cy="36"/>
                    </a:xfrm>
                    <a:custGeom>
                      <a:avLst/>
                      <a:gdLst>
                        <a:gd name="T0" fmla="*/ 4 w 19"/>
                        <a:gd name="T1" fmla="*/ 0 h 36"/>
                        <a:gd name="T2" fmla="*/ 0 w 19"/>
                        <a:gd name="T3" fmla="*/ 27 h 36"/>
                        <a:gd name="T4" fmla="*/ 37 w 19"/>
                        <a:gd name="T5" fmla="*/ 35 h 36"/>
                        <a:gd name="T6" fmla="*/ 0 60000 65536"/>
                        <a:gd name="T7" fmla="*/ 0 60000 65536"/>
                        <a:gd name="T8" fmla="*/ 0 60000 65536"/>
                        <a:gd name="T9" fmla="*/ 0 w 19"/>
                        <a:gd name="T10" fmla="*/ 0 h 36"/>
                        <a:gd name="T11" fmla="*/ 19 w 19"/>
                        <a:gd name="T12" fmla="*/ 36 h 36"/>
                      </a:gdLst>
                      <a:ahLst/>
                      <a:cxnLst>
                        <a:cxn ang="T6">
                          <a:pos x="T0" y="T1"/>
                        </a:cxn>
                        <a:cxn ang="T7">
                          <a:pos x="T2" y="T3"/>
                        </a:cxn>
                        <a:cxn ang="T8">
                          <a:pos x="T4" y="T5"/>
                        </a:cxn>
                      </a:cxnLst>
                      <a:rect l="T9" t="T10" r="T11" b="T12"/>
                      <a:pathLst>
                        <a:path w="19" h="36">
                          <a:moveTo>
                            <a:pt x="4" y="0"/>
                          </a:moveTo>
                          <a:lnTo>
                            <a:pt x="0" y="27"/>
                          </a:lnTo>
                          <a:lnTo>
                            <a:pt x="18" y="35"/>
                          </a:lnTo>
                        </a:path>
                      </a:pathLst>
                    </a:custGeom>
                    <a:noFill/>
                    <a:ln w="15875" cap="rnd">
                      <a:solidFill>
                        <a:srgbClr val="CC0000"/>
                      </a:solidFill>
                      <a:round/>
                      <a:headEnd type="none" w="sm" len="sm"/>
                      <a:tailEnd type="none" w="sm" len="sm"/>
                    </a:ln>
                  </p:spPr>
                  <p:txBody>
                    <a:bodyPr/>
                    <a:lstStyle/>
                    <a:p>
                      <a:endParaRPr lang="en-US"/>
                    </a:p>
                  </p:txBody>
                </p:sp>
                <p:sp>
                  <p:nvSpPr>
                    <p:cNvPr id="4226" name="Freeform 255"/>
                    <p:cNvSpPr>
                      <a:spLocks/>
                    </p:cNvSpPr>
                    <p:nvPr/>
                  </p:nvSpPr>
                  <p:spPr bwMode="auto">
                    <a:xfrm>
                      <a:off x="3356" y="2532"/>
                      <a:ext cx="216" cy="44"/>
                    </a:xfrm>
                    <a:custGeom>
                      <a:avLst/>
                      <a:gdLst>
                        <a:gd name="T0" fmla="*/ 0 w 216"/>
                        <a:gd name="T1" fmla="*/ 44 h 44"/>
                        <a:gd name="T2" fmla="*/ 114 w 216"/>
                        <a:gd name="T3" fmla="*/ 6 h 44"/>
                        <a:gd name="T4" fmla="*/ 172 w 216"/>
                        <a:gd name="T5" fmla="*/ 0 h 44"/>
                        <a:gd name="T6" fmla="*/ 216 w 216"/>
                        <a:gd name="T7" fmla="*/ 4 h 44"/>
                        <a:gd name="T8" fmla="*/ 192 w 216"/>
                        <a:gd name="T9" fmla="*/ 16 h 44"/>
                        <a:gd name="T10" fmla="*/ 0 60000 65536"/>
                        <a:gd name="T11" fmla="*/ 0 60000 65536"/>
                        <a:gd name="T12" fmla="*/ 0 60000 65536"/>
                        <a:gd name="T13" fmla="*/ 0 60000 65536"/>
                        <a:gd name="T14" fmla="*/ 0 60000 65536"/>
                        <a:gd name="T15" fmla="*/ 0 w 216"/>
                        <a:gd name="T16" fmla="*/ 0 h 44"/>
                        <a:gd name="T17" fmla="*/ 216 w 216"/>
                        <a:gd name="T18" fmla="*/ 44 h 44"/>
                      </a:gdLst>
                      <a:ahLst/>
                      <a:cxnLst>
                        <a:cxn ang="T10">
                          <a:pos x="T0" y="T1"/>
                        </a:cxn>
                        <a:cxn ang="T11">
                          <a:pos x="T2" y="T3"/>
                        </a:cxn>
                        <a:cxn ang="T12">
                          <a:pos x="T4" y="T5"/>
                        </a:cxn>
                        <a:cxn ang="T13">
                          <a:pos x="T6" y="T7"/>
                        </a:cxn>
                        <a:cxn ang="T14">
                          <a:pos x="T8" y="T9"/>
                        </a:cxn>
                      </a:cxnLst>
                      <a:rect l="T15" t="T16" r="T17" b="T18"/>
                      <a:pathLst>
                        <a:path w="216" h="44">
                          <a:moveTo>
                            <a:pt x="0" y="44"/>
                          </a:moveTo>
                          <a:lnTo>
                            <a:pt x="114" y="6"/>
                          </a:lnTo>
                          <a:lnTo>
                            <a:pt x="172" y="0"/>
                          </a:lnTo>
                          <a:lnTo>
                            <a:pt x="216" y="4"/>
                          </a:lnTo>
                          <a:lnTo>
                            <a:pt x="192" y="16"/>
                          </a:lnTo>
                        </a:path>
                      </a:pathLst>
                    </a:custGeom>
                    <a:noFill/>
                    <a:ln w="15875" cap="rnd">
                      <a:solidFill>
                        <a:srgbClr val="CC0000"/>
                      </a:solidFill>
                      <a:round/>
                      <a:headEnd type="none" w="sm" len="sm"/>
                      <a:tailEnd type="none" w="sm" len="sm"/>
                    </a:ln>
                  </p:spPr>
                  <p:txBody>
                    <a:bodyPr/>
                    <a:lstStyle/>
                    <a:p>
                      <a:endParaRPr lang="en-US"/>
                    </a:p>
                  </p:txBody>
                </p:sp>
                <p:sp>
                  <p:nvSpPr>
                    <p:cNvPr id="4227" name="Freeform 256"/>
                    <p:cNvSpPr>
                      <a:spLocks/>
                    </p:cNvSpPr>
                    <p:nvPr/>
                  </p:nvSpPr>
                  <p:spPr bwMode="auto">
                    <a:xfrm>
                      <a:off x="2795" y="1772"/>
                      <a:ext cx="537" cy="272"/>
                    </a:xfrm>
                    <a:custGeom>
                      <a:avLst/>
                      <a:gdLst>
                        <a:gd name="T0" fmla="*/ 1 w 732"/>
                        <a:gd name="T1" fmla="*/ 0 h 381"/>
                        <a:gd name="T2" fmla="*/ 1 w 732"/>
                        <a:gd name="T3" fmla="*/ 1 h 381"/>
                        <a:gd name="T4" fmla="*/ 1 w 732"/>
                        <a:gd name="T5" fmla="*/ 1 h 381"/>
                        <a:gd name="T6" fmla="*/ 0 w 732"/>
                        <a:gd name="T7" fmla="*/ 1 h 381"/>
                        <a:gd name="T8" fmla="*/ 1 w 732"/>
                        <a:gd name="T9" fmla="*/ 1 h 381"/>
                        <a:gd name="T10" fmla="*/ 1 w 732"/>
                        <a:gd name="T11" fmla="*/ 1 h 381"/>
                        <a:gd name="T12" fmla="*/ 1 w 732"/>
                        <a:gd name="T13" fmla="*/ 1 h 381"/>
                        <a:gd name="T14" fmla="*/ 2 w 732"/>
                        <a:gd name="T15" fmla="*/ 1 h 381"/>
                        <a:gd name="T16" fmla="*/ 4 w 732"/>
                        <a:gd name="T17" fmla="*/ 1 h 381"/>
                        <a:gd name="T18" fmla="*/ 5 w 732"/>
                        <a:gd name="T19" fmla="*/ 1 h 381"/>
                        <a:gd name="T20" fmla="*/ 7 w 732"/>
                        <a:gd name="T21" fmla="*/ 1 h 381"/>
                        <a:gd name="T22" fmla="*/ 7 w 732"/>
                        <a:gd name="T23" fmla="*/ 3 h 3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32"/>
                        <a:gd name="T37" fmla="*/ 0 h 381"/>
                        <a:gd name="T38" fmla="*/ 732 w 732"/>
                        <a:gd name="T39" fmla="*/ 381 h 3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32" h="381">
                          <a:moveTo>
                            <a:pt x="1" y="0"/>
                          </a:moveTo>
                          <a:lnTo>
                            <a:pt x="1" y="4"/>
                          </a:lnTo>
                          <a:lnTo>
                            <a:pt x="5" y="4"/>
                          </a:lnTo>
                          <a:lnTo>
                            <a:pt x="0" y="3"/>
                          </a:lnTo>
                          <a:lnTo>
                            <a:pt x="88" y="104"/>
                          </a:lnTo>
                          <a:lnTo>
                            <a:pt x="161" y="145"/>
                          </a:lnTo>
                          <a:lnTo>
                            <a:pt x="168" y="172"/>
                          </a:lnTo>
                          <a:lnTo>
                            <a:pt x="200" y="168"/>
                          </a:lnTo>
                          <a:lnTo>
                            <a:pt x="391" y="28"/>
                          </a:lnTo>
                          <a:lnTo>
                            <a:pt x="520" y="40"/>
                          </a:lnTo>
                          <a:lnTo>
                            <a:pt x="710" y="266"/>
                          </a:lnTo>
                          <a:lnTo>
                            <a:pt x="732" y="381"/>
                          </a:lnTo>
                        </a:path>
                      </a:pathLst>
                    </a:custGeom>
                    <a:noFill/>
                    <a:ln w="15875" cap="rnd">
                      <a:solidFill>
                        <a:srgbClr val="CC0000"/>
                      </a:solidFill>
                      <a:round/>
                      <a:headEnd type="none" w="sm" len="sm"/>
                      <a:tailEnd type="none" w="sm" len="sm"/>
                    </a:ln>
                  </p:spPr>
                  <p:txBody>
                    <a:bodyPr/>
                    <a:lstStyle/>
                    <a:p>
                      <a:endParaRPr lang="en-US"/>
                    </a:p>
                  </p:txBody>
                </p:sp>
                <p:sp>
                  <p:nvSpPr>
                    <p:cNvPr id="4228" name="Freeform 257"/>
                    <p:cNvSpPr>
                      <a:spLocks/>
                    </p:cNvSpPr>
                    <p:nvPr/>
                  </p:nvSpPr>
                  <p:spPr bwMode="auto">
                    <a:xfrm>
                      <a:off x="3305" y="2042"/>
                      <a:ext cx="91" cy="100"/>
                    </a:xfrm>
                    <a:custGeom>
                      <a:avLst/>
                      <a:gdLst>
                        <a:gd name="T0" fmla="*/ 168 w 87"/>
                        <a:gd name="T1" fmla="*/ 85 h 101"/>
                        <a:gd name="T2" fmla="*/ 68 w 87"/>
                        <a:gd name="T3" fmla="*/ 26 h 101"/>
                        <a:gd name="T4" fmla="*/ 49 w 87"/>
                        <a:gd name="T5" fmla="*/ 0 h 101"/>
                        <a:gd name="T6" fmla="*/ 0 w 87"/>
                        <a:gd name="T7" fmla="*/ 23 h 101"/>
                        <a:gd name="T8" fmla="*/ 64 w 87"/>
                        <a:gd name="T9" fmla="*/ 28 h 101"/>
                        <a:gd name="T10" fmla="*/ 0 60000 65536"/>
                        <a:gd name="T11" fmla="*/ 0 60000 65536"/>
                        <a:gd name="T12" fmla="*/ 0 60000 65536"/>
                        <a:gd name="T13" fmla="*/ 0 60000 65536"/>
                        <a:gd name="T14" fmla="*/ 0 60000 65536"/>
                        <a:gd name="T15" fmla="*/ 0 w 87"/>
                        <a:gd name="T16" fmla="*/ 0 h 101"/>
                        <a:gd name="T17" fmla="*/ 87 w 87"/>
                        <a:gd name="T18" fmla="*/ 101 h 101"/>
                      </a:gdLst>
                      <a:ahLst/>
                      <a:cxnLst>
                        <a:cxn ang="T10">
                          <a:pos x="T0" y="T1"/>
                        </a:cxn>
                        <a:cxn ang="T11">
                          <a:pos x="T2" y="T3"/>
                        </a:cxn>
                        <a:cxn ang="T12">
                          <a:pos x="T4" y="T5"/>
                        </a:cxn>
                        <a:cxn ang="T13">
                          <a:pos x="T6" y="T7"/>
                        </a:cxn>
                        <a:cxn ang="T14">
                          <a:pos x="T8" y="T9"/>
                        </a:cxn>
                      </a:cxnLst>
                      <a:rect l="T15" t="T16" r="T17" b="T18"/>
                      <a:pathLst>
                        <a:path w="87" h="101">
                          <a:moveTo>
                            <a:pt x="86" y="100"/>
                          </a:moveTo>
                          <a:lnTo>
                            <a:pt x="34" y="26"/>
                          </a:lnTo>
                          <a:lnTo>
                            <a:pt x="26" y="0"/>
                          </a:lnTo>
                          <a:lnTo>
                            <a:pt x="0" y="23"/>
                          </a:lnTo>
                          <a:lnTo>
                            <a:pt x="32" y="28"/>
                          </a:lnTo>
                        </a:path>
                      </a:pathLst>
                    </a:custGeom>
                    <a:noFill/>
                    <a:ln w="15875" cap="rnd">
                      <a:solidFill>
                        <a:srgbClr val="CC0000"/>
                      </a:solidFill>
                      <a:round/>
                      <a:headEnd type="none" w="sm" len="sm"/>
                      <a:tailEnd type="none" w="sm" len="sm"/>
                    </a:ln>
                  </p:spPr>
                  <p:txBody>
                    <a:bodyPr/>
                    <a:lstStyle/>
                    <a:p>
                      <a:endParaRPr lang="en-US"/>
                    </a:p>
                  </p:txBody>
                </p:sp>
                <p:sp>
                  <p:nvSpPr>
                    <p:cNvPr id="4229" name="Freeform 258"/>
                    <p:cNvSpPr>
                      <a:spLocks/>
                    </p:cNvSpPr>
                    <p:nvPr/>
                  </p:nvSpPr>
                  <p:spPr bwMode="auto">
                    <a:xfrm>
                      <a:off x="1896" y="2466"/>
                      <a:ext cx="70" cy="59"/>
                    </a:xfrm>
                    <a:custGeom>
                      <a:avLst/>
                      <a:gdLst>
                        <a:gd name="T0" fmla="*/ 0 w 78"/>
                        <a:gd name="T1" fmla="*/ 0 h 66"/>
                        <a:gd name="T2" fmla="*/ 9 w 78"/>
                        <a:gd name="T3" fmla="*/ 11 h 66"/>
                        <a:gd name="T4" fmla="*/ 16 w 78"/>
                        <a:gd name="T5" fmla="*/ 12 h 66"/>
                        <a:gd name="T6" fmla="*/ 0 60000 65536"/>
                        <a:gd name="T7" fmla="*/ 0 60000 65536"/>
                        <a:gd name="T8" fmla="*/ 0 60000 65536"/>
                        <a:gd name="T9" fmla="*/ 0 w 78"/>
                        <a:gd name="T10" fmla="*/ 0 h 66"/>
                        <a:gd name="T11" fmla="*/ 78 w 78"/>
                        <a:gd name="T12" fmla="*/ 66 h 66"/>
                      </a:gdLst>
                      <a:ahLst/>
                      <a:cxnLst>
                        <a:cxn ang="T6">
                          <a:pos x="T0" y="T1"/>
                        </a:cxn>
                        <a:cxn ang="T7">
                          <a:pos x="T2" y="T3"/>
                        </a:cxn>
                        <a:cxn ang="T8">
                          <a:pos x="T4" y="T5"/>
                        </a:cxn>
                      </a:cxnLst>
                      <a:rect l="T9" t="T10" r="T11" b="T12"/>
                      <a:pathLst>
                        <a:path w="78" h="66">
                          <a:moveTo>
                            <a:pt x="0" y="0"/>
                          </a:moveTo>
                          <a:lnTo>
                            <a:pt x="42" y="60"/>
                          </a:lnTo>
                          <a:lnTo>
                            <a:pt x="78" y="66"/>
                          </a:lnTo>
                        </a:path>
                      </a:pathLst>
                    </a:custGeom>
                    <a:noFill/>
                    <a:ln w="15875" cap="rnd">
                      <a:solidFill>
                        <a:srgbClr val="CC0000"/>
                      </a:solidFill>
                      <a:round/>
                      <a:headEnd type="none" w="sm" len="sm"/>
                      <a:tailEnd type="none" w="sm" len="sm"/>
                    </a:ln>
                  </p:spPr>
                  <p:txBody>
                    <a:bodyPr/>
                    <a:lstStyle/>
                    <a:p>
                      <a:endParaRPr lang="en-US"/>
                    </a:p>
                  </p:txBody>
                </p:sp>
                <p:sp>
                  <p:nvSpPr>
                    <p:cNvPr id="4230" name="Freeform 259"/>
                    <p:cNvSpPr>
                      <a:spLocks/>
                    </p:cNvSpPr>
                    <p:nvPr/>
                  </p:nvSpPr>
                  <p:spPr bwMode="auto">
                    <a:xfrm>
                      <a:off x="3486" y="2215"/>
                      <a:ext cx="163" cy="27"/>
                    </a:xfrm>
                    <a:custGeom>
                      <a:avLst/>
                      <a:gdLst>
                        <a:gd name="T0" fmla="*/ 0 w 216"/>
                        <a:gd name="T1" fmla="*/ 14 h 28"/>
                        <a:gd name="T2" fmla="*/ 2 w 216"/>
                        <a:gd name="T3" fmla="*/ 0 h 28"/>
                        <a:gd name="T4" fmla="*/ 4 w 216"/>
                        <a:gd name="T5" fmla="*/ 0 h 28"/>
                        <a:gd name="T6" fmla="*/ 0 60000 65536"/>
                        <a:gd name="T7" fmla="*/ 0 60000 65536"/>
                        <a:gd name="T8" fmla="*/ 0 60000 65536"/>
                        <a:gd name="T9" fmla="*/ 0 w 216"/>
                        <a:gd name="T10" fmla="*/ 0 h 28"/>
                        <a:gd name="T11" fmla="*/ 216 w 216"/>
                        <a:gd name="T12" fmla="*/ 28 h 28"/>
                      </a:gdLst>
                      <a:ahLst/>
                      <a:cxnLst>
                        <a:cxn ang="T6">
                          <a:pos x="T0" y="T1"/>
                        </a:cxn>
                        <a:cxn ang="T7">
                          <a:pos x="T2" y="T3"/>
                        </a:cxn>
                        <a:cxn ang="T8">
                          <a:pos x="T4" y="T5"/>
                        </a:cxn>
                      </a:cxnLst>
                      <a:rect l="T9" t="T10" r="T11" b="T12"/>
                      <a:pathLst>
                        <a:path w="216" h="28">
                          <a:moveTo>
                            <a:pt x="0" y="28"/>
                          </a:moveTo>
                          <a:lnTo>
                            <a:pt x="12" y="0"/>
                          </a:lnTo>
                          <a:lnTo>
                            <a:pt x="216" y="0"/>
                          </a:lnTo>
                        </a:path>
                      </a:pathLst>
                    </a:custGeom>
                    <a:noFill/>
                    <a:ln w="15875">
                      <a:solidFill>
                        <a:srgbClr val="CC0000"/>
                      </a:solidFill>
                      <a:round/>
                      <a:headEnd/>
                      <a:tailEnd/>
                    </a:ln>
                  </p:spPr>
                  <p:txBody>
                    <a:bodyPr/>
                    <a:lstStyle/>
                    <a:p>
                      <a:endParaRPr lang="en-US"/>
                    </a:p>
                  </p:txBody>
                </p:sp>
                <p:sp>
                  <p:nvSpPr>
                    <p:cNvPr id="4231" name="Freeform 260"/>
                    <p:cNvSpPr>
                      <a:spLocks/>
                    </p:cNvSpPr>
                    <p:nvPr/>
                  </p:nvSpPr>
                  <p:spPr bwMode="auto">
                    <a:xfrm>
                      <a:off x="3552" y="2275"/>
                      <a:ext cx="87" cy="123"/>
                    </a:xfrm>
                    <a:custGeom>
                      <a:avLst/>
                      <a:gdLst>
                        <a:gd name="T0" fmla="*/ 1 w 144"/>
                        <a:gd name="T1" fmla="*/ 0 h 148"/>
                        <a:gd name="T2" fmla="*/ 1 w 144"/>
                        <a:gd name="T3" fmla="*/ 8 h 148"/>
                        <a:gd name="T4" fmla="*/ 0 w 144"/>
                        <a:gd name="T5" fmla="*/ 9 h 148"/>
                        <a:gd name="T6" fmla="*/ 0 60000 65536"/>
                        <a:gd name="T7" fmla="*/ 0 60000 65536"/>
                        <a:gd name="T8" fmla="*/ 0 60000 65536"/>
                        <a:gd name="T9" fmla="*/ 0 w 144"/>
                        <a:gd name="T10" fmla="*/ 0 h 148"/>
                        <a:gd name="T11" fmla="*/ 144 w 144"/>
                        <a:gd name="T12" fmla="*/ 148 h 148"/>
                      </a:gdLst>
                      <a:ahLst/>
                      <a:cxnLst>
                        <a:cxn ang="T6">
                          <a:pos x="T0" y="T1"/>
                        </a:cxn>
                        <a:cxn ang="T7">
                          <a:pos x="T2" y="T3"/>
                        </a:cxn>
                        <a:cxn ang="T8">
                          <a:pos x="T4" y="T5"/>
                        </a:cxn>
                      </a:cxnLst>
                      <a:rect l="T9" t="T10" r="T11" b="T12"/>
                      <a:pathLst>
                        <a:path w="144" h="148">
                          <a:moveTo>
                            <a:pt x="144" y="0"/>
                          </a:moveTo>
                          <a:lnTo>
                            <a:pt x="136" y="140"/>
                          </a:lnTo>
                          <a:lnTo>
                            <a:pt x="0" y="148"/>
                          </a:lnTo>
                        </a:path>
                      </a:pathLst>
                    </a:custGeom>
                    <a:noFill/>
                    <a:ln w="15875">
                      <a:solidFill>
                        <a:srgbClr val="CC0000"/>
                      </a:solidFill>
                      <a:round/>
                      <a:headEnd/>
                      <a:tailEnd/>
                    </a:ln>
                  </p:spPr>
                  <p:txBody>
                    <a:bodyPr/>
                    <a:lstStyle/>
                    <a:p>
                      <a:endParaRPr lang="en-US"/>
                    </a:p>
                  </p:txBody>
                </p:sp>
                <p:sp>
                  <p:nvSpPr>
                    <p:cNvPr id="4232" name="Freeform 261"/>
                    <p:cNvSpPr>
                      <a:spLocks/>
                    </p:cNvSpPr>
                    <p:nvPr/>
                  </p:nvSpPr>
                  <p:spPr bwMode="auto">
                    <a:xfrm>
                      <a:off x="2296" y="2164"/>
                      <a:ext cx="118" cy="80"/>
                    </a:xfrm>
                    <a:custGeom>
                      <a:avLst/>
                      <a:gdLst>
                        <a:gd name="T0" fmla="*/ 1 w 160"/>
                        <a:gd name="T1" fmla="*/ 0 h 112"/>
                        <a:gd name="T2" fmla="*/ 1 w 160"/>
                        <a:gd name="T3" fmla="*/ 1 h 112"/>
                        <a:gd name="T4" fmla="*/ 1 w 160"/>
                        <a:gd name="T5" fmla="*/ 1 h 112"/>
                        <a:gd name="T6" fmla="*/ 0 w 160"/>
                        <a:gd name="T7" fmla="*/ 1 h 112"/>
                        <a:gd name="T8" fmla="*/ 0 60000 65536"/>
                        <a:gd name="T9" fmla="*/ 0 60000 65536"/>
                        <a:gd name="T10" fmla="*/ 0 60000 65536"/>
                        <a:gd name="T11" fmla="*/ 0 60000 65536"/>
                        <a:gd name="T12" fmla="*/ 0 w 160"/>
                        <a:gd name="T13" fmla="*/ 0 h 112"/>
                        <a:gd name="T14" fmla="*/ 160 w 160"/>
                        <a:gd name="T15" fmla="*/ 112 h 112"/>
                      </a:gdLst>
                      <a:ahLst/>
                      <a:cxnLst>
                        <a:cxn ang="T8">
                          <a:pos x="T0" y="T1"/>
                        </a:cxn>
                        <a:cxn ang="T9">
                          <a:pos x="T2" y="T3"/>
                        </a:cxn>
                        <a:cxn ang="T10">
                          <a:pos x="T4" y="T5"/>
                        </a:cxn>
                        <a:cxn ang="T11">
                          <a:pos x="T6" y="T7"/>
                        </a:cxn>
                      </a:cxnLst>
                      <a:rect l="T12" t="T13" r="T14" b="T15"/>
                      <a:pathLst>
                        <a:path w="160" h="112">
                          <a:moveTo>
                            <a:pt x="160" y="0"/>
                          </a:moveTo>
                          <a:cubicBezTo>
                            <a:pt x="136" y="3"/>
                            <a:pt x="125" y="6"/>
                            <a:pt x="104" y="16"/>
                          </a:cubicBezTo>
                          <a:cubicBezTo>
                            <a:pt x="95" y="20"/>
                            <a:pt x="29" y="36"/>
                            <a:pt x="12" y="52"/>
                          </a:cubicBezTo>
                          <a:lnTo>
                            <a:pt x="0" y="112"/>
                          </a:lnTo>
                        </a:path>
                      </a:pathLst>
                    </a:custGeom>
                    <a:noFill/>
                    <a:ln w="15875">
                      <a:solidFill>
                        <a:srgbClr val="CC0000"/>
                      </a:solidFill>
                      <a:round/>
                      <a:headEnd/>
                      <a:tailEnd/>
                    </a:ln>
                  </p:spPr>
                  <p:txBody>
                    <a:bodyPr/>
                    <a:lstStyle/>
                    <a:p>
                      <a:endParaRPr lang="en-US"/>
                    </a:p>
                  </p:txBody>
                </p:sp>
                <p:sp>
                  <p:nvSpPr>
                    <p:cNvPr id="4233" name="Freeform 262"/>
                    <p:cNvSpPr>
                      <a:spLocks/>
                    </p:cNvSpPr>
                    <p:nvPr/>
                  </p:nvSpPr>
                  <p:spPr bwMode="auto">
                    <a:xfrm>
                      <a:off x="1897" y="2464"/>
                      <a:ext cx="112" cy="65"/>
                    </a:xfrm>
                    <a:custGeom>
                      <a:avLst/>
                      <a:gdLst>
                        <a:gd name="T0" fmla="*/ 0 w 152"/>
                        <a:gd name="T1" fmla="*/ 0 h 92"/>
                        <a:gd name="T2" fmla="*/ 1 w 152"/>
                        <a:gd name="T3" fmla="*/ 1 h 92"/>
                        <a:gd name="T4" fmla="*/ 1 w 152"/>
                        <a:gd name="T5" fmla="*/ 1 h 92"/>
                        <a:gd name="T6" fmla="*/ 0 60000 65536"/>
                        <a:gd name="T7" fmla="*/ 0 60000 65536"/>
                        <a:gd name="T8" fmla="*/ 0 60000 65536"/>
                        <a:gd name="T9" fmla="*/ 0 w 152"/>
                        <a:gd name="T10" fmla="*/ 0 h 92"/>
                        <a:gd name="T11" fmla="*/ 152 w 152"/>
                        <a:gd name="T12" fmla="*/ 92 h 92"/>
                      </a:gdLst>
                      <a:ahLst/>
                      <a:cxnLst>
                        <a:cxn ang="T6">
                          <a:pos x="T0" y="T1"/>
                        </a:cxn>
                        <a:cxn ang="T7">
                          <a:pos x="T2" y="T3"/>
                        </a:cxn>
                        <a:cxn ang="T8">
                          <a:pos x="T4" y="T5"/>
                        </a:cxn>
                      </a:cxnLst>
                      <a:rect l="T9" t="T10" r="T11" b="T12"/>
                      <a:pathLst>
                        <a:path w="152" h="92">
                          <a:moveTo>
                            <a:pt x="0" y="0"/>
                          </a:moveTo>
                          <a:lnTo>
                            <a:pt x="152" y="44"/>
                          </a:lnTo>
                          <a:lnTo>
                            <a:pt x="96" y="92"/>
                          </a:lnTo>
                        </a:path>
                      </a:pathLst>
                    </a:custGeom>
                    <a:noFill/>
                    <a:ln w="15875">
                      <a:solidFill>
                        <a:srgbClr val="CC0000"/>
                      </a:solidFill>
                      <a:round/>
                      <a:headEnd/>
                      <a:tailEnd/>
                    </a:ln>
                  </p:spPr>
                  <p:txBody>
                    <a:bodyPr/>
                    <a:lstStyle/>
                    <a:p>
                      <a:endParaRPr lang="en-US"/>
                    </a:p>
                  </p:txBody>
                </p:sp>
              </p:grpSp>
              <p:sp>
                <p:nvSpPr>
                  <p:cNvPr id="4186" name="Freeform 263"/>
                  <p:cNvSpPr>
                    <a:spLocks/>
                  </p:cNvSpPr>
                  <p:nvPr/>
                </p:nvSpPr>
                <p:spPr bwMode="auto">
                  <a:xfrm>
                    <a:off x="2884" y="2248"/>
                    <a:ext cx="108" cy="88"/>
                  </a:xfrm>
                  <a:custGeom>
                    <a:avLst/>
                    <a:gdLst>
                      <a:gd name="T0" fmla="*/ 0 w 108"/>
                      <a:gd name="T1" fmla="*/ 64 h 88"/>
                      <a:gd name="T2" fmla="*/ 28 w 108"/>
                      <a:gd name="T3" fmla="*/ 64 h 88"/>
                      <a:gd name="T4" fmla="*/ 108 w 108"/>
                      <a:gd name="T5" fmla="*/ 88 h 88"/>
                      <a:gd name="T6" fmla="*/ 72 w 108"/>
                      <a:gd name="T7" fmla="*/ 8 h 88"/>
                      <a:gd name="T8" fmla="*/ 32 w 108"/>
                      <a:gd name="T9" fmla="*/ 0 h 88"/>
                      <a:gd name="T10" fmla="*/ 0 60000 65536"/>
                      <a:gd name="T11" fmla="*/ 0 60000 65536"/>
                      <a:gd name="T12" fmla="*/ 0 60000 65536"/>
                      <a:gd name="T13" fmla="*/ 0 60000 65536"/>
                      <a:gd name="T14" fmla="*/ 0 60000 65536"/>
                      <a:gd name="T15" fmla="*/ 0 w 108"/>
                      <a:gd name="T16" fmla="*/ 0 h 88"/>
                      <a:gd name="T17" fmla="*/ 108 w 108"/>
                      <a:gd name="T18" fmla="*/ 88 h 88"/>
                    </a:gdLst>
                    <a:ahLst/>
                    <a:cxnLst>
                      <a:cxn ang="T10">
                        <a:pos x="T0" y="T1"/>
                      </a:cxn>
                      <a:cxn ang="T11">
                        <a:pos x="T2" y="T3"/>
                      </a:cxn>
                      <a:cxn ang="T12">
                        <a:pos x="T4" y="T5"/>
                      </a:cxn>
                      <a:cxn ang="T13">
                        <a:pos x="T6" y="T7"/>
                      </a:cxn>
                      <a:cxn ang="T14">
                        <a:pos x="T8" y="T9"/>
                      </a:cxn>
                    </a:cxnLst>
                    <a:rect l="T15" t="T16" r="T17" b="T18"/>
                    <a:pathLst>
                      <a:path w="108" h="88">
                        <a:moveTo>
                          <a:pt x="0" y="64"/>
                        </a:moveTo>
                        <a:lnTo>
                          <a:pt x="28" y="64"/>
                        </a:lnTo>
                        <a:lnTo>
                          <a:pt x="108" y="88"/>
                        </a:lnTo>
                        <a:lnTo>
                          <a:pt x="72" y="8"/>
                        </a:lnTo>
                        <a:lnTo>
                          <a:pt x="32" y="0"/>
                        </a:lnTo>
                      </a:path>
                    </a:pathLst>
                  </a:custGeom>
                  <a:noFill/>
                  <a:ln w="15875">
                    <a:solidFill>
                      <a:srgbClr val="CC0000"/>
                    </a:solidFill>
                    <a:round/>
                    <a:headEnd/>
                    <a:tailEnd/>
                  </a:ln>
                </p:spPr>
                <p:txBody>
                  <a:bodyPr/>
                  <a:lstStyle/>
                  <a:p>
                    <a:endParaRPr lang="en-US"/>
                  </a:p>
                </p:txBody>
              </p:sp>
              <p:sp>
                <p:nvSpPr>
                  <p:cNvPr id="4187" name="Freeform 264"/>
                  <p:cNvSpPr>
                    <a:spLocks/>
                  </p:cNvSpPr>
                  <p:nvPr/>
                </p:nvSpPr>
                <p:spPr bwMode="auto">
                  <a:xfrm>
                    <a:off x="2980" y="2220"/>
                    <a:ext cx="48" cy="112"/>
                  </a:xfrm>
                  <a:custGeom>
                    <a:avLst/>
                    <a:gdLst>
                      <a:gd name="T0" fmla="*/ 48 w 48"/>
                      <a:gd name="T1" fmla="*/ 0 h 112"/>
                      <a:gd name="T2" fmla="*/ 36 w 48"/>
                      <a:gd name="T3" fmla="*/ 68 h 112"/>
                      <a:gd name="T4" fmla="*/ 0 w 48"/>
                      <a:gd name="T5" fmla="*/ 112 h 112"/>
                      <a:gd name="T6" fmla="*/ 12 w 48"/>
                      <a:gd name="T7" fmla="*/ 48 h 112"/>
                      <a:gd name="T8" fmla="*/ 16 w 48"/>
                      <a:gd name="T9" fmla="*/ 4 h 112"/>
                      <a:gd name="T10" fmla="*/ 0 60000 65536"/>
                      <a:gd name="T11" fmla="*/ 0 60000 65536"/>
                      <a:gd name="T12" fmla="*/ 0 60000 65536"/>
                      <a:gd name="T13" fmla="*/ 0 60000 65536"/>
                      <a:gd name="T14" fmla="*/ 0 60000 65536"/>
                      <a:gd name="T15" fmla="*/ 0 w 48"/>
                      <a:gd name="T16" fmla="*/ 0 h 112"/>
                      <a:gd name="T17" fmla="*/ 48 w 48"/>
                      <a:gd name="T18" fmla="*/ 112 h 112"/>
                    </a:gdLst>
                    <a:ahLst/>
                    <a:cxnLst>
                      <a:cxn ang="T10">
                        <a:pos x="T0" y="T1"/>
                      </a:cxn>
                      <a:cxn ang="T11">
                        <a:pos x="T2" y="T3"/>
                      </a:cxn>
                      <a:cxn ang="T12">
                        <a:pos x="T4" y="T5"/>
                      </a:cxn>
                      <a:cxn ang="T13">
                        <a:pos x="T6" y="T7"/>
                      </a:cxn>
                      <a:cxn ang="T14">
                        <a:pos x="T8" y="T9"/>
                      </a:cxn>
                    </a:cxnLst>
                    <a:rect l="T15" t="T16" r="T17" b="T18"/>
                    <a:pathLst>
                      <a:path w="48" h="112">
                        <a:moveTo>
                          <a:pt x="48" y="0"/>
                        </a:moveTo>
                        <a:lnTo>
                          <a:pt x="36" y="68"/>
                        </a:lnTo>
                        <a:lnTo>
                          <a:pt x="0" y="112"/>
                        </a:lnTo>
                        <a:lnTo>
                          <a:pt x="12" y="48"/>
                        </a:lnTo>
                        <a:lnTo>
                          <a:pt x="16" y="4"/>
                        </a:lnTo>
                      </a:path>
                    </a:pathLst>
                  </a:custGeom>
                  <a:noFill/>
                  <a:ln w="15875">
                    <a:solidFill>
                      <a:srgbClr val="CC0000"/>
                    </a:solidFill>
                    <a:round/>
                    <a:headEnd/>
                    <a:tailEnd/>
                  </a:ln>
                </p:spPr>
                <p:txBody>
                  <a:bodyPr/>
                  <a:lstStyle/>
                  <a:p>
                    <a:endParaRPr lang="en-US"/>
                  </a:p>
                </p:txBody>
              </p:sp>
            </p:grpSp>
            <p:sp>
              <p:nvSpPr>
                <p:cNvPr id="4183" name="Freeform 265"/>
                <p:cNvSpPr>
                  <a:spLocks/>
                </p:cNvSpPr>
                <p:nvPr/>
              </p:nvSpPr>
              <p:spPr bwMode="auto">
                <a:xfrm>
                  <a:off x="2496" y="2148"/>
                  <a:ext cx="232" cy="280"/>
                </a:xfrm>
                <a:custGeom>
                  <a:avLst/>
                  <a:gdLst>
                    <a:gd name="T0" fmla="*/ 0 w 232"/>
                    <a:gd name="T1" fmla="*/ 0 h 280"/>
                    <a:gd name="T2" fmla="*/ 48 w 232"/>
                    <a:gd name="T3" fmla="*/ 68 h 280"/>
                    <a:gd name="T4" fmla="*/ 64 w 232"/>
                    <a:gd name="T5" fmla="*/ 140 h 280"/>
                    <a:gd name="T6" fmla="*/ 104 w 232"/>
                    <a:gd name="T7" fmla="*/ 196 h 280"/>
                    <a:gd name="T8" fmla="*/ 192 w 232"/>
                    <a:gd name="T9" fmla="*/ 256 h 280"/>
                    <a:gd name="T10" fmla="*/ 232 w 232"/>
                    <a:gd name="T11" fmla="*/ 280 h 280"/>
                    <a:gd name="T12" fmla="*/ 0 60000 65536"/>
                    <a:gd name="T13" fmla="*/ 0 60000 65536"/>
                    <a:gd name="T14" fmla="*/ 0 60000 65536"/>
                    <a:gd name="T15" fmla="*/ 0 60000 65536"/>
                    <a:gd name="T16" fmla="*/ 0 60000 65536"/>
                    <a:gd name="T17" fmla="*/ 0 60000 65536"/>
                    <a:gd name="T18" fmla="*/ 0 w 232"/>
                    <a:gd name="T19" fmla="*/ 0 h 280"/>
                    <a:gd name="T20" fmla="*/ 232 w 232"/>
                    <a:gd name="T21" fmla="*/ 280 h 280"/>
                  </a:gdLst>
                  <a:ahLst/>
                  <a:cxnLst>
                    <a:cxn ang="T12">
                      <a:pos x="T0" y="T1"/>
                    </a:cxn>
                    <a:cxn ang="T13">
                      <a:pos x="T2" y="T3"/>
                    </a:cxn>
                    <a:cxn ang="T14">
                      <a:pos x="T4" y="T5"/>
                    </a:cxn>
                    <a:cxn ang="T15">
                      <a:pos x="T6" y="T7"/>
                    </a:cxn>
                    <a:cxn ang="T16">
                      <a:pos x="T8" y="T9"/>
                    </a:cxn>
                    <a:cxn ang="T17">
                      <a:pos x="T10" y="T11"/>
                    </a:cxn>
                  </a:cxnLst>
                  <a:rect l="T18" t="T19" r="T20" b="T21"/>
                  <a:pathLst>
                    <a:path w="232" h="280">
                      <a:moveTo>
                        <a:pt x="0" y="0"/>
                      </a:moveTo>
                      <a:lnTo>
                        <a:pt x="48" y="68"/>
                      </a:lnTo>
                      <a:lnTo>
                        <a:pt x="64" y="140"/>
                      </a:lnTo>
                      <a:lnTo>
                        <a:pt x="104" y="196"/>
                      </a:lnTo>
                      <a:lnTo>
                        <a:pt x="192" y="256"/>
                      </a:lnTo>
                      <a:lnTo>
                        <a:pt x="232" y="280"/>
                      </a:lnTo>
                    </a:path>
                  </a:pathLst>
                </a:custGeom>
                <a:noFill/>
                <a:ln w="15875">
                  <a:solidFill>
                    <a:srgbClr val="CC0000"/>
                  </a:solidFill>
                  <a:round/>
                  <a:headEnd/>
                  <a:tailEnd/>
                </a:ln>
              </p:spPr>
              <p:txBody>
                <a:bodyPr/>
                <a:lstStyle/>
                <a:p>
                  <a:endParaRPr lang="en-US"/>
                </a:p>
              </p:txBody>
            </p:sp>
            <p:sp>
              <p:nvSpPr>
                <p:cNvPr id="4184" name="Freeform 266"/>
                <p:cNvSpPr>
                  <a:spLocks/>
                </p:cNvSpPr>
                <p:nvPr/>
              </p:nvSpPr>
              <p:spPr bwMode="auto">
                <a:xfrm>
                  <a:off x="2376" y="2284"/>
                  <a:ext cx="228" cy="84"/>
                </a:xfrm>
                <a:custGeom>
                  <a:avLst/>
                  <a:gdLst>
                    <a:gd name="T0" fmla="*/ 0 w 228"/>
                    <a:gd name="T1" fmla="*/ 8 h 84"/>
                    <a:gd name="T2" fmla="*/ 108 w 228"/>
                    <a:gd name="T3" fmla="*/ 0 h 84"/>
                    <a:gd name="T4" fmla="*/ 156 w 228"/>
                    <a:gd name="T5" fmla="*/ 28 h 84"/>
                    <a:gd name="T6" fmla="*/ 160 w 228"/>
                    <a:gd name="T7" fmla="*/ 72 h 84"/>
                    <a:gd name="T8" fmla="*/ 228 w 228"/>
                    <a:gd name="T9" fmla="*/ 84 h 84"/>
                    <a:gd name="T10" fmla="*/ 0 60000 65536"/>
                    <a:gd name="T11" fmla="*/ 0 60000 65536"/>
                    <a:gd name="T12" fmla="*/ 0 60000 65536"/>
                    <a:gd name="T13" fmla="*/ 0 60000 65536"/>
                    <a:gd name="T14" fmla="*/ 0 60000 65536"/>
                    <a:gd name="T15" fmla="*/ 0 w 228"/>
                    <a:gd name="T16" fmla="*/ 0 h 84"/>
                    <a:gd name="T17" fmla="*/ 228 w 228"/>
                    <a:gd name="T18" fmla="*/ 84 h 84"/>
                  </a:gdLst>
                  <a:ahLst/>
                  <a:cxnLst>
                    <a:cxn ang="T10">
                      <a:pos x="T0" y="T1"/>
                    </a:cxn>
                    <a:cxn ang="T11">
                      <a:pos x="T2" y="T3"/>
                    </a:cxn>
                    <a:cxn ang="T12">
                      <a:pos x="T4" y="T5"/>
                    </a:cxn>
                    <a:cxn ang="T13">
                      <a:pos x="T6" y="T7"/>
                    </a:cxn>
                    <a:cxn ang="T14">
                      <a:pos x="T8" y="T9"/>
                    </a:cxn>
                  </a:cxnLst>
                  <a:rect l="T15" t="T16" r="T17" b="T18"/>
                  <a:pathLst>
                    <a:path w="228" h="84">
                      <a:moveTo>
                        <a:pt x="0" y="8"/>
                      </a:moveTo>
                      <a:lnTo>
                        <a:pt x="108" y="0"/>
                      </a:lnTo>
                      <a:lnTo>
                        <a:pt x="156" y="28"/>
                      </a:lnTo>
                      <a:lnTo>
                        <a:pt x="160" y="72"/>
                      </a:lnTo>
                      <a:lnTo>
                        <a:pt x="228" y="84"/>
                      </a:lnTo>
                    </a:path>
                  </a:pathLst>
                </a:custGeom>
                <a:noFill/>
                <a:ln w="15875">
                  <a:solidFill>
                    <a:srgbClr val="CC0000"/>
                  </a:solidFill>
                  <a:round/>
                  <a:headEnd/>
                  <a:tailEnd/>
                </a:ln>
              </p:spPr>
              <p:txBody>
                <a:bodyPr/>
                <a:lstStyle/>
                <a:p>
                  <a:endParaRPr lang="en-US"/>
                </a:p>
              </p:txBody>
            </p:sp>
          </p:grpSp>
        </p:grpSp>
        <p:grpSp>
          <p:nvGrpSpPr>
            <p:cNvPr id="23" name="Group 267"/>
            <p:cNvGrpSpPr>
              <a:grpSpLocks/>
            </p:cNvGrpSpPr>
            <p:nvPr/>
          </p:nvGrpSpPr>
          <p:grpSpPr bwMode="auto">
            <a:xfrm>
              <a:off x="676" y="1436"/>
              <a:ext cx="1382" cy="964"/>
              <a:chOff x="676" y="1436"/>
              <a:chExt cx="1382" cy="964"/>
            </a:xfrm>
          </p:grpSpPr>
          <p:sp>
            <p:nvSpPr>
              <p:cNvPr id="4123" name="Freeform 268"/>
              <p:cNvSpPr>
                <a:spLocks/>
              </p:cNvSpPr>
              <p:nvPr/>
            </p:nvSpPr>
            <p:spPr bwMode="auto">
              <a:xfrm>
                <a:off x="758" y="2013"/>
                <a:ext cx="91" cy="27"/>
              </a:xfrm>
              <a:custGeom>
                <a:avLst/>
                <a:gdLst>
                  <a:gd name="T0" fmla="*/ 0 w 91"/>
                  <a:gd name="T1" fmla="*/ 1 h 37"/>
                  <a:gd name="T2" fmla="*/ 88 w 91"/>
                  <a:gd name="T3" fmla="*/ 1 h 37"/>
                  <a:gd name="T4" fmla="*/ 0 60000 65536"/>
                  <a:gd name="T5" fmla="*/ 0 60000 65536"/>
                  <a:gd name="T6" fmla="*/ 0 w 91"/>
                  <a:gd name="T7" fmla="*/ 0 h 37"/>
                  <a:gd name="T8" fmla="*/ 91 w 91"/>
                  <a:gd name="T9" fmla="*/ 37 h 37"/>
                </a:gdLst>
                <a:ahLst/>
                <a:cxnLst>
                  <a:cxn ang="T4">
                    <a:pos x="T0" y="T1"/>
                  </a:cxn>
                  <a:cxn ang="T5">
                    <a:pos x="T2" y="T3"/>
                  </a:cxn>
                </a:cxnLst>
                <a:rect l="T6" t="T7" r="T8" b="T9"/>
                <a:pathLst>
                  <a:path w="91" h="37">
                    <a:moveTo>
                      <a:pt x="0" y="25"/>
                    </a:moveTo>
                    <a:cubicBezTo>
                      <a:pt x="91" y="29"/>
                      <a:pt x="88" y="0"/>
                      <a:pt x="88" y="37"/>
                    </a:cubicBezTo>
                  </a:path>
                </a:pathLst>
              </a:custGeom>
              <a:noFill/>
              <a:ln w="15875">
                <a:solidFill>
                  <a:srgbClr val="3366FF"/>
                </a:solidFill>
                <a:round/>
                <a:headEnd/>
                <a:tailEnd/>
              </a:ln>
            </p:spPr>
            <p:txBody>
              <a:bodyPr/>
              <a:lstStyle/>
              <a:p>
                <a:endParaRPr lang="en-US"/>
              </a:p>
            </p:txBody>
          </p:sp>
          <p:sp>
            <p:nvSpPr>
              <p:cNvPr id="4124" name="Freeform 269"/>
              <p:cNvSpPr>
                <a:spLocks/>
              </p:cNvSpPr>
              <p:nvPr/>
            </p:nvSpPr>
            <p:spPr bwMode="auto">
              <a:xfrm>
                <a:off x="798" y="1856"/>
                <a:ext cx="96" cy="72"/>
              </a:xfrm>
              <a:custGeom>
                <a:avLst/>
                <a:gdLst>
                  <a:gd name="T0" fmla="*/ 64 w 96"/>
                  <a:gd name="T1" fmla="*/ 72 h 72"/>
                  <a:gd name="T2" fmla="*/ 4 w 96"/>
                  <a:gd name="T3" fmla="*/ 60 h 72"/>
                  <a:gd name="T4" fmla="*/ 0 w 96"/>
                  <a:gd name="T5" fmla="*/ 12 h 72"/>
                  <a:gd name="T6" fmla="*/ 36 w 96"/>
                  <a:gd name="T7" fmla="*/ 0 h 72"/>
                  <a:gd name="T8" fmla="*/ 96 w 96"/>
                  <a:gd name="T9" fmla="*/ 12 h 72"/>
                  <a:gd name="T10" fmla="*/ 0 60000 65536"/>
                  <a:gd name="T11" fmla="*/ 0 60000 65536"/>
                  <a:gd name="T12" fmla="*/ 0 60000 65536"/>
                  <a:gd name="T13" fmla="*/ 0 60000 65536"/>
                  <a:gd name="T14" fmla="*/ 0 60000 65536"/>
                  <a:gd name="T15" fmla="*/ 0 w 96"/>
                  <a:gd name="T16" fmla="*/ 0 h 72"/>
                  <a:gd name="T17" fmla="*/ 96 w 96"/>
                  <a:gd name="T18" fmla="*/ 72 h 72"/>
                </a:gdLst>
                <a:ahLst/>
                <a:cxnLst>
                  <a:cxn ang="T10">
                    <a:pos x="T0" y="T1"/>
                  </a:cxn>
                  <a:cxn ang="T11">
                    <a:pos x="T2" y="T3"/>
                  </a:cxn>
                  <a:cxn ang="T12">
                    <a:pos x="T4" y="T5"/>
                  </a:cxn>
                  <a:cxn ang="T13">
                    <a:pos x="T6" y="T7"/>
                  </a:cxn>
                  <a:cxn ang="T14">
                    <a:pos x="T8" y="T9"/>
                  </a:cxn>
                </a:cxnLst>
                <a:rect l="T15" t="T16" r="T17" b="T18"/>
                <a:pathLst>
                  <a:path w="96" h="72">
                    <a:moveTo>
                      <a:pt x="64" y="72"/>
                    </a:moveTo>
                    <a:lnTo>
                      <a:pt x="4" y="60"/>
                    </a:lnTo>
                    <a:lnTo>
                      <a:pt x="0" y="12"/>
                    </a:lnTo>
                    <a:lnTo>
                      <a:pt x="36" y="0"/>
                    </a:lnTo>
                    <a:lnTo>
                      <a:pt x="96" y="12"/>
                    </a:lnTo>
                  </a:path>
                </a:pathLst>
              </a:custGeom>
              <a:noFill/>
              <a:ln w="15875">
                <a:solidFill>
                  <a:srgbClr val="3366FF"/>
                </a:solidFill>
                <a:round/>
                <a:headEnd/>
                <a:tailEnd/>
              </a:ln>
            </p:spPr>
            <p:txBody>
              <a:bodyPr/>
              <a:lstStyle/>
              <a:p>
                <a:endParaRPr lang="en-US"/>
              </a:p>
            </p:txBody>
          </p:sp>
          <p:grpSp>
            <p:nvGrpSpPr>
              <p:cNvPr id="24" name="Group 270"/>
              <p:cNvGrpSpPr>
                <a:grpSpLocks/>
              </p:cNvGrpSpPr>
              <p:nvPr/>
            </p:nvGrpSpPr>
            <p:grpSpPr bwMode="auto">
              <a:xfrm>
                <a:off x="676" y="1436"/>
                <a:ext cx="1382" cy="964"/>
                <a:chOff x="676" y="1436"/>
                <a:chExt cx="1382" cy="964"/>
              </a:xfrm>
            </p:grpSpPr>
            <p:grpSp>
              <p:nvGrpSpPr>
                <p:cNvPr id="25" name="Group 271"/>
                <p:cNvGrpSpPr>
                  <a:grpSpLocks/>
                </p:cNvGrpSpPr>
                <p:nvPr/>
              </p:nvGrpSpPr>
              <p:grpSpPr bwMode="auto">
                <a:xfrm>
                  <a:off x="676" y="1436"/>
                  <a:ext cx="1382" cy="932"/>
                  <a:chOff x="1706" y="1548"/>
                  <a:chExt cx="1382" cy="932"/>
                </a:xfrm>
              </p:grpSpPr>
              <p:sp>
                <p:nvSpPr>
                  <p:cNvPr id="4128" name="Freeform 272"/>
                  <p:cNvSpPr>
                    <a:spLocks/>
                  </p:cNvSpPr>
                  <p:nvPr/>
                </p:nvSpPr>
                <p:spPr bwMode="auto">
                  <a:xfrm>
                    <a:off x="2073" y="1647"/>
                    <a:ext cx="172" cy="54"/>
                  </a:xfrm>
                  <a:custGeom>
                    <a:avLst/>
                    <a:gdLst>
                      <a:gd name="T0" fmla="*/ 0 w 166"/>
                      <a:gd name="T1" fmla="*/ 19 h 54"/>
                      <a:gd name="T2" fmla="*/ 39 w 166"/>
                      <a:gd name="T3" fmla="*/ 0 h 54"/>
                      <a:gd name="T4" fmla="*/ 277 w 166"/>
                      <a:gd name="T5" fmla="*/ 29 h 54"/>
                      <a:gd name="T6" fmla="*/ 280 w 166"/>
                      <a:gd name="T7" fmla="*/ 53 h 54"/>
                      <a:gd name="T8" fmla="*/ 254 w 166"/>
                      <a:gd name="T9" fmla="*/ 37 h 54"/>
                      <a:gd name="T10" fmla="*/ 39 w 166"/>
                      <a:gd name="T11" fmla="*/ 11 h 54"/>
                      <a:gd name="T12" fmla="*/ 0 w 166"/>
                      <a:gd name="T13" fmla="*/ 19 h 54"/>
                      <a:gd name="T14" fmla="*/ 0 60000 65536"/>
                      <a:gd name="T15" fmla="*/ 0 60000 65536"/>
                      <a:gd name="T16" fmla="*/ 0 60000 65536"/>
                      <a:gd name="T17" fmla="*/ 0 60000 65536"/>
                      <a:gd name="T18" fmla="*/ 0 60000 65536"/>
                      <a:gd name="T19" fmla="*/ 0 60000 65536"/>
                      <a:gd name="T20" fmla="*/ 0 60000 65536"/>
                      <a:gd name="T21" fmla="*/ 0 w 166"/>
                      <a:gd name="T22" fmla="*/ 0 h 54"/>
                      <a:gd name="T23" fmla="*/ 166 w 166"/>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54">
                        <a:moveTo>
                          <a:pt x="0" y="19"/>
                        </a:moveTo>
                        <a:lnTo>
                          <a:pt x="24" y="0"/>
                        </a:lnTo>
                        <a:lnTo>
                          <a:pt x="162" y="29"/>
                        </a:lnTo>
                        <a:lnTo>
                          <a:pt x="165" y="53"/>
                        </a:lnTo>
                        <a:lnTo>
                          <a:pt x="149" y="37"/>
                        </a:lnTo>
                        <a:lnTo>
                          <a:pt x="24" y="11"/>
                        </a:lnTo>
                        <a:lnTo>
                          <a:pt x="0" y="19"/>
                        </a:lnTo>
                      </a:path>
                    </a:pathLst>
                  </a:custGeom>
                  <a:solidFill>
                    <a:schemeClr val="bg1"/>
                  </a:solidFill>
                  <a:ln w="15875" cap="rnd">
                    <a:solidFill>
                      <a:srgbClr val="3366FF"/>
                    </a:solidFill>
                    <a:round/>
                    <a:headEnd/>
                    <a:tailEnd/>
                  </a:ln>
                </p:spPr>
                <p:txBody>
                  <a:bodyPr/>
                  <a:lstStyle/>
                  <a:p>
                    <a:endParaRPr lang="en-US"/>
                  </a:p>
                </p:txBody>
              </p:sp>
              <p:sp>
                <p:nvSpPr>
                  <p:cNvPr id="4129" name="Freeform 273"/>
                  <p:cNvSpPr>
                    <a:spLocks/>
                  </p:cNvSpPr>
                  <p:nvPr/>
                </p:nvSpPr>
                <p:spPr bwMode="auto">
                  <a:xfrm>
                    <a:off x="1933" y="1984"/>
                    <a:ext cx="387" cy="33"/>
                  </a:xfrm>
                  <a:custGeom>
                    <a:avLst/>
                    <a:gdLst>
                      <a:gd name="T0" fmla="*/ 578 w 376"/>
                      <a:gd name="T1" fmla="*/ 3 h 34"/>
                      <a:gd name="T2" fmla="*/ 54 w 376"/>
                      <a:gd name="T3" fmla="*/ 0 h 34"/>
                      <a:gd name="T4" fmla="*/ 0 w 376"/>
                      <a:gd name="T5" fmla="*/ 18 h 34"/>
                      <a:gd name="T6" fmla="*/ 0 60000 65536"/>
                      <a:gd name="T7" fmla="*/ 0 60000 65536"/>
                      <a:gd name="T8" fmla="*/ 0 60000 65536"/>
                      <a:gd name="T9" fmla="*/ 0 w 376"/>
                      <a:gd name="T10" fmla="*/ 0 h 34"/>
                      <a:gd name="T11" fmla="*/ 376 w 376"/>
                      <a:gd name="T12" fmla="*/ 34 h 34"/>
                    </a:gdLst>
                    <a:ahLst/>
                    <a:cxnLst>
                      <a:cxn ang="T6">
                        <a:pos x="T0" y="T1"/>
                      </a:cxn>
                      <a:cxn ang="T7">
                        <a:pos x="T2" y="T3"/>
                      </a:cxn>
                      <a:cxn ang="T8">
                        <a:pos x="T4" y="T5"/>
                      </a:cxn>
                    </a:cxnLst>
                    <a:rect l="T9" t="T10" r="T11" b="T12"/>
                    <a:pathLst>
                      <a:path w="376" h="34">
                        <a:moveTo>
                          <a:pt x="375" y="3"/>
                        </a:moveTo>
                        <a:lnTo>
                          <a:pt x="38" y="0"/>
                        </a:lnTo>
                        <a:lnTo>
                          <a:pt x="0" y="33"/>
                        </a:lnTo>
                      </a:path>
                    </a:pathLst>
                  </a:custGeom>
                  <a:noFill/>
                  <a:ln w="15875" cap="rnd">
                    <a:solidFill>
                      <a:srgbClr val="3366FF"/>
                    </a:solidFill>
                    <a:round/>
                    <a:headEnd type="none" w="sm" len="sm"/>
                    <a:tailEnd type="none" w="sm" len="sm"/>
                  </a:ln>
                </p:spPr>
                <p:txBody>
                  <a:bodyPr/>
                  <a:lstStyle/>
                  <a:p>
                    <a:endParaRPr lang="en-US"/>
                  </a:p>
                </p:txBody>
              </p:sp>
              <p:sp>
                <p:nvSpPr>
                  <p:cNvPr id="4130" name="Freeform 274"/>
                  <p:cNvSpPr>
                    <a:spLocks/>
                  </p:cNvSpPr>
                  <p:nvPr/>
                </p:nvSpPr>
                <p:spPr bwMode="auto">
                  <a:xfrm>
                    <a:off x="2045" y="1703"/>
                    <a:ext cx="125" cy="22"/>
                  </a:xfrm>
                  <a:custGeom>
                    <a:avLst/>
                    <a:gdLst>
                      <a:gd name="T0" fmla="*/ 0 w 122"/>
                      <a:gd name="T1" fmla="*/ 0 h 22"/>
                      <a:gd name="T2" fmla="*/ 173 w 122"/>
                      <a:gd name="T3" fmla="*/ 21 h 22"/>
                      <a:gd name="T4" fmla="*/ 0 60000 65536"/>
                      <a:gd name="T5" fmla="*/ 0 60000 65536"/>
                      <a:gd name="T6" fmla="*/ 0 w 122"/>
                      <a:gd name="T7" fmla="*/ 0 h 22"/>
                      <a:gd name="T8" fmla="*/ 122 w 122"/>
                      <a:gd name="T9" fmla="*/ 22 h 22"/>
                    </a:gdLst>
                    <a:ahLst/>
                    <a:cxnLst>
                      <a:cxn ang="T4">
                        <a:pos x="T0" y="T1"/>
                      </a:cxn>
                      <a:cxn ang="T5">
                        <a:pos x="T2" y="T3"/>
                      </a:cxn>
                    </a:cxnLst>
                    <a:rect l="T6" t="T7" r="T8" b="T9"/>
                    <a:pathLst>
                      <a:path w="122" h="22">
                        <a:moveTo>
                          <a:pt x="0" y="0"/>
                        </a:moveTo>
                        <a:lnTo>
                          <a:pt x="121" y="21"/>
                        </a:lnTo>
                      </a:path>
                    </a:pathLst>
                  </a:custGeom>
                  <a:noFill/>
                  <a:ln w="15875" cap="rnd">
                    <a:solidFill>
                      <a:srgbClr val="3366FF"/>
                    </a:solidFill>
                    <a:round/>
                    <a:headEnd type="none" w="sm" len="sm"/>
                    <a:tailEnd type="none" w="sm" len="sm"/>
                  </a:ln>
                </p:spPr>
                <p:txBody>
                  <a:bodyPr/>
                  <a:lstStyle/>
                  <a:p>
                    <a:endParaRPr lang="en-US"/>
                  </a:p>
                </p:txBody>
              </p:sp>
              <p:sp>
                <p:nvSpPr>
                  <p:cNvPr id="4131" name="Freeform 275"/>
                  <p:cNvSpPr>
                    <a:spLocks/>
                  </p:cNvSpPr>
                  <p:nvPr/>
                </p:nvSpPr>
                <p:spPr bwMode="auto">
                  <a:xfrm>
                    <a:off x="1993" y="1551"/>
                    <a:ext cx="91" cy="283"/>
                  </a:xfrm>
                  <a:custGeom>
                    <a:avLst/>
                    <a:gdLst>
                      <a:gd name="T0" fmla="*/ 102 w 88"/>
                      <a:gd name="T1" fmla="*/ 0 h 284"/>
                      <a:gd name="T2" fmla="*/ 98 w 88"/>
                      <a:gd name="T3" fmla="*/ 40 h 284"/>
                      <a:gd name="T4" fmla="*/ 143 w 88"/>
                      <a:gd name="T5" fmla="*/ 63 h 284"/>
                      <a:gd name="T6" fmla="*/ 129 w 88"/>
                      <a:gd name="T7" fmla="*/ 142 h 284"/>
                      <a:gd name="T8" fmla="*/ 104 w 88"/>
                      <a:gd name="T9" fmla="*/ 175 h 284"/>
                      <a:gd name="T10" fmla="*/ 125 w 88"/>
                      <a:gd name="T11" fmla="*/ 193 h 284"/>
                      <a:gd name="T12" fmla="*/ 109 w 88"/>
                      <a:gd name="T13" fmla="*/ 218 h 284"/>
                      <a:gd name="T14" fmla="*/ 90 w 88"/>
                      <a:gd name="T15" fmla="*/ 221 h 284"/>
                      <a:gd name="T16" fmla="*/ 98 w 88"/>
                      <a:gd name="T17" fmla="*/ 241 h 284"/>
                      <a:gd name="T18" fmla="*/ 12 w 88"/>
                      <a:gd name="T19" fmla="*/ 268 h 284"/>
                      <a:gd name="T20" fmla="*/ 0 w 88"/>
                      <a:gd name="T21" fmla="*/ 267 h 2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
                      <a:gd name="T34" fmla="*/ 0 h 284"/>
                      <a:gd name="T35" fmla="*/ 88 w 88"/>
                      <a:gd name="T36" fmla="*/ 284 h 2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 h="284">
                        <a:moveTo>
                          <a:pt x="63" y="0"/>
                        </a:moveTo>
                        <a:lnTo>
                          <a:pt x="60" y="40"/>
                        </a:lnTo>
                        <a:lnTo>
                          <a:pt x="87" y="63"/>
                        </a:lnTo>
                        <a:lnTo>
                          <a:pt x="78" y="145"/>
                        </a:lnTo>
                        <a:lnTo>
                          <a:pt x="64" y="190"/>
                        </a:lnTo>
                        <a:lnTo>
                          <a:pt x="75" y="208"/>
                        </a:lnTo>
                        <a:lnTo>
                          <a:pt x="67" y="233"/>
                        </a:lnTo>
                        <a:lnTo>
                          <a:pt x="55" y="236"/>
                        </a:lnTo>
                        <a:lnTo>
                          <a:pt x="60" y="256"/>
                        </a:lnTo>
                        <a:lnTo>
                          <a:pt x="12" y="283"/>
                        </a:lnTo>
                        <a:lnTo>
                          <a:pt x="0" y="282"/>
                        </a:lnTo>
                      </a:path>
                    </a:pathLst>
                  </a:custGeom>
                  <a:noFill/>
                  <a:ln w="15875" cap="rnd">
                    <a:solidFill>
                      <a:srgbClr val="3366FF"/>
                    </a:solidFill>
                    <a:round/>
                    <a:headEnd type="none" w="sm" len="sm"/>
                    <a:tailEnd type="none" w="sm" len="sm"/>
                  </a:ln>
                </p:spPr>
                <p:txBody>
                  <a:bodyPr/>
                  <a:lstStyle/>
                  <a:p>
                    <a:endParaRPr lang="en-US"/>
                  </a:p>
                </p:txBody>
              </p:sp>
              <p:sp>
                <p:nvSpPr>
                  <p:cNvPr id="4132" name="Freeform 276"/>
                  <p:cNvSpPr>
                    <a:spLocks/>
                  </p:cNvSpPr>
                  <p:nvPr/>
                </p:nvSpPr>
                <p:spPr bwMode="auto">
                  <a:xfrm>
                    <a:off x="1930" y="1830"/>
                    <a:ext cx="65" cy="137"/>
                  </a:xfrm>
                  <a:custGeom>
                    <a:avLst/>
                    <a:gdLst>
                      <a:gd name="T0" fmla="*/ 124 w 62"/>
                      <a:gd name="T1" fmla="*/ 1 h 137"/>
                      <a:gd name="T2" fmla="*/ 94 w 62"/>
                      <a:gd name="T3" fmla="*/ 0 h 137"/>
                      <a:gd name="T4" fmla="*/ 35 w 62"/>
                      <a:gd name="T5" fmla="*/ 86 h 137"/>
                      <a:gd name="T6" fmla="*/ 0 w 62"/>
                      <a:gd name="T7" fmla="*/ 136 h 137"/>
                      <a:gd name="T8" fmla="*/ 0 60000 65536"/>
                      <a:gd name="T9" fmla="*/ 0 60000 65536"/>
                      <a:gd name="T10" fmla="*/ 0 60000 65536"/>
                      <a:gd name="T11" fmla="*/ 0 60000 65536"/>
                      <a:gd name="T12" fmla="*/ 0 w 62"/>
                      <a:gd name="T13" fmla="*/ 0 h 137"/>
                      <a:gd name="T14" fmla="*/ 62 w 62"/>
                      <a:gd name="T15" fmla="*/ 137 h 137"/>
                    </a:gdLst>
                    <a:ahLst/>
                    <a:cxnLst>
                      <a:cxn ang="T8">
                        <a:pos x="T0" y="T1"/>
                      </a:cxn>
                      <a:cxn ang="T9">
                        <a:pos x="T2" y="T3"/>
                      </a:cxn>
                      <a:cxn ang="T10">
                        <a:pos x="T4" y="T5"/>
                      </a:cxn>
                      <a:cxn ang="T11">
                        <a:pos x="T6" y="T7"/>
                      </a:cxn>
                    </a:cxnLst>
                    <a:rect l="T12" t="T13" r="T14" b="T15"/>
                    <a:pathLst>
                      <a:path w="62" h="137">
                        <a:moveTo>
                          <a:pt x="61" y="1"/>
                        </a:moveTo>
                        <a:lnTo>
                          <a:pt x="47" y="0"/>
                        </a:lnTo>
                        <a:lnTo>
                          <a:pt x="18" y="86"/>
                        </a:lnTo>
                        <a:lnTo>
                          <a:pt x="0" y="136"/>
                        </a:lnTo>
                      </a:path>
                    </a:pathLst>
                  </a:custGeom>
                  <a:noFill/>
                  <a:ln w="15875" cap="rnd">
                    <a:solidFill>
                      <a:srgbClr val="3366FF"/>
                    </a:solidFill>
                    <a:round/>
                    <a:headEnd type="none" w="sm" len="sm"/>
                    <a:tailEnd type="none" w="sm" len="sm"/>
                  </a:ln>
                </p:spPr>
                <p:txBody>
                  <a:bodyPr/>
                  <a:lstStyle/>
                  <a:p>
                    <a:endParaRPr lang="en-US"/>
                  </a:p>
                </p:txBody>
              </p:sp>
              <p:sp>
                <p:nvSpPr>
                  <p:cNvPr id="4133" name="Freeform 277"/>
                  <p:cNvSpPr>
                    <a:spLocks/>
                  </p:cNvSpPr>
                  <p:nvPr/>
                </p:nvSpPr>
                <p:spPr bwMode="auto">
                  <a:xfrm>
                    <a:off x="2359" y="1700"/>
                    <a:ext cx="665" cy="277"/>
                  </a:xfrm>
                  <a:custGeom>
                    <a:avLst/>
                    <a:gdLst>
                      <a:gd name="T0" fmla="*/ 113 w 665"/>
                      <a:gd name="T1" fmla="*/ 8 h 277"/>
                      <a:gd name="T2" fmla="*/ 192 w 665"/>
                      <a:gd name="T3" fmla="*/ 0 h 277"/>
                      <a:gd name="T4" fmla="*/ 305 w 665"/>
                      <a:gd name="T5" fmla="*/ 75 h 277"/>
                      <a:gd name="T6" fmla="*/ 405 w 665"/>
                      <a:gd name="T7" fmla="*/ 230 h 277"/>
                      <a:gd name="T8" fmla="*/ 516 w 665"/>
                      <a:gd name="T9" fmla="*/ 271 h 277"/>
                      <a:gd name="T10" fmla="*/ 514 w 665"/>
                      <a:gd name="T11" fmla="*/ 262 h 277"/>
                      <a:gd name="T12" fmla="*/ 514 w 665"/>
                      <a:gd name="T13" fmla="*/ 268 h 277"/>
                      <a:gd name="T14" fmla="*/ 605 w 665"/>
                      <a:gd name="T15" fmla="*/ 274 h 277"/>
                      <a:gd name="T16" fmla="*/ 665 w 665"/>
                      <a:gd name="T17" fmla="*/ 277 h 277"/>
                      <a:gd name="T18" fmla="*/ 526 w 665"/>
                      <a:gd name="T19" fmla="*/ 258 h 277"/>
                      <a:gd name="T20" fmla="*/ 514 w 665"/>
                      <a:gd name="T21" fmla="*/ 268 h 277"/>
                      <a:gd name="T22" fmla="*/ 510 w 665"/>
                      <a:gd name="T23" fmla="*/ 249 h 277"/>
                      <a:gd name="T24" fmla="*/ 416 w 665"/>
                      <a:gd name="T25" fmla="*/ 217 h 277"/>
                      <a:gd name="T26" fmla="*/ 335 w 665"/>
                      <a:gd name="T27" fmla="*/ 102 h 277"/>
                      <a:gd name="T28" fmla="*/ 319 w 665"/>
                      <a:gd name="T29" fmla="*/ 102 h 277"/>
                      <a:gd name="T30" fmla="*/ 258 w 665"/>
                      <a:gd name="T31" fmla="*/ 118 h 277"/>
                      <a:gd name="T32" fmla="*/ 166 w 665"/>
                      <a:gd name="T33" fmla="*/ 206 h 277"/>
                      <a:gd name="T34" fmla="*/ 77 w 665"/>
                      <a:gd name="T35" fmla="*/ 236 h 277"/>
                      <a:gd name="T36" fmla="*/ 0 w 665"/>
                      <a:gd name="T37" fmla="*/ 219 h 2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5"/>
                      <a:gd name="T58" fmla="*/ 0 h 277"/>
                      <a:gd name="T59" fmla="*/ 665 w 665"/>
                      <a:gd name="T60" fmla="*/ 277 h 27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5" h="277">
                        <a:moveTo>
                          <a:pt x="113" y="8"/>
                        </a:moveTo>
                        <a:lnTo>
                          <a:pt x="192" y="0"/>
                        </a:lnTo>
                        <a:lnTo>
                          <a:pt x="305" y="75"/>
                        </a:lnTo>
                        <a:lnTo>
                          <a:pt x="405" y="230"/>
                        </a:lnTo>
                        <a:lnTo>
                          <a:pt x="516" y="271"/>
                        </a:lnTo>
                        <a:lnTo>
                          <a:pt x="514" y="262"/>
                        </a:lnTo>
                        <a:lnTo>
                          <a:pt x="514" y="268"/>
                        </a:lnTo>
                        <a:lnTo>
                          <a:pt x="605" y="274"/>
                        </a:lnTo>
                        <a:lnTo>
                          <a:pt x="665" y="277"/>
                        </a:lnTo>
                        <a:lnTo>
                          <a:pt x="526" y="258"/>
                        </a:lnTo>
                        <a:lnTo>
                          <a:pt x="514" y="268"/>
                        </a:lnTo>
                        <a:lnTo>
                          <a:pt x="510" y="249"/>
                        </a:lnTo>
                        <a:lnTo>
                          <a:pt x="416" y="217"/>
                        </a:lnTo>
                        <a:lnTo>
                          <a:pt x="335" y="102"/>
                        </a:lnTo>
                        <a:lnTo>
                          <a:pt x="319" y="102"/>
                        </a:lnTo>
                        <a:lnTo>
                          <a:pt x="258" y="118"/>
                        </a:lnTo>
                        <a:lnTo>
                          <a:pt x="166" y="206"/>
                        </a:lnTo>
                        <a:lnTo>
                          <a:pt x="77" y="236"/>
                        </a:lnTo>
                        <a:lnTo>
                          <a:pt x="0" y="219"/>
                        </a:lnTo>
                      </a:path>
                    </a:pathLst>
                  </a:custGeom>
                  <a:noFill/>
                  <a:ln w="15875" cap="rnd">
                    <a:solidFill>
                      <a:srgbClr val="3366FF"/>
                    </a:solidFill>
                    <a:round/>
                    <a:headEnd type="none" w="sm" len="sm"/>
                    <a:tailEnd type="none" w="sm" len="sm"/>
                  </a:ln>
                </p:spPr>
                <p:txBody>
                  <a:bodyPr/>
                  <a:lstStyle/>
                  <a:p>
                    <a:endParaRPr lang="en-US"/>
                  </a:p>
                </p:txBody>
              </p:sp>
              <p:sp>
                <p:nvSpPr>
                  <p:cNvPr id="4134" name="Freeform 278"/>
                  <p:cNvSpPr>
                    <a:spLocks/>
                  </p:cNvSpPr>
                  <p:nvPr/>
                </p:nvSpPr>
                <p:spPr bwMode="auto">
                  <a:xfrm>
                    <a:off x="1904" y="1941"/>
                    <a:ext cx="29" cy="126"/>
                  </a:xfrm>
                  <a:custGeom>
                    <a:avLst/>
                    <a:gdLst>
                      <a:gd name="T0" fmla="*/ 76 w 27"/>
                      <a:gd name="T1" fmla="*/ 0 h 126"/>
                      <a:gd name="T2" fmla="*/ 0 w 27"/>
                      <a:gd name="T3" fmla="*/ 125 h 126"/>
                      <a:gd name="T4" fmla="*/ 0 w 27"/>
                      <a:gd name="T5" fmla="*/ 125 h 126"/>
                      <a:gd name="T6" fmla="*/ 0 60000 65536"/>
                      <a:gd name="T7" fmla="*/ 0 60000 65536"/>
                      <a:gd name="T8" fmla="*/ 0 60000 65536"/>
                      <a:gd name="T9" fmla="*/ 0 w 27"/>
                      <a:gd name="T10" fmla="*/ 0 h 126"/>
                      <a:gd name="T11" fmla="*/ 27 w 27"/>
                      <a:gd name="T12" fmla="*/ 126 h 126"/>
                    </a:gdLst>
                    <a:ahLst/>
                    <a:cxnLst>
                      <a:cxn ang="T6">
                        <a:pos x="T0" y="T1"/>
                      </a:cxn>
                      <a:cxn ang="T7">
                        <a:pos x="T2" y="T3"/>
                      </a:cxn>
                      <a:cxn ang="T8">
                        <a:pos x="T4" y="T5"/>
                      </a:cxn>
                    </a:cxnLst>
                    <a:rect l="T9" t="T10" r="T11" b="T12"/>
                    <a:pathLst>
                      <a:path w="27" h="126">
                        <a:moveTo>
                          <a:pt x="26" y="0"/>
                        </a:moveTo>
                        <a:lnTo>
                          <a:pt x="0" y="125"/>
                        </a:lnTo>
                      </a:path>
                    </a:pathLst>
                  </a:custGeom>
                  <a:noFill/>
                  <a:ln w="15875" cap="rnd">
                    <a:solidFill>
                      <a:srgbClr val="3366FF"/>
                    </a:solidFill>
                    <a:round/>
                    <a:headEnd type="none" w="sm" len="sm"/>
                    <a:tailEnd type="none" w="sm" len="sm"/>
                  </a:ln>
                </p:spPr>
                <p:txBody>
                  <a:bodyPr/>
                  <a:lstStyle/>
                  <a:p>
                    <a:endParaRPr lang="en-US"/>
                  </a:p>
                </p:txBody>
              </p:sp>
              <p:sp>
                <p:nvSpPr>
                  <p:cNvPr id="4135" name="Freeform 279"/>
                  <p:cNvSpPr>
                    <a:spLocks/>
                  </p:cNvSpPr>
                  <p:nvPr/>
                </p:nvSpPr>
                <p:spPr bwMode="auto">
                  <a:xfrm>
                    <a:off x="1819" y="2062"/>
                    <a:ext cx="79" cy="280"/>
                  </a:xfrm>
                  <a:custGeom>
                    <a:avLst/>
                    <a:gdLst>
                      <a:gd name="T0" fmla="*/ 0 w 77"/>
                      <a:gd name="T1" fmla="*/ 237 h 283"/>
                      <a:gd name="T2" fmla="*/ 86 w 77"/>
                      <a:gd name="T3" fmla="*/ 158 h 283"/>
                      <a:gd name="T4" fmla="*/ 86 w 77"/>
                      <a:gd name="T5" fmla="*/ 55 h 283"/>
                      <a:gd name="T6" fmla="*/ 95 w 77"/>
                      <a:gd name="T7" fmla="*/ 0 h 283"/>
                      <a:gd name="T8" fmla="*/ 110 w 77"/>
                      <a:gd name="T9" fmla="*/ 21 h 283"/>
                      <a:gd name="T10" fmla="*/ 0 60000 65536"/>
                      <a:gd name="T11" fmla="*/ 0 60000 65536"/>
                      <a:gd name="T12" fmla="*/ 0 60000 65536"/>
                      <a:gd name="T13" fmla="*/ 0 60000 65536"/>
                      <a:gd name="T14" fmla="*/ 0 60000 65536"/>
                      <a:gd name="T15" fmla="*/ 0 w 77"/>
                      <a:gd name="T16" fmla="*/ 0 h 283"/>
                      <a:gd name="T17" fmla="*/ 77 w 77"/>
                      <a:gd name="T18" fmla="*/ 283 h 283"/>
                    </a:gdLst>
                    <a:ahLst/>
                    <a:cxnLst>
                      <a:cxn ang="T10">
                        <a:pos x="T0" y="T1"/>
                      </a:cxn>
                      <a:cxn ang="T11">
                        <a:pos x="T2" y="T3"/>
                      </a:cxn>
                      <a:cxn ang="T12">
                        <a:pos x="T4" y="T5"/>
                      </a:cxn>
                      <a:cxn ang="T13">
                        <a:pos x="T6" y="T7"/>
                      </a:cxn>
                      <a:cxn ang="T14">
                        <a:pos x="T8" y="T9"/>
                      </a:cxn>
                    </a:cxnLst>
                    <a:rect l="T15" t="T16" r="T17" b="T18"/>
                    <a:pathLst>
                      <a:path w="77" h="283">
                        <a:moveTo>
                          <a:pt x="0" y="282"/>
                        </a:moveTo>
                        <a:lnTo>
                          <a:pt x="57" y="188"/>
                        </a:lnTo>
                        <a:lnTo>
                          <a:pt x="57" y="70"/>
                        </a:lnTo>
                        <a:lnTo>
                          <a:pt x="65" y="0"/>
                        </a:lnTo>
                        <a:lnTo>
                          <a:pt x="76" y="21"/>
                        </a:lnTo>
                      </a:path>
                    </a:pathLst>
                  </a:custGeom>
                  <a:noFill/>
                  <a:ln w="15875" cap="rnd">
                    <a:solidFill>
                      <a:srgbClr val="3366FF"/>
                    </a:solidFill>
                    <a:round/>
                    <a:headEnd type="none" w="sm" len="sm"/>
                    <a:tailEnd type="none" w="sm" len="sm"/>
                  </a:ln>
                </p:spPr>
                <p:txBody>
                  <a:bodyPr/>
                  <a:lstStyle/>
                  <a:p>
                    <a:endParaRPr lang="en-US"/>
                  </a:p>
                </p:txBody>
              </p:sp>
              <p:sp>
                <p:nvSpPr>
                  <p:cNvPr id="4136" name="Freeform 280"/>
                  <p:cNvSpPr>
                    <a:spLocks/>
                  </p:cNvSpPr>
                  <p:nvPr/>
                </p:nvSpPr>
                <p:spPr bwMode="auto">
                  <a:xfrm>
                    <a:off x="2108" y="1917"/>
                    <a:ext cx="249" cy="102"/>
                  </a:xfrm>
                  <a:custGeom>
                    <a:avLst/>
                    <a:gdLst>
                      <a:gd name="T0" fmla="*/ 0 w 242"/>
                      <a:gd name="T1" fmla="*/ 84 h 103"/>
                      <a:gd name="T2" fmla="*/ 248 w 242"/>
                      <a:gd name="T3" fmla="*/ 87 h 103"/>
                      <a:gd name="T4" fmla="*/ 324 w 242"/>
                      <a:gd name="T5" fmla="*/ 52 h 103"/>
                      <a:gd name="T6" fmla="*/ 370 w 242"/>
                      <a:gd name="T7" fmla="*/ 5 h 103"/>
                      <a:gd name="T8" fmla="*/ 258 w 242"/>
                      <a:gd name="T9" fmla="*/ 0 h 103"/>
                      <a:gd name="T10" fmla="*/ 265 w 242"/>
                      <a:gd name="T11" fmla="*/ 21 h 103"/>
                      <a:gd name="T12" fmla="*/ 0 60000 65536"/>
                      <a:gd name="T13" fmla="*/ 0 60000 65536"/>
                      <a:gd name="T14" fmla="*/ 0 60000 65536"/>
                      <a:gd name="T15" fmla="*/ 0 60000 65536"/>
                      <a:gd name="T16" fmla="*/ 0 60000 65536"/>
                      <a:gd name="T17" fmla="*/ 0 60000 65536"/>
                      <a:gd name="T18" fmla="*/ 0 w 242"/>
                      <a:gd name="T19" fmla="*/ 0 h 103"/>
                      <a:gd name="T20" fmla="*/ 242 w 242"/>
                      <a:gd name="T21" fmla="*/ 103 h 103"/>
                    </a:gdLst>
                    <a:ahLst/>
                    <a:cxnLst>
                      <a:cxn ang="T12">
                        <a:pos x="T0" y="T1"/>
                      </a:cxn>
                      <a:cxn ang="T13">
                        <a:pos x="T2" y="T3"/>
                      </a:cxn>
                      <a:cxn ang="T14">
                        <a:pos x="T4" y="T5"/>
                      </a:cxn>
                      <a:cxn ang="T15">
                        <a:pos x="T6" y="T7"/>
                      </a:cxn>
                      <a:cxn ang="T16">
                        <a:pos x="T8" y="T9"/>
                      </a:cxn>
                      <a:cxn ang="T17">
                        <a:pos x="T10" y="T11"/>
                      </a:cxn>
                    </a:cxnLst>
                    <a:rect l="T18" t="T19" r="T20" b="T21"/>
                    <a:pathLst>
                      <a:path w="242" h="103">
                        <a:moveTo>
                          <a:pt x="0" y="99"/>
                        </a:moveTo>
                        <a:lnTo>
                          <a:pt x="161" y="102"/>
                        </a:lnTo>
                        <a:lnTo>
                          <a:pt x="212" y="67"/>
                        </a:lnTo>
                        <a:lnTo>
                          <a:pt x="241" y="5"/>
                        </a:lnTo>
                        <a:lnTo>
                          <a:pt x="169" y="0"/>
                        </a:lnTo>
                        <a:lnTo>
                          <a:pt x="174" y="21"/>
                        </a:lnTo>
                      </a:path>
                    </a:pathLst>
                  </a:custGeom>
                  <a:noFill/>
                  <a:ln w="15875" cap="rnd">
                    <a:solidFill>
                      <a:srgbClr val="3366FF"/>
                    </a:solidFill>
                    <a:round/>
                    <a:headEnd type="none" w="sm" len="sm"/>
                    <a:tailEnd type="none" w="sm" len="sm"/>
                  </a:ln>
                </p:spPr>
                <p:txBody>
                  <a:bodyPr/>
                  <a:lstStyle/>
                  <a:p>
                    <a:endParaRPr lang="en-US"/>
                  </a:p>
                </p:txBody>
              </p:sp>
              <p:sp>
                <p:nvSpPr>
                  <p:cNvPr id="4137" name="Freeform 281"/>
                  <p:cNvSpPr>
                    <a:spLocks/>
                  </p:cNvSpPr>
                  <p:nvPr/>
                </p:nvSpPr>
                <p:spPr bwMode="auto">
                  <a:xfrm>
                    <a:off x="2080" y="1914"/>
                    <a:ext cx="201" cy="101"/>
                  </a:xfrm>
                  <a:custGeom>
                    <a:avLst/>
                    <a:gdLst>
                      <a:gd name="T0" fmla="*/ 306 w 195"/>
                      <a:gd name="T1" fmla="*/ 0 h 101"/>
                      <a:gd name="T2" fmla="*/ 0 w 195"/>
                      <a:gd name="T3" fmla="*/ 100 h 101"/>
                      <a:gd name="T4" fmla="*/ 0 60000 65536"/>
                      <a:gd name="T5" fmla="*/ 0 60000 65536"/>
                      <a:gd name="T6" fmla="*/ 0 w 195"/>
                      <a:gd name="T7" fmla="*/ 0 h 101"/>
                      <a:gd name="T8" fmla="*/ 195 w 195"/>
                      <a:gd name="T9" fmla="*/ 101 h 101"/>
                    </a:gdLst>
                    <a:ahLst/>
                    <a:cxnLst>
                      <a:cxn ang="T4">
                        <a:pos x="T0" y="T1"/>
                      </a:cxn>
                      <a:cxn ang="T5">
                        <a:pos x="T2" y="T3"/>
                      </a:cxn>
                    </a:cxnLst>
                    <a:rect l="T6" t="T7" r="T8" b="T9"/>
                    <a:pathLst>
                      <a:path w="195" h="101">
                        <a:moveTo>
                          <a:pt x="194" y="0"/>
                        </a:moveTo>
                        <a:lnTo>
                          <a:pt x="0" y="100"/>
                        </a:lnTo>
                      </a:path>
                    </a:pathLst>
                  </a:custGeom>
                  <a:noFill/>
                  <a:ln w="15875" cap="rnd">
                    <a:solidFill>
                      <a:srgbClr val="3366FF"/>
                    </a:solidFill>
                    <a:round/>
                    <a:headEnd type="none" w="sm" len="sm"/>
                    <a:tailEnd type="none" w="sm" len="sm"/>
                  </a:ln>
                </p:spPr>
                <p:txBody>
                  <a:bodyPr/>
                  <a:lstStyle/>
                  <a:p>
                    <a:endParaRPr lang="en-US"/>
                  </a:p>
                </p:txBody>
              </p:sp>
              <p:sp>
                <p:nvSpPr>
                  <p:cNvPr id="4138" name="Freeform 282"/>
                  <p:cNvSpPr>
                    <a:spLocks/>
                  </p:cNvSpPr>
                  <p:nvPr/>
                </p:nvSpPr>
                <p:spPr bwMode="auto">
                  <a:xfrm>
                    <a:off x="1939" y="1912"/>
                    <a:ext cx="337" cy="129"/>
                  </a:xfrm>
                  <a:custGeom>
                    <a:avLst/>
                    <a:gdLst>
                      <a:gd name="T0" fmla="*/ 534 w 326"/>
                      <a:gd name="T1" fmla="*/ 0 h 130"/>
                      <a:gd name="T2" fmla="*/ 451 w 326"/>
                      <a:gd name="T3" fmla="*/ 11 h 130"/>
                      <a:gd name="T4" fmla="*/ 388 w 326"/>
                      <a:gd name="T5" fmla="*/ 8 h 130"/>
                      <a:gd name="T6" fmla="*/ 0 w 326"/>
                      <a:gd name="T7" fmla="*/ 114 h 130"/>
                      <a:gd name="T8" fmla="*/ 0 60000 65536"/>
                      <a:gd name="T9" fmla="*/ 0 60000 65536"/>
                      <a:gd name="T10" fmla="*/ 0 60000 65536"/>
                      <a:gd name="T11" fmla="*/ 0 60000 65536"/>
                      <a:gd name="T12" fmla="*/ 0 w 326"/>
                      <a:gd name="T13" fmla="*/ 0 h 130"/>
                      <a:gd name="T14" fmla="*/ 326 w 326"/>
                      <a:gd name="T15" fmla="*/ 130 h 130"/>
                    </a:gdLst>
                    <a:ahLst/>
                    <a:cxnLst>
                      <a:cxn ang="T8">
                        <a:pos x="T0" y="T1"/>
                      </a:cxn>
                      <a:cxn ang="T9">
                        <a:pos x="T2" y="T3"/>
                      </a:cxn>
                      <a:cxn ang="T10">
                        <a:pos x="T4" y="T5"/>
                      </a:cxn>
                      <a:cxn ang="T11">
                        <a:pos x="T6" y="T7"/>
                      </a:cxn>
                    </a:cxnLst>
                    <a:rect l="T12" t="T13" r="T14" b="T15"/>
                    <a:pathLst>
                      <a:path w="326" h="130">
                        <a:moveTo>
                          <a:pt x="325" y="0"/>
                        </a:moveTo>
                        <a:lnTo>
                          <a:pt x="274" y="11"/>
                        </a:lnTo>
                        <a:lnTo>
                          <a:pt x="236" y="8"/>
                        </a:lnTo>
                        <a:lnTo>
                          <a:pt x="0" y="129"/>
                        </a:lnTo>
                      </a:path>
                    </a:pathLst>
                  </a:custGeom>
                  <a:noFill/>
                  <a:ln w="15875" cap="rnd">
                    <a:solidFill>
                      <a:srgbClr val="3366FF"/>
                    </a:solidFill>
                    <a:round/>
                    <a:headEnd type="none" w="sm" len="sm"/>
                    <a:tailEnd type="none" w="sm" len="sm"/>
                  </a:ln>
                </p:spPr>
                <p:txBody>
                  <a:bodyPr/>
                  <a:lstStyle/>
                  <a:p>
                    <a:endParaRPr lang="en-US"/>
                  </a:p>
                </p:txBody>
              </p:sp>
              <p:sp>
                <p:nvSpPr>
                  <p:cNvPr id="4139" name="Freeform 283"/>
                  <p:cNvSpPr>
                    <a:spLocks/>
                  </p:cNvSpPr>
                  <p:nvPr/>
                </p:nvSpPr>
                <p:spPr bwMode="auto">
                  <a:xfrm>
                    <a:off x="1896" y="1940"/>
                    <a:ext cx="395" cy="206"/>
                  </a:xfrm>
                  <a:custGeom>
                    <a:avLst/>
                    <a:gdLst>
                      <a:gd name="T0" fmla="*/ 0 w 384"/>
                      <a:gd name="T1" fmla="*/ 177 h 208"/>
                      <a:gd name="T2" fmla="*/ 17 w 384"/>
                      <a:gd name="T3" fmla="*/ 141 h 208"/>
                      <a:gd name="T4" fmla="*/ 331 w 384"/>
                      <a:gd name="T5" fmla="*/ 103 h 208"/>
                      <a:gd name="T6" fmla="*/ 414 w 384"/>
                      <a:gd name="T7" fmla="*/ 89 h 208"/>
                      <a:gd name="T8" fmla="*/ 585 w 384"/>
                      <a:gd name="T9" fmla="*/ 0 h 208"/>
                      <a:gd name="T10" fmla="*/ 401 w 384"/>
                      <a:gd name="T11" fmla="*/ 79 h 208"/>
                      <a:gd name="T12" fmla="*/ 5 w 384"/>
                      <a:gd name="T13" fmla="*/ 134 h 208"/>
                      <a:gd name="T14" fmla="*/ 0 w 384"/>
                      <a:gd name="T15" fmla="*/ 177 h 208"/>
                      <a:gd name="T16" fmla="*/ 0 60000 65536"/>
                      <a:gd name="T17" fmla="*/ 0 60000 65536"/>
                      <a:gd name="T18" fmla="*/ 0 60000 65536"/>
                      <a:gd name="T19" fmla="*/ 0 60000 65536"/>
                      <a:gd name="T20" fmla="*/ 0 60000 65536"/>
                      <a:gd name="T21" fmla="*/ 0 60000 65536"/>
                      <a:gd name="T22" fmla="*/ 0 60000 65536"/>
                      <a:gd name="T23" fmla="*/ 0 60000 65536"/>
                      <a:gd name="T24" fmla="*/ 0 w 384"/>
                      <a:gd name="T25" fmla="*/ 0 h 208"/>
                      <a:gd name="T26" fmla="*/ 384 w 38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4" h="208">
                        <a:moveTo>
                          <a:pt x="0" y="207"/>
                        </a:moveTo>
                        <a:lnTo>
                          <a:pt x="17" y="156"/>
                        </a:lnTo>
                        <a:lnTo>
                          <a:pt x="217" y="118"/>
                        </a:lnTo>
                        <a:lnTo>
                          <a:pt x="271" y="104"/>
                        </a:lnTo>
                        <a:lnTo>
                          <a:pt x="383" y="0"/>
                        </a:lnTo>
                        <a:lnTo>
                          <a:pt x="262" y="94"/>
                        </a:lnTo>
                        <a:lnTo>
                          <a:pt x="5" y="149"/>
                        </a:lnTo>
                        <a:lnTo>
                          <a:pt x="0" y="207"/>
                        </a:lnTo>
                      </a:path>
                    </a:pathLst>
                  </a:custGeom>
                  <a:noFill/>
                  <a:ln w="15875" cap="rnd">
                    <a:solidFill>
                      <a:srgbClr val="3366FF"/>
                    </a:solidFill>
                    <a:round/>
                    <a:headEnd/>
                    <a:tailEnd/>
                  </a:ln>
                </p:spPr>
                <p:txBody>
                  <a:bodyPr/>
                  <a:lstStyle/>
                  <a:p>
                    <a:endParaRPr lang="en-US"/>
                  </a:p>
                </p:txBody>
              </p:sp>
              <p:sp>
                <p:nvSpPr>
                  <p:cNvPr id="4140" name="Freeform 284"/>
                  <p:cNvSpPr>
                    <a:spLocks/>
                  </p:cNvSpPr>
                  <p:nvPr/>
                </p:nvSpPr>
                <p:spPr bwMode="auto">
                  <a:xfrm>
                    <a:off x="2072" y="1669"/>
                    <a:ext cx="231" cy="249"/>
                  </a:xfrm>
                  <a:custGeom>
                    <a:avLst/>
                    <a:gdLst>
                      <a:gd name="T0" fmla="*/ 0 w 223"/>
                      <a:gd name="T1" fmla="*/ 0 h 250"/>
                      <a:gd name="T2" fmla="*/ 286 w 223"/>
                      <a:gd name="T3" fmla="*/ 32 h 250"/>
                      <a:gd name="T4" fmla="*/ 371 w 223"/>
                      <a:gd name="T5" fmla="*/ 35 h 250"/>
                      <a:gd name="T6" fmla="*/ 378 w 223"/>
                      <a:gd name="T7" fmla="*/ 62 h 250"/>
                      <a:gd name="T8" fmla="*/ 269 w 223"/>
                      <a:gd name="T9" fmla="*/ 175 h 250"/>
                      <a:gd name="T10" fmla="*/ 335 w 223"/>
                      <a:gd name="T11" fmla="*/ 234 h 250"/>
                      <a:gd name="T12" fmla="*/ 0 60000 65536"/>
                      <a:gd name="T13" fmla="*/ 0 60000 65536"/>
                      <a:gd name="T14" fmla="*/ 0 60000 65536"/>
                      <a:gd name="T15" fmla="*/ 0 60000 65536"/>
                      <a:gd name="T16" fmla="*/ 0 60000 65536"/>
                      <a:gd name="T17" fmla="*/ 0 60000 65536"/>
                      <a:gd name="T18" fmla="*/ 0 w 223"/>
                      <a:gd name="T19" fmla="*/ 0 h 250"/>
                      <a:gd name="T20" fmla="*/ 223 w 223"/>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223" h="250">
                        <a:moveTo>
                          <a:pt x="0" y="0"/>
                        </a:moveTo>
                        <a:lnTo>
                          <a:pt x="169" y="32"/>
                        </a:lnTo>
                        <a:lnTo>
                          <a:pt x="219" y="35"/>
                        </a:lnTo>
                        <a:lnTo>
                          <a:pt x="222" y="62"/>
                        </a:lnTo>
                        <a:lnTo>
                          <a:pt x="158" y="190"/>
                        </a:lnTo>
                        <a:lnTo>
                          <a:pt x="198" y="249"/>
                        </a:lnTo>
                      </a:path>
                    </a:pathLst>
                  </a:custGeom>
                  <a:noFill/>
                  <a:ln w="15875" cap="rnd">
                    <a:solidFill>
                      <a:srgbClr val="3366FF"/>
                    </a:solidFill>
                    <a:round/>
                    <a:headEnd type="none" w="sm" len="sm"/>
                    <a:tailEnd type="none" w="sm" len="sm"/>
                  </a:ln>
                </p:spPr>
                <p:txBody>
                  <a:bodyPr/>
                  <a:lstStyle/>
                  <a:p>
                    <a:endParaRPr lang="en-US"/>
                  </a:p>
                </p:txBody>
              </p:sp>
              <p:sp>
                <p:nvSpPr>
                  <p:cNvPr id="4141" name="Freeform 285"/>
                  <p:cNvSpPr>
                    <a:spLocks/>
                  </p:cNvSpPr>
                  <p:nvPr/>
                </p:nvSpPr>
                <p:spPr bwMode="auto">
                  <a:xfrm>
                    <a:off x="2065" y="1700"/>
                    <a:ext cx="177" cy="67"/>
                  </a:xfrm>
                  <a:custGeom>
                    <a:avLst/>
                    <a:gdLst>
                      <a:gd name="T0" fmla="*/ 285 w 171"/>
                      <a:gd name="T1" fmla="*/ 0 h 68"/>
                      <a:gd name="T2" fmla="*/ 234 w 171"/>
                      <a:gd name="T3" fmla="*/ 32 h 68"/>
                      <a:gd name="T4" fmla="*/ 181 w 171"/>
                      <a:gd name="T5" fmla="*/ 44 h 68"/>
                      <a:gd name="T6" fmla="*/ 94 w 171"/>
                      <a:gd name="T7" fmla="*/ 36 h 68"/>
                      <a:gd name="T8" fmla="*/ 11 w 171"/>
                      <a:gd name="T9" fmla="*/ 39 h 68"/>
                      <a:gd name="T10" fmla="*/ 0 w 171"/>
                      <a:gd name="T11" fmla="*/ 52 h 68"/>
                      <a:gd name="T12" fmla="*/ 0 60000 65536"/>
                      <a:gd name="T13" fmla="*/ 0 60000 65536"/>
                      <a:gd name="T14" fmla="*/ 0 60000 65536"/>
                      <a:gd name="T15" fmla="*/ 0 60000 65536"/>
                      <a:gd name="T16" fmla="*/ 0 60000 65536"/>
                      <a:gd name="T17" fmla="*/ 0 60000 65536"/>
                      <a:gd name="T18" fmla="*/ 0 w 171"/>
                      <a:gd name="T19" fmla="*/ 0 h 68"/>
                      <a:gd name="T20" fmla="*/ 171 w 171"/>
                      <a:gd name="T21" fmla="*/ 68 h 68"/>
                    </a:gdLst>
                    <a:ahLst/>
                    <a:cxnLst>
                      <a:cxn ang="T12">
                        <a:pos x="T0" y="T1"/>
                      </a:cxn>
                      <a:cxn ang="T13">
                        <a:pos x="T2" y="T3"/>
                      </a:cxn>
                      <a:cxn ang="T14">
                        <a:pos x="T4" y="T5"/>
                      </a:cxn>
                      <a:cxn ang="T15">
                        <a:pos x="T6" y="T7"/>
                      </a:cxn>
                      <a:cxn ang="T16">
                        <a:pos x="T8" y="T9"/>
                      </a:cxn>
                      <a:cxn ang="T17">
                        <a:pos x="T10" y="T11"/>
                      </a:cxn>
                    </a:cxnLst>
                    <a:rect l="T18" t="T19" r="T20" b="T21"/>
                    <a:pathLst>
                      <a:path w="171" h="68">
                        <a:moveTo>
                          <a:pt x="170" y="0"/>
                        </a:moveTo>
                        <a:lnTo>
                          <a:pt x="140" y="32"/>
                        </a:lnTo>
                        <a:lnTo>
                          <a:pt x="108" y="59"/>
                        </a:lnTo>
                        <a:lnTo>
                          <a:pt x="57" y="51"/>
                        </a:lnTo>
                        <a:lnTo>
                          <a:pt x="11" y="54"/>
                        </a:lnTo>
                        <a:lnTo>
                          <a:pt x="0" y="67"/>
                        </a:lnTo>
                      </a:path>
                    </a:pathLst>
                  </a:custGeom>
                  <a:noFill/>
                  <a:ln w="15875" cap="rnd">
                    <a:solidFill>
                      <a:srgbClr val="3366FF"/>
                    </a:solidFill>
                    <a:round/>
                    <a:headEnd type="none" w="sm" len="sm"/>
                    <a:tailEnd type="none" w="sm" len="sm"/>
                  </a:ln>
                </p:spPr>
                <p:txBody>
                  <a:bodyPr/>
                  <a:lstStyle/>
                  <a:p>
                    <a:endParaRPr lang="en-US"/>
                  </a:p>
                </p:txBody>
              </p:sp>
              <p:sp>
                <p:nvSpPr>
                  <p:cNvPr id="4142" name="Freeform 286"/>
                  <p:cNvSpPr>
                    <a:spLocks/>
                  </p:cNvSpPr>
                  <p:nvPr/>
                </p:nvSpPr>
                <p:spPr bwMode="auto">
                  <a:xfrm>
                    <a:off x="2069" y="1774"/>
                    <a:ext cx="203" cy="146"/>
                  </a:xfrm>
                  <a:custGeom>
                    <a:avLst/>
                    <a:gdLst>
                      <a:gd name="T0" fmla="*/ 308 w 197"/>
                      <a:gd name="T1" fmla="*/ 131 h 147"/>
                      <a:gd name="T2" fmla="*/ 132 w 197"/>
                      <a:gd name="T3" fmla="*/ 53 h 147"/>
                      <a:gd name="T4" fmla="*/ 0 w 197"/>
                      <a:gd name="T5" fmla="*/ 0 h 147"/>
                      <a:gd name="T6" fmla="*/ 0 60000 65536"/>
                      <a:gd name="T7" fmla="*/ 0 60000 65536"/>
                      <a:gd name="T8" fmla="*/ 0 60000 65536"/>
                      <a:gd name="T9" fmla="*/ 0 w 197"/>
                      <a:gd name="T10" fmla="*/ 0 h 147"/>
                      <a:gd name="T11" fmla="*/ 197 w 197"/>
                      <a:gd name="T12" fmla="*/ 147 h 147"/>
                    </a:gdLst>
                    <a:ahLst/>
                    <a:cxnLst>
                      <a:cxn ang="T6">
                        <a:pos x="T0" y="T1"/>
                      </a:cxn>
                      <a:cxn ang="T7">
                        <a:pos x="T2" y="T3"/>
                      </a:cxn>
                      <a:cxn ang="T8">
                        <a:pos x="T4" y="T5"/>
                      </a:cxn>
                    </a:cxnLst>
                    <a:rect l="T9" t="T10" r="T11" b="T12"/>
                    <a:pathLst>
                      <a:path w="197" h="147">
                        <a:moveTo>
                          <a:pt x="196" y="146"/>
                        </a:moveTo>
                        <a:lnTo>
                          <a:pt x="83" y="53"/>
                        </a:lnTo>
                        <a:lnTo>
                          <a:pt x="0" y="0"/>
                        </a:lnTo>
                      </a:path>
                    </a:pathLst>
                  </a:custGeom>
                  <a:noFill/>
                  <a:ln w="15875" cap="rnd">
                    <a:solidFill>
                      <a:srgbClr val="3366FF"/>
                    </a:solidFill>
                    <a:round/>
                    <a:headEnd type="none" w="sm" len="sm"/>
                    <a:tailEnd type="none" w="sm" len="sm"/>
                  </a:ln>
                </p:spPr>
                <p:txBody>
                  <a:bodyPr/>
                  <a:lstStyle/>
                  <a:p>
                    <a:endParaRPr lang="en-US"/>
                  </a:p>
                </p:txBody>
              </p:sp>
              <p:sp>
                <p:nvSpPr>
                  <p:cNvPr id="4143" name="Freeform 287"/>
                  <p:cNvSpPr>
                    <a:spLocks/>
                  </p:cNvSpPr>
                  <p:nvPr/>
                </p:nvSpPr>
                <p:spPr bwMode="auto">
                  <a:xfrm>
                    <a:off x="2063" y="1703"/>
                    <a:ext cx="228" cy="74"/>
                  </a:xfrm>
                  <a:custGeom>
                    <a:avLst/>
                    <a:gdLst>
                      <a:gd name="T0" fmla="*/ 351 w 221"/>
                      <a:gd name="T1" fmla="*/ 0 h 74"/>
                      <a:gd name="T2" fmla="*/ 338 w 221"/>
                      <a:gd name="T3" fmla="*/ 19 h 74"/>
                      <a:gd name="T4" fmla="*/ 200 w 221"/>
                      <a:gd name="T5" fmla="*/ 73 h 74"/>
                      <a:gd name="T6" fmla="*/ 78 w 221"/>
                      <a:gd name="T7" fmla="*/ 57 h 74"/>
                      <a:gd name="T8" fmla="*/ 0 w 221"/>
                      <a:gd name="T9" fmla="*/ 68 h 74"/>
                      <a:gd name="T10" fmla="*/ 0 60000 65536"/>
                      <a:gd name="T11" fmla="*/ 0 60000 65536"/>
                      <a:gd name="T12" fmla="*/ 0 60000 65536"/>
                      <a:gd name="T13" fmla="*/ 0 60000 65536"/>
                      <a:gd name="T14" fmla="*/ 0 60000 65536"/>
                      <a:gd name="T15" fmla="*/ 0 w 221"/>
                      <a:gd name="T16" fmla="*/ 0 h 74"/>
                      <a:gd name="T17" fmla="*/ 221 w 221"/>
                      <a:gd name="T18" fmla="*/ 74 h 74"/>
                    </a:gdLst>
                    <a:ahLst/>
                    <a:cxnLst>
                      <a:cxn ang="T10">
                        <a:pos x="T0" y="T1"/>
                      </a:cxn>
                      <a:cxn ang="T11">
                        <a:pos x="T2" y="T3"/>
                      </a:cxn>
                      <a:cxn ang="T12">
                        <a:pos x="T4" y="T5"/>
                      </a:cxn>
                      <a:cxn ang="T13">
                        <a:pos x="T6" y="T7"/>
                      </a:cxn>
                      <a:cxn ang="T14">
                        <a:pos x="T8" y="T9"/>
                      </a:cxn>
                    </a:cxnLst>
                    <a:rect l="T15" t="T16" r="T17" b="T18"/>
                    <a:pathLst>
                      <a:path w="221" h="74">
                        <a:moveTo>
                          <a:pt x="220" y="0"/>
                        </a:moveTo>
                        <a:lnTo>
                          <a:pt x="212" y="19"/>
                        </a:lnTo>
                        <a:lnTo>
                          <a:pt x="126" y="73"/>
                        </a:lnTo>
                        <a:lnTo>
                          <a:pt x="48" y="57"/>
                        </a:lnTo>
                        <a:lnTo>
                          <a:pt x="0" y="68"/>
                        </a:lnTo>
                      </a:path>
                    </a:pathLst>
                  </a:custGeom>
                  <a:noFill/>
                  <a:ln w="15875" cap="rnd">
                    <a:solidFill>
                      <a:srgbClr val="3366FF"/>
                    </a:solidFill>
                    <a:round/>
                    <a:headEnd type="none" w="sm" len="sm"/>
                    <a:tailEnd type="none" w="sm" len="sm"/>
                  </a:ln>
                </p:spPr>
                <p:txBody>
                  <a:bodyPr/>
                  <a:lstStyle/>
                  <a:p>
                    <a:endParaRPr lang="en-US"/>
                  </a:p>
                </p:txBody>
              </p:sp>
              <p:sp>
                <p:nvSpPr>
                  <p:cNvPr id="4144" name="Freeform 288"/>
                  <p:cNvSpPr>
                    <a:spLocks/>
                  </p:cNvSpPr>
                  <p:nvPr/>
                </p:nvSpPr>
                <p:spPr bwMode="auto">
                  <a:xfrm>
                    <a:off x="2300" y="1608"/>
                    <a:ext cx="191" cy="193"/>
                  </a:xfrm>
                  <a:custGeom>
                    <a:avLst/>
                    <a:gdLst>
                      <a:gd name="T0" fmla="*/ 0 w 185"/>
                      <a:gd name="T1" fmla="*/ 97 h 194"/>
                      <a:gd name="T2" fmla="*/ 177 w 185"/>
                      <a:gd name="T3" fmla="*/ 173 h 194"/>
                      <a:gd name="T4" fmla="*/ 296 w 185"/>
                      <a:gd name="T5" fmla="*/ 178 h 194"/>
                      <a:gd name="T6" fmla="*/ 292 w 185"/>
                      <a:gd name="T7" fmla="*/ 0 h 194"/>
                      <a:gd name="T8" fmla="*/ 220 w 185"/>
                      <a:gd name="T9" fmla="*/ 72 h 194"/>
                      <a:gd name="T10" fmla="*/ 225 w 185"/>
                      <a:gd name="T11" fmla="*/ 97 h 194"/>
                      <a:gd name="T12" fmla="*/ 292 w 185"/>
                      <a:gd name="T13" fmla="*/ 175 h 194"/>
                      <a:gd name="T14" fmla="*/ 0 60000 65536"/>
                      <a:gd name="T15" fmla="*/ 0 60000 65536"/>
                      <a:gd name="T16" fmla="*/ 0 60000 65536"/>
                      <a:gd name="T17" fmla="*/ 0 60000 65536"/>
                      <a:gd name="T18" fmla="*/ 0 60000 65536"/>
                      <a:gd name="T19" fmla="*/ 0 60000 65536"/>
                      <a:gd name="T20" fmla="*/ 0 60000 65536"/>
                      <a:gd name="T21" fmla="*/ 0 w 185"/>
                      <a:gd name="T22" fmla="*/ 0 h 194"/>
                      <a:gd name="T23" fmla="*/ 185 w 185"/>
                      <a:gd name="T24" fmla="*/ 194 h 1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5" h="194">
                        <a:moveTo>
                          <a:pt x="0" y="99"/>
                        </a:moveTo>
                        <a:lnTo>
                          <a:pt x="109" y="188"/>
                        </a:lnTo>
                        <a:lnTo>
                          <a:pt x="184" y="193"/>
                        </a:lnTo>
                        <a:lnTo>
                          <a:pt x="181" y="0"/>
                        </a:lnTo>
                        <a:lnTo>
                          <a:pt x="136" y="72"/>
                        </a:lnTo>
                        <a:lnTo>
                          <a:pt x="139" y="99"/>
                        </a:lnTo>
                        <a:lnTo>
                          <a:pt x="181" y="190"/>
                        </a:lnTo>
                      </a:path>
                    </a:pathLst>
                  </a:custGeom>
                  <a:noFill/>
                  <a:ln w="15875" cap="rnd">
                    <a:solidFill>
                      <a:srgbClr val="3366FF"/>
                    </a:solidFill>
                    <a:round/>
                    <a:headEnd type="none" w="sm" len="sm"/>
                    <a:tailEnd type="none" w="sm" len="sm"/>
                  </a:ln>
                </p:spPr>
                <p:txBody>
                  <a:bodyPr/>
                  <a:lstStyle/>
                  <a:p>
                    <a:endParaRPr lang="en-US"/>
                  </a:p>
                </p:txBody>
              </p:sp>
              <p:sp>
                <p:nvSpPr>
                  <p:cNvPr id="4145" name="Freeform 289"/>
                  <p:cNvSpPr>
                    <a:spLocks/>
                  </p:cNvSpPr>
                  <p:nvPr/>
                </p:nvSpPr>
                <p:spPr bwMode="auto">
                  <a:xfrm>
                    <a:off x="2470" y="1608"/>
                    <a:ext cx="18" cy="191"/>
                  </a:xfrm>
                  <a:custGeom>
                    <a:avLst/>
                    <a:gdLst>
                      <a:gd name="T0" fmla="*/ 14 w 18"/>
                      <a:gd name="T1" fmla="*/ 0 h 192"/>
                      <a:gd name="T2" fmla="*/ 0 w 18"/>
                      <a:gd name="T3" fmla="*/ 96 h 192"/>
                      <a:gd name="T4" fmla="*/ 17 w 18"/>
                      <a:gd name="T5" fmla="*/ 176 h 192"/>
                      <a:gd name="T6" fmla="*/ 17 w 18"/>
                      <a:gd name="T7" fmla="*/ 176 h 192"/>
                      <a:gd name="T8" fmla="*/ 0 60000 65536"/>
                      <a:gd name="T9" fmla="*/ 0 60000 65536"/>
                      <a:gd name="T10" fmla="*/ 0 60000 65536"/>
                      <a:gd name="T11" fmla="*/ 0 60000 65536"/>
                      <a:gd name="T12" fmla="*/ 0 w 18"/>
                      <a:gd name="T13" fmla="*/ 0 h 192"/>
                      <a:gd name="T14" fmla="*/ 18 w 18"/>
                      <a:gd name="T15" fmla="*/ 192 h 192"/>
                    </a:gdLst>
                    <a:ahLst/>
                    <a:cxnLst>
                      <a:cxn ang="T8">
                        <a:pos x="T0" y="T1"/>
                      </a:cxn>
                      <a:cxn ang="T9">
                        <a:pos x="T2" y="T3"/>
                      </a:cxn>
                      <a:cxn ang="T10">
                        <a:pos x="T4" y="T5"/>
                      </a:cxn>
                      <a:cxn ang="T11">
                        <a:pos x="T6" y="T7"/>
                      </a:cxn>
                    </a:cxnLst>
                    <a:rect l="T12" t="T13" r="T14" b="T15"/>
                    <a:pathLst>
                      <a:path w="18" h="192">
                        <a:moveTo>
                          <a:pt x="14" y="0"/>
                        </a:moveTo>
                        <a:lnTo>
                          <a:pt x="0" y="97"/>
                        </a:lnTo>
                        <a:lnTo>
                          <a:pt x="17" y="191"/>
                        </a:lnTo>
                      </a:path>
                    </a:pathLst>
                  </a:custGeom>
                  <a:noFill/>
                  <a:ln w="15875" cap="rnd">
                    <a:solidFill>
                      <a:srgbClr val="3366FF"/>
                    </a:solidFill>
                    <a:round/>
                    <a:headEnd type="none" w="sm" len="sm"/>
                    <a:tailEnd type="none" w="sm" len="sm"/>
                  </a:ln>
                </p:spPr>
                <p:txBody>
                  <a:bodyPr/>
                  <a:lstStyle/>
                  <a:p>
                    <a:endParaRPr lang="en-US"/>
                  </a:p>
                </p:txBody>
              </p:sp>
              <p:sp>
                <p:nvSpPr>
                  <p:cNvPr id="4146" name="Freeform 290"/>
                  <p:cNvSpPr>
                    <a:spLocks/>
                  </p:cNvSpPr>
                  <p:nvPr/>
                </p:nvSpPr>
                <p:spPr bwMode="auto">
                  <a:xfrm>
                    <a:off x="2440" y="1676"/>
                    <a:ext cx="31" cy="20"/>
                  </a:xfrm>
                  <a:custGeom>
                    <a:avLst/>
                    <a:gdLst>
                      <a:gd name="T0" fmla="*/ 0 w 30"/>
                      <a:gd name="T1" fmla="*/ 0 h 20"/>
                      <a:gd name="T2" fmla="*/ 44 w 30"/>
                      <a:gd name="T3" fmla="*/ 19 h 20"/>
                      <a:gd name="T4" fmla="*/ 44 w 30"/>
                      <a:gd name="T5" fmla="*/ 19 h 20"/>
                      <a:gd name="T6" fmla="*/ 0 60000 65536"/>
                      <a:gd name="T7" fmla="*/ 0 60000 65536"/>
                      <a:gd name="T8" fmla="*/ 0 60000 65536"/>
                      <a:gd name="T9" fmla="*/ 0 w 30"/>
                      <a:gd name="T10" fmla="*/ 0 h 20"/>
                      <a:gd name="T11" fmla="*/ 30 w 30"/>
                      <a:gd name="T12" fmla="*/ 20 h 20"/>
                    </a:gdLst>
                    <a:ahLst/>
                    <a:cxnLst>
                      <a:cxn ang="T6">
                        <a:pos x="T0" y="T1"/>
                      </a:cxn>
                      <a:cxn ang="T7">
                        <a:pos x="T2" y="T3"/>
                      </a:cxn>
                      <a:cxn ang="T8">
                        <a:pos x="T4" y="T5"/>
                      </a:cxn>
                    </a:cxnLst>
                    <a:rect l="T9" t="T10" r="T11" b="T12"/>
                    <a:pathLst>
                      <a:path w="30" h="20">
                        <a:moveTo>
                          <a:pt x="0" y="0"/>
                        </a:moveTo>
                        <a:lnTo>
                          <a:pt x="29" y="19"/>
                        </a:lnTo>
                      </a:path>
                    </a:pathLst>
                  </a:custGeom>
                  <a:noFill/>
                  <a:ln w="15875" cap="rnd">
                    <a:solidFill>
                      <a:srgbClr val="3366FF"/>
                    </a:solidFill>
                    <a:round/>
                    <a:headEnd type="none" w="sm" len="sm"/>
                    <a:tailEnd type="none" w="sm" len="sm"/>
                  </a:ln>
                </p:spPr>
                <p:txBody>
                  <a:bodyPr/>
                  <a:lstStyle/>
                  <a:p>
                    <a:endParaRPr lang="en-US"/>
                  </a:p>
                </p:txBody>
              </p:sp>
              <p:sp>
                <p:nvSpPr>
                  <p:cNvPr id="4147" name="Freeform 291"/>
                  <p:cNvSpPr>
                    <a:spLocks/>
                  </p:cNvSpPr>
                  <p:nvPr/>
                </p:nvSpPr>
                <p:spPr bwMode="auto">
                  <a:xfrm>
                    <a:off x="2473" y="1658"/>
                    <a:ext cx="375" cy="121"/>
                  </a:xfrm>
                  <a:custGeom>
                    <a:avLst/>
                    <a:gdLst>
                      <a:gd name="T0" fmla="*/ 0 w 364"/>
                      <a:gd name="T1" fmla="*/ 30 h 123"/>
                      <a:gd name="T2" fmla="*/ 177 w 364"/>
                      <a:gd name="T3" fmla="*/ 24 h 123"/>
                      <a:gd name="T4" fmla="*/ 298 w 364"/>
                      <a:gd name="T5" fmla="*/ 45 h 123"/>
                      <a:gd name="T6" fmla="*/ 343 w 364"/>
                      <a:gd name="T7" fmla="*/ 30 h 123"/>
                      <a:gd name="T8" fmla="*/ 361 w 364"/>
                      <a:gd name="T9" fmla="*/ 0 h 123"/>
                      <a:gd name="T10" fmla="*/ 568 w 364"/>
                      <a:gd name="T11" fmla="*/ 11 h 123"/>
                      <a:gd name="T12" fmla="*/ 505 w 364"/>
                      <a:gd name="T13" fmla="*/ 92 h 123"/>
                      <a:gd name="T14" fmla="*/ 420 w 364"/>
                      <a:gd name="T15" fmla="*/ 88 h 123"/>
                      <a:gd name="T16" fmla="*/ 298 w 364"/>
                      <a:gd name="T17" fmla="*/ 45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4"/>
                      <a:gd name="T28" fmla="*/ 0 h 123"/>
                      <a:gd name="T29" fmla="*/ 364 w 364"/>
                      <a:gd name="T30" fmla="*/ 123 h 1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4" h="123">
                        <a:moveTo>
                          <a:pt x="0" y="43"/>
                        </a:moveTo>
                        <a:lnTo>
                          <a:pt x="113" y="24"/>
                        </a:lnTo>
                        <a:lnTo>
                          <a:pt x="191" y="60"/>
                        </a:lnTo>
                        <a:lnTo>
                          <a:pt x="220" y="43"/>
                        </a:lnTo>
                        <a:lnTo>
                          <a:pt x="231" y="0"/>
                        </a:lnTo>
                        <a:lnTo>
                          <a:pt x="363" y="11"/>
                        </a:lnTo>
                        <a:lnTo>
                          <a:pt x="323" y="122"/>
                        </a:lnTo>
                        <a:lnTo>
                          <a:pt x="269" y="114"/>
                        </a:lnTo>
                        <a:lnTo>
                          <a:pt x="191" y="60"/>
                        </a:lnTo>
                      </a:path>
                    </a:pathLst>
                  </a:custGeom>
                  <a:noFill/>
                  <a:ln w="15875" cap="rnd">
                    <a:solidFill>
                      <a:srgbClr val="3366FF"/>
                    </a:solidFill>
                    <a:round/>
                    <a:headEnd type="none" w="sm" len="sm"/>
                    <a:tailEnd type="none" w="sm" len="sm"/>
                  </a:ln>
                </p:spPr>
                <p:txBody>
                  <a:bodyPr/>
                  <a:lstStyle/>
                  <a:p>
                    <a:endParaRPr lang="en-US"/>
                  </a:p>
                </p:txBody>
              </p:sp>
              <p:sp>
                <p:nvSpPr>
                  <p:cNvPr id="4148" name="Freeform 292"/>
                  <p:cNvSpPr>
                    <a:spLocks/>
                  </p:cNvSpPr>
                  <p:nvPr/>
                </p:nvSpPr>
                <p:spPr bwMode="auto">
                  <a:xfrm>
                    <a:off x="2800" y="1780"/>
                    <a:ext cx="126" cy="248"/>
                  </a:xfrm>
                  <a:custGeom>
                    <a:avLst/>
                    <a:gdLst>
                      <a:gd name="T0" fmla="*/ 174 w 123"/>
                      <a:gd name="T1" fmla="*/ 244 h 248"/>
                      <a:gd name="T2" fmla="*/ 153 w 123"/>
                      <a:gd name="T3" fmla="*/ 247 h 248"/>
                      <a:gd name="T4" fmla="*/ 88 w 123"/>
                      <a:gd name="T5" fmla="*/ 196 h 248"/>
                      <a:gd name="T6" fmla="*/ 95 w 123"/>
                      <a:gd name="T7" fmla="*/ 185 h 248"/>
                      <a:gd name="T8" fmla="*/ 0 w 123"/>
                      <a:gd name="T9" fmla="*/ 0 h 248"/>
                      <a:gd name="T10" fmla="*/ 0 60000 65536"/>
                      <a:gd name="T11" fmla="*/ 0 60000 65536"/>
                      <a:gd name="T12" fmla="*/ 0 60000 65536"/>
                      <a:gd name="T13" fmla="*/ 0 60000 65536"/>
                      <a:gd name="T14" fmla="*/ 0 60000 65536"/>
                      <a:gd name="T15" fmla="*/ 0 w 123"/>
                      <a:gd name="T16" fmla="*/ 0 h 248"/>
                      <a:gd name="T17" fmla="*/ 123 w 123"/>
                      <a:gd name="T18" fmla="*/ 248 h 248"/>
                    </a:gdLst>
                    <a:ahLst/>
                    <a:cxnLst>
                      <a:cxn ang="T10">
                        <a:pos x="T0" y="T1"/>
                      </a:cxn>
                      <a:cxn ang="T11">
                        <a:pos x="T2" y="T3"/>
                      </a:cxn>
                      <a:cxn ang="T12">
                        <a:pos x="T4" y="T5"/>
                      </a:cxn>
                      <a:cxn ang="T13">
                        <a:pos x="T6" y="T7"/>
                      </a:cxn>
                      <a:cxn ang="T14">
                        <a:pos x="T8" y="T9"/>
                      </a:cxn>
                    </a:cxnLst>
                    <a:rect l="T15" t="T16" r="T17" b="T18"/>
                    <a:pathLst>
                      <a:path w="123" h="248">
                        <a:moveTo>
                          <a:pt x="122" y="244"/>
                        </a:moveTo>
                        <a:lnTo>
                          <a:pt x="106" y="247"/>
                        </a:lnTo>
                        <a:lnTo>
                          <a:pt x="60" y="196"/>
                        </a:lnTo>
                        <a:lnTo>
                          <a:pt x="65" y="185"/>
                        </a:lnTo>
                        <a:lnTo>
                          <a:pt x="0" y="0"/>
                        </a:lnTo>
                      </a:path>
                    </a:pathLst>
                  </a:custGeom>
                  <a:noFill/>
                  <a:ln w="15875" cap="rnd">
                    <a:solidFill>
                      <a:srgbClr val="3366FF"/>
                    </a:solidFill>
                    <a:round/>
                    <a:headEnd type="none" w="sm" len="sm"/>
                    <a:tailEnd type="none" w="sm" len="sm"/>
                  </a:ln>
                </p:spPr>
                <p:txBody>
                  <a:bodyPr/>
                  <a:lstStyle/>
                  <a:p>
                    <a:endParaRPr lang="en-US"/>
                  </a:p>
                </p:txBody>
              </p:sp>
              <p:sp>
                <p:nvSpPr>
                  <p:cNvPr id="4149" name="Freeform 293"/>
                  <p:cNvSpPr>
                    <a:spLocks/>
                  </p:cNvSpPr>
                  <p:nvPr/>
                </p:nvSpPr>
                <p:spPr bwMode="auto">
                  <a:xfrm>
                    <a:off x="2484" y="1714"/>
                    <a:ext cx="189" cy="113"/>
                  </a:xfrm>
                  <a:custGeom>
                    <a:avLst/>
                    <a:gdLst>
                      <a:gd name="T0" fmla="*/ 294 w 183"/>
                      <a:gd name="T1" fmla="*/ 0 h 114"/>
                      <a:gd name="T2" fmla="*/ 139 w 183"/>
                      <a:gd name="T3" fmla="*/ 74 h 114"/>
                      <a:gd name="T4" fmla="*/ 44 w 183"/>
                      <a:gd name="T5" fmla="*/ 98 h 114"/>
                      <a:gd name="T6" fmla="*/ 0 w 183"/>
                      <a:gd name="T7" fmla="*/ 71 h 114"/>
                      <a:gd name="T8" fmla="*/ 0 60000 65536"/>
                      <a:gd name="T9" fmla="*/ 0 60000 65536"/>
                      <a:gd name="T10" fmla="*/ 0 60000 65536"/>
                      <a:gd name="T11" fmla="*/ 0 60000 65536"/>
                      <a:gd name="T12" fmla="*/ 0 w 183"/>
                      <a:gd name="T13" fmla="*/ 0 h 114"/>
                      <a:gd name="T14" fmla="*/ 183 w 183"/>
                      <a:gd name="T15" fmla="*/ 114 h 114"/>
                    </a:gdLst>
                    <a:ahLst/>
                    <a:cxnLst>
                      <a:cxn ang="T8">
                        <a:pos x="T0" y="T1"/>
                      </a:cxn>
                      <a:cxn ang="T9">
                        <a:pos x="T2" y="T3"/>
                      </a:cxn>
                      <a:cxn ang="T10">
                        <a:pos x="T4" y="T5"/>
                      </a:cxn>
                      <a:cxn ang="T11">
                        <a:pos x="T6" y="T7"/>
                      </a:cxn>
                    </a:cxnLst>
                    <a:rect l="T12" t="T13" r="T14" b="T15"/>
                    <a:pathLst>
                      <a:path w="183" h="114">
                        <a:moveTo>
                          <a:pt x="182" y="0"/>
                        </a:moveTo>
                        <a:lnTo>
                          <a:pt x="86" y="89"/>
                        </a:lnTo>
                        <a:lnTo>
                          <a:pt x="29" y="113"/>
                        </a:lnTo>
                        <a:lnTo>
                          <a:pt x="0" y="86"/>
                        </a:lnTo>
                      </a:path>
                    </a:pathLst>
                  </a:custGeom>
                  <a:noFill/>
                  <a:ln w="15875" cap="rnd">
                    <a:solidFill>
                      <a:srgbClr val="3366FF"/>
                    </a:solidFill>
                    <a:round/>
                    <a:headEnd type="none" w="sm" len="sm"/>
                    <a:tailEnd type="none" w="sm" len="sm"/>
                  </a:ln>
                </p:spPr>
                <p:txBody>
                  <a:bodyPr/>
                  <a:lstStyle/>
                  <a:p>
                    <a:endParaRPr lang="en-US"/>
                  </a:p>
                </p:txBody>
              </p:sp>
              <p:sp>
                <p:nvSpPr>
                  <p:cNvPr id="4150" name="Freeform 294"/>
                  <p:cNvSpPr>
                    <a:spLocks/>
                  </p:cNvSpPr>
                  <p:nvPr/>
                </p:nvSpPr>
                <p:spPr bwMode="auto">
                  <a:xfrm>
                    <a:off x="2512" y="1826"/>
                    <a:ext cx="18" cy="196"/>
                  </a:xfrm>
                  <a:custGeom>
                    <a:avLst/>
                    <a:gdLst>
                      <a:gd name="T0" fmla="*/ 0 w 17"/>
                      <a:gd name="T1" fmla="*/ 0 h 197"/>
                      <a:gd name="T2" fmla="*/ 36 w 17"/>
                      <a:gd name="T3" fmla="*/ 56 h 197"/>
                      <a:gd name="T4" fmla="*/ 30 w 17"/>
                      <a:gd name="T5" fmla="*/ 103 h 197"/>
                      <a:gd name="T6" fmla="*/ 26 w 17"/>
                      <a:gd name="T7" fmla="*/ 181 h 197"/>
                      <a:gd name="T8" fmla="*/ 0 60000 65536"/>
                      <a:gd name="T9" fmla="*/ 0 60000 65536"/>
                      <a:gd name="T10" fmla="*/ 0 60000 65536"/>
                      <a:gd name="T11" fmla="*/ 0 60000 65536"/>
                      <a:gd name="T12" fmla="*/ 0 w 17"/>
                      <a:gd name="T13" fmla="*/ 0 h 197"/>
                      <a:gd name="T14" fmla="*/ 17 w 17"/>
                      <a:gd name="T15" fmla="*/ 197 h 197"/>
                    </a:gdLst>
                    <a:ahLst/>
                    <a:cxnLst>
                      <a:cxn ang="T8">
                        <a:pos x="T0" y="T1"/>
                      </a:cxn>
                      <a:cxn ang="T9">
                        <a:pos x="T2" y="T3"/>
                      </a:cxn>
                      <a:cxn ang="T10">
                        <a:pos x="T4" y="T5"/>
                      </a:cxn>
                      <a:cxn ang="T11">
                        <a:pos x="T6" y="T7"/>
                      </a:cxn>
                    </a:cxnLst>
                    <a:rect l="T12" t="T13" r="T14" b="T15"/>
                    <a:pathLst>
                      <a:path w="17" h="197">
                        <a:moveTo>
                          <a:pt x="0" y="0"/>
                        </a:moveTo>
                        <a:lnTo>
                          <a:pt x="16" y="56"/>
                        </a:lnTo>
                        <a:lnTo>
                          <a:pt x="13" y="118"/>
                        </a:lnTo>
                        <a:lnTo>
                          <a:pt x="11" y="196"/>
                        </a:lnTo>
                      </a:path>
                    </a:pathLst>
                  </a:custGeom>
                  <a:noFill/>
                  <a:ln w="15875" cap="rnd">
                    <a:solidFill>
                      <a:srgbClr val="3366FF"/>
                    </a:solidFill>
                    <a:round/>
                    <a:headEnd type="none" w="sm" len="sm"/>
                    <a:tailEnd type="none" w="sm" len="sm"/>
                  </a:ln>
                </p:spPr>
                <p:txBody>
                  <a:bodyPr/>
                  <a:lstStyle/>
                  <a:p>
                    <a:endParaRPr lang="en-US"/>
                  </a:p>
                </p:txBody>
              </p:sp>
              <p:sp>
                <p:nvSpPr>
                  <p:cNvPr id="4151" name="Freeform 295"/>
                  <p:cNvSpPr>
                    <a:spLocks/>
                  </p:cNvSpPr>
                  <p:nvPr/>
                </p:nvSpPr>
                <p:spPr bwMode="auto">
                  <a:xfrm>
                    <a:off x="2359" y="1933"/>
                    <a:ext cx="166" cy="49"/>
                  </a:xfrm>
                  <a:custGeom>
                    <a:avLst/>
                    <a:gdLst>
                      <a:gd name="T0" fmla="*/ 276 w 160"/>
                      <a:gd name="T1" fmla="*/ 0 h 49"/>
                      <a:gd name="T2" fmla="*/ 148 w 160"/>
                      <a:gd name="T3" fmla="*/ 24 h 49"/>
                      <a:gd name="T4" fmla="*/ 76 w 160"/>
                      <a:gd name="T5" fmla="*/ 45 h 49"/>
                      <a:gd name="T6" fmla="*/ 0 w 160"/>
                      <a:gd name="T7" fmla="*/ 48 h 49"/>
                      <a:gd name="T8" fmla="*/ 0 60000 65536"/>
                      <a:gd name="T9" fmla="*/ 0 60000 65536"/>
                      <a:gd name="T10" fmla="*/ 0 60000 65536"/>
                      <a:gd name="T11" fmla="*/ 0 60000 65536"/>
                      <a:gd name="T12" fmla="*/ 0 w 160"/>
                      <a:gd name="T13" fmla="*/ 0 h 49"/>
                      <a:gd name="T14" fmla="*/ 160 w 160"/>
                      <a:gd name="T15" fmla="*/ 49 h 49"/>
                    </a:gdLst>
                    <a:ahLst/>
                    <a:cxnLst>
                      <a:cxn ang="T8">
                        <a:pos x="T0" y="T1"/>
                      </a:cxn>
                      <a:cxn ang="T9">
                        <a:pos x="T2" y="T3"/>
                      </a:cxn>
                      <a:cxn ang="T10">
                        <a:pos x="T4" y="T5"/>
                      </a:cxn>
                      <a:cxn ang="T11">
                        <a:pos x="T6" y="T7"/>
                      </a:cxn>
                    </a:cxnLst>
                    <a:rect l="T12" t="T13" r="T14" b="T15"/>
                    <a:pathLst>
                      <a:path w="160" h="49">
                        <a:moveTo>
                          <a:pt x="159" y="0"/>
                        </a:moveTo>
                        <a:lnTo>
                          <a:pt x="86" y="24"/>
                        </a:lnTo>
                        <a:lnTo>
                          <a:pt x="43" y="45"/>
                        </a:lnTo>
                        <a:lnTo>
                          <a:pt x="0" y="48"/>
                        </a:lnTo>
                      </a:path>
                    </a:pathLst>
                  </a:custGeom>
                  <a:noFill/>
                  <a:ln w="15875" cap="rnd">
                    <a:solidFill>
                      <a:srgbClr val="3366FF"/>
                    </a:solidFill>
                    <a:round/>
                    <a:headEnd type="none" w="sm" len="sm"/>
                    <a:tailEnd type="none" w="sm" len="sm"/>
                  </a:ln>
                </p:spPr>
                <p:txBody>
                  <a:bodyPr/>
                  <a:lstStyle/>
                  <a:p>
                    <a:endParaRPr lang="en-US"/>
                  </a:p>
                </p:txBody>
              </p:sp>
              <p:sp>
                <p:nvSpPr>
                  <p:cNvPr id="4152" name="Freeform 296"/>
                  <p:cNvSpPr>
                    <a:spLocks/>
                  </p:cNvSpPr>
                  <p:nvPr/>
                </p:nvSpPr>
                <p:spPr bwMode="auto">
                  <a:xfrm>
                    <a:off x="1908" y="2107"/>
                    <a:ext cx="170" cy="359"/>
                  </a:xfrm>
                  <a:custGeom>
                    <a:avLst/>
                    <a:gdLst>
                      <a:gd name="T0" fmla="*/ 33 w 191"/>
                      <a:gd name="T1" fmla="*/ 4 h 406"/>
                      <a:gd name="T2" fmla="*/ 28 w 191"/>
                      <a:gd name="T3" fmla="*/ 0 h 406"/>
                      <a:gd name="T4" fmla="*/ 20 w 191"/>
                      <a:gd name="T5" fmla="*/ 23 h 406"/>
                      <a:gd name="T6" fmla="*/ 9 w 191"/>
                      <a:gd name="T7" fmla="*/ 34 h 406"/>
                      <a:gd name="T8" fmla="*/ 1 w 191"/>
                      <a:gd name="T9" fmla="*/ 60 h 406"/>
                      <a:gd name="T10" fmla="*/ 0 w 191"/>
                      <a:gd name="T11" fmla="*/ 64 h 406"/>
                      <a:gd name="T12" fmla="*/ 1 w 191"/>
                      <a:gd name="T13" fmla="*/ 60 h 406"/>
                      <a:gd name="T14" fmla="*/ 0 60000 65536"/>
                      <a:gd name="T15" fmla="*/ 0 60000 65536"/>
                      <a:gd name="T16" fmla="*/ 0 60000 65536"/>
                      <a:gd name="T17" fmla="*/ 0 60000 65536"/>
                      <a:gd name="T18" fmla="*/ 0 60000 65536"/>
                      <a:gd name="T19" fmla="*/ 0 60000 65536"/>
                      <a:gd name="T20" fmla="*/ 0 60000 65536"/>
                      <a:gd name="T21" fmla="*/ 0 w 191"/>
                      <a:gd name="T22" fmla="*/ 0 h 406"/>
                      <a:gd name="T23" fmla="*/ 191 w 191"/>
                      <a:gd name="T24" fmla="*/ 406 h 4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 h="406">
                        <a:moveTo>
                          <a:pt x="191" y="9"/>
                        </a:moveTo>
                        <a:lnTo>
                          <a:pt x="163" y="0"/>
                        </a:lnTo>
                        <a:lnTo>
                          <a:pt x="119" y="142"/>
                        </a:lnTo>
                        <a:lnTo>
                          <a:pt x="51" y="212"/>
                        </a:lnTo>
                        <a:lnTo>
                          <a:pt x="1" y="377"/>
                        </a:lnTo>
                        <a:lnTo>
                          <a:pt x="0" y="406"/>
                        </a:lnTo>
                        <a:lnTo>
                          <a:pt x="1" y="375"/>
                        </a:lnTo>
                      </a:path>
                    </a:pathLst>
                  </a:custGeom>
                  <a:noFill/>
                  <a:ln w="15875" cap="rnd">
                    <a:solidFill>
                      <a:srgbClr val="3366FF"/>
                    </a:solidFill>
                    <a:round/>
                    <a:headEnd type="none" w="sm" len="sm"/>
                    <a:tailEnd type="none" w="sm" len="sm"/>
                  </a:ln>
                </p:spPr>
                <p:txBody>
                  <a:bodyPr/>
                  <a:lstStyle/>
                  <a:p>
                    <a:endParaRPr lang="en-US"/>
                  </a:p>
                </p:txBody>
              </p:sp>
              <p:sp>
                <p:nvSpPr>
                  <p:cNvPr id="4153" name="Freeform 297"/>
                  <p:cNvSpPr>
                    <a:spLocks/>
                  </p:cNvSpPr>
                  <p:nvPr/>
                </p:nvSpPr>
                <p:spPr bwMode="auto">
                  <a:xfrm>
                    <a:off x="1706" y="2264"/>
                    <a:ext cx="108" cy="141"/>
                  </a:xfrm>
                  <a:custGeom>
                    <a:avLst/>
                    <a:gdLst>
                      <a:gd name="T0" fmla="*/ 0 w 108"/>
                      <a:gd name="T1" fmla="*/ 141 h 141"/>
                      <a:gd name="T2" fmla="*/ 16 w 108"/>
                      <a:gd name="T3" fmla="*/ 141 h 141"/>
                      <a:gd name="T4" fmla="*/ 28 w 108"/>
                      <a:gd name="T5" fmla="*/ 72 h 141"/>
                      <a:gd name="T6" fmla="*/ 30 w 108"/>
                      <a:gd name="T7" fmla="*/ 0 h 141"/>
                      <a:gd name="T8" fmla="*/ 31 w 108"/>
                      <a:gd name="T9" fmla="*/ 67 h 141"/>
                      <a:gd name="T10" fmla="*/ 108 w 108"/>
                      <a:gd name="T11" fmla="*/ 70 h 141"/>
                      <a:gd name="T12" fmla="*/ 0 60000 65536"/>
                      <a:gd name="T13" fmla="*/ 0 60000 65536"/>
                      <a:gd name="T14" fmla="*/ 0 60000 65536"/>
                      <a:gd name="T15" fmla="*/ 0 60000 65536"/>
                      <a:gd name="T16" fmla="*/ 0 60000 65536"/>
                      <a:gd name="T17" fmla="*/ 0 60000 65536"/>
                      <a:gd name="T18" fmla="*/ 0 w 108"/>
                      <a:gd name="T19" fmla="*/ 0 h 141"/>
                      <a:gd name="T20" fmla="*/ 108 w 108"/>
                      <a:gd name="T21" fmla="*/ 141 h 141"/>
                    </a:gdLst>
                    <a:ahLst/>
                    <a:cxnLst>
                      <a:cxn ang="T12">
                        <a:pos x="T0" y="T1"/>
                      </a:cxn>
                      <a:cxn ang="T13">
                        <a:pos x="T2" y="T3"/>
                      </a:cxn>
                      <a:cxn ang="T14">
                        <a:pos x="T4" y="T5"/>
                      </a:cxn>
                      <a:cxn ang="T15">
                        <a:pos x="T6" y="T7"/>
                      </a:cxn>
                      <a:cxn ang="T16">
                        <a:pos x="T8" y="T9"/>
                      </a:cxn>
                      <a:cxn ang="T17">
                        <a:pos x="T10" y="T11"/>
                      </a:cxn>
                    </a:cxnLst>
                    <a:rect l="T18" t="T19" r="T20" b="T21"/>
                    <a:pathLst>
                      <a:path w="108" h="141">
                        <a:moveTo>
                          <a:pt x="0" y="141"/>
                        </a:moveTo>
                        <a:lnTo>
                          <a:pt x="16" y="141"/>
                        </a:lnTo>
                        <a:lnTo>
                          <a:pt x="28" y="72"/>
                        </a:lnTo>
                        <a:lnTo>
                          <a:pt x="30" y="0"/>
                        </a:lnTo>
                        <a:lnTo>
                          <a:pt x="31" y="67"/>
                        </a:lnTo>
                        <a:lnTo>
                          <a:pt x="108" y="70"/>
                        </a:lnTo>
                      </a:path>
                    </a:pathLst>
                  </a:custGeom>
                  <a:noFill/>
                  <a:ln w="15875" cap="rnd">
                    <a:solidFill>
                      <a:srgbClr val="3366FF"/>
                    </a:solidFill>
                    <a:round/>
                    <a:headEnd type="none" w="sm" len="sm"/>
                    <a:tailEnd type="none" w="sm" len="sm"/>
                  </a:ln>
                </p:spPr>
                <p:txBody>
                  <a:bodyPr/>
                  <a:lstStyle/>
                  <a:p>
                    <a:endParaRPr lang="en-US"/>
                  </a:p>
                </p:txBody>
              </p:sp>
              <p:sp>
                <p:nvSpPr>
                  <p:cNvPr id="4154" name="Freeform 298"/>
                  <p:cNvSpPr>
                    <a:spLocks/>
                  </p:cNvSpPr>
                  <p:nvPr/>
                </p:nvSpPr>
                <p:spPr bwMode="auto">
                  <a:xfrm>
                    <a:off x="1768" y="2077"/>
                    <a:ext cx="136" cy="254"/>
                  </a:xfrm>
                  <a:custGeom>
                    <a:avLst/>
                    <a:gdLst>
                      <a:gd name="T0" fmla="*/ 204 w 132"/>
                      <a:gd name="T1" fmla="*/ 8 h 256"/>
                      <a:gd name="T2" fmla="*/ 50 w 132"/>
                      <a:gd name="T3" fmla="*/ 0 h 256"/>
                      <a:gd name="T4" fmla="*/ 13 w 132"/>
                      <a:gd name="T5" fmla="*/ 66 h 256"/>
                      <a:gd name="T6" fmla="*/ 0 w 132"/>
                      <a:gd name="T7" fmla="*/ 133 h 256"/>
                      <a:gd name="T8" fmla="*/ 5 w 132"/>
                      <a:gd name="T9" fmla="*/ 106 h 256"/>
                      <a:gd name="T10" fmla="*/ 104 w 132"/>
                      <a:gd name="T11" fmla="*/ 119 h 256"/>
                      <a:gd name="T12" fmla="*/ 138 w 132"/>
                      <a:gd name="T13" fmla="*/ 165 h 256"/>
                      <a:gd name="T14" fmla="*/ 16 w 132"/>
                      <a:gd name="T15" fmla="*/ 225 h 256"/>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256"/>
                      <a:gd name="T26" fmla="*/ 132 w 132"/>
                      <a:gd name="T27" fmla="*/ 256 h 2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256">
                        <a:moveTo>
                          <a:pt x="131" y="8"/>
                        </a:moveTo>
                        <a:lnTo>
                          <a:pt x="35" y="0"/>
                        </a:lnTo>
                        <a:lnTo>
                          <a:pt x="13" y="81"/>
                        </a:lnTo>
                        <a:lnTo>
                          <a:pt x="0" y="148"/>
                        </a:lnTo>
                        <a:lnTo>
                          <a:pt x="5" y="121"/>
                        </a:lnTo>
                        <a:lnTo>
                          <a:pt x="67" y="134"/>
                        </a:lnTo>
                        <a:lnTo>
                          <a:pt x="88" y="180"/>
                        </a:lnTo>
                        <a:lnTo>
                          <a:pt x="16" y="255"/>
                        </a:lnTo>
                      </a:path>
                    </a:pathLst>
                  </a:custGeom>
                  <a:noFill/>
                  <a:ln w="15875" cap="rnd">
                    <a:solidFill>
                      <a:srgbClr val="3366FF"/>
                    </a:solidFill>
                    <a:round/>
                    <a:headEnd type="none" w="sm" len="sm"/>
                    <a:tailEnd type="none" w="sm" len="sm"/>
                  </a:ln>
                </p:spPr>
                <p:txBody>
                  <a:bodyPr/>
                  <a:lstStyle/>
                  <a:p>
                    <a:endParaRPr lang="en-US"/>
                  </a:p>
                </p:txBody>
              </p:sp>
              <p:sp>
                <p:nvSpPr>
                  <p:cNvPr id="4155" name="Freeform 299"/>
                  <p:cNvSpPr>
                    <a:spLocks/>
                  </p:cNvSpPr>
                  <p:nvPr/>
                </p:nvSpPr>
                <p:spPr bwMode="auto">
                  <a:xfrm>
                    <a:off x="1906" y="2059"/>
                    <a:ext cx="186" cy="45"/>
                  </a:xfrm>
                  <a:custGeom>
                    <a:avLst/>
                    <a:gdLst>
                      <a:gd name="T0" fmla="*/ 0 w 180"/>
                      <a:gd name="T1" fmla="*/ 23 h 46"/>
                      <a:gd name="T2" fmla="*/ 36 w 180"/>
                      <a:gd name="T3" fmla="*/ 30 h 46"/>
                      <a:gd name="T4" fmla="*/ 287 w 180"/>
                      <a:gd name="T5" fmla="*/ 11 h 46"/>
                      <a:gd name="T6" fmla="*/ 292 w 180"/>
                      <a:gd name="T7" fmla="*/ 0 h 46"/>
                      <a:gd name="T8" fmla="*/ 292 w 180"/>
                      <a:gd name="T9" fmla="*/ 0 h 46"/>
                      <a:gd name="T10" fmla="*/ 0 60000 65536"/>
                      <a:gd name="T11" fmla="*/ 0 60000 65536"/>
                      <a:gd name="T12" fmla="*/ 0 60000 65536"/>
                      <a:gd name="T13" fmla="*/ 0 60000 65536"/>
                      <a:gd name="T14" fmla="*/ 0 60000 65536"/>
                      <a:gd name="T15" fmla="*/ 0 w 180"/>
                      <a:gd name="T16" fmla="*/ 0 h 46"/>
                      <a:gd name="T17" fmla="*/ 180 w 180"/>
                      <a:gd name="T18" fmla="*/ 46 h 46"/>
                    </a:gdLst>
                    <a:ahLst/>
                    <a:cxnLst>
                      <a:cxn ang="T10">
                        <a:pos x="T0" y="T1"/>
                      </a:cxn>
                      <a:cxn ang="T11">
                        <a:pos x="T2" y="T3"/>
                      </a:cxn>
                      <a:cxn ang="T12">
                        <a:pos x="T4" y="T5"/>
                      </a:cxn>
                      <a:cxn ang="T13">
                        <a:pos x="T6" y="T7"/>
                      </a:cxn>
                      <a:cxn ang="T14">
                        <a:pos x="T8" y="T9"/>
                      </a:cxn>
                    </a:cxnLst>
                    <a:rect l="T15" t="T16" r="T17" b="T18"/>
                    <a:pathLst>
                      <a:path w="180" h="46">
                        <a:moveTo>
                          <a:pt x="0" y="32"/>
                        </a:moveTo>
                        <a:lnTo>
                          <a:pt x="21" y="45"/>
                        </a:lnTo>
                        <a:lnTo>
                          <a:pt x="176" y="11"/>
                        </a:lnTo>
                        <a:lnTo>
                          <a:pt x="179" y="0"/>
                        </a:lnTo>
                      </a:path>
                    </a:pathLst>
                  </a:custGeom>
                  <a:noFill/>
                  <a:ln w="15875" cap="rnd">
                    <a:solidFill>
                      <a:srgbClr val="3366FF"/>
                    </a:solidFill>
                    <a:round/>
                    <a:headEnd type="none" w="sm" len="sm"/>
                    <a:tailEnd type="none" w="sm" len="sm"/>
                  </a:ln>
                </p:spPr>
                <p:txBody>
                  <a:bodyPr/>
                  <a:lstStyle/>
                  <a:p>
                    <a:endParaRPr lang="en-US"/>
                  </a:p>
                </p:txBody>
              </p:sp>
              <p:sp>
                <p:nvSpPr>
                  <p:cNvPr id="4156" name="Freeform 300"/>
                  <p:cNvSpPr>
                    <a:spLocks/>
                  </p:cNvSpPr>
                  <p:nvPr/>
                </p:nvSpPr>
                <p:spPr bwMode="auto">
                  <a:xfrm>
                    <a:off x="1942" y="2010"/>
                    <a:ext cx="142" cy="47"/>
                  </a:xfrm>
                  <a:custGeom>
                    <a:avLst/>
                    <a:gdLst>
                      <a:gd name="T0" fmla="*/ 0 w 138"/>
                      <a:gd name="T1" fmla="*/ 38 h 47"/>
                      <a:gd name="T2" fmla="*/ 210 w 138"/>
                      <a:gd name="T3" fmla="*/ 0 h 47"/>
                      <a:gd name="T4" fmla="*/ 198 w 138"/>
                      <a:gd name="T5" fmla="*/ 19 h 47"/>
                      <a:gd name="T6" fmla="*/ 13 w 138"/>
                      <a:gd name="T7" fmla="*/ 46 h 47"/>
                      <a:gd name="T8" fmla="*/ 0 w 138"/>
                      <a:gd name="T9" fmla="*/ 38 h 47"/>
                      <a:gd name="T10" fmla="*/ 0 60000 65536"/>
                      <a:gd name="T11" fmla="*/ 0 60000 65536"/>
                      <a:gd name="T12" fmla="*/ 0 60000 65536"/>
                      <a:gd name="T13" fmla="*/ 0 60000 65536"/>
                      <a:gd name="T14" fmla="*/ 0 60000 65536"/>
                      <a:gd name="T15" fmla="*/ 0 w 138"/>
                      <a:gd name="T16" fmla="*/ 0 h 47"/>
                      <a:gd name="T17" fmla="*/ 138 w 138"/>
                      <a:gd name="T18" fmla="*/ 47 h 47"/>
                    </a:gdLst>
                    <a:ahLst/>
                    <a:cxnLst>
                      <a:cxn ang="T10">
                        <a:pos x="T0" y="T1"/>
                      </a:cxn>
                      <a:cxn ang="T11">
                        <a:pos x="T2" y="T3"/>
                      </a:cxn>
                      <a:cxn ang="T12">
                        <a:pos x="T4" y="T5"/>
                      </a:cxn>
                      <a:cxn ang="T13">
                        <a:pos x="T6" y="T7"/>
                      </a:cxn>
                      <a:cxn ang="T14">
                        <a:pos x="T8" y="T9"/>
                      </a:cxn>
                    </a:cxnLst>
                    <a:rect l="T15" t="T16" r="T17" b="T18"/>
                    <a:pathLst>
                      <a:path w="138" h="47">
                        <a:moveTo>
                          <a:pt x="0" y="38"/>
                        </a:moveTo>
                        <a:lnTo>
                          <a:pt x="137" y="0"/>
                        </a:lnTo>
                        <a:lnTo>
                          <a:pt x="129" y="19"/>
                        </a:lnTo>
                        <a:lnTo>
                          <a:pt x="13" y="46"/>
                        </a:lnTo>
                        <a:lnTo>
                          <a:pt x="0" y="38"/>
                        </a:lnTo>
                      </a:path>
                    </a:pathLst>
                  </a:custGeom>
                  <a:noFill/>
                  <a:ln w="15875" cap="rnd">
                    <a:solidFill>
                      <a:srgbClr val="3366FF"/>
                    </a:solidFill>
                    <a:round/>
                    <a:headEnd/>
                    <a:tailEnd/>
                  </a:ln>
                </p:spPr>
                <p:txBody>
                  <a:bodyPr/>
                  <a:lstStyle/>
                  <a:p>
                    <a:endParaRPr lang="en-US"/>
                  </a:p>
                </p:txBody>
              </p:sp>
              <p:sp>
                <p:nvSpPr>
                  <p:cNvPr id="4157" name="Freeform 301"/>
                  <p:cNvSpPr>
                    <a:spLocks/>
                  </p:cNvSpPr>
                  <p:nvPr/>
                </p:nvSpPr>
                <p:spPr bwMode="auto">
                  <a:xfrm>
                    <a:off x="2055" y="1990"/>
                    <a:ext cx="278" cy="120"/>
                  </a:xfrm>
                  <a:custGeom>
                    <a:avLst/>
                    <a:gdLst>
                      <a:gd name="T0" fmla="*/ 423 w 269"/>
                      <a:gd name="T1" fmla="*/ 0 h 121"/>
                      <a:gd name="T2" fmla="*/ 439 w 269"/>
                      <a:gd name="T3" fmla="*/ 35 h 121"/>
                      <a:gd name="T4" fmla="*/ 11 w 269"/>
                      <a:gd name="T5" fmla="*/ 76 h 121"/>
                      <a:gd name="T6" fmla="*/ 39 w 269"/>
                      <a:gd name="T7" fmla="*/ 24 h 121"/>
                      <a:gd name="T8" fmla="*/ 8 w 269"/>
                      <a:gd name="T9" fmla="*/ 76 h 121"/>
                      <a:gd name="T10" fmla="*/ 0 w 269"/>
                      <a:gd name="T11" fmla="*/ 105 h 121"/>
                      <a:gd name="T12" fmla="*/ 0 60000 65536"/>
                      <a:gd name="T13" fmla="*/ 0 60000 65536"/>
                      <a:gd name="T14" fmla="*/ 0 60000 65536"/>
                      <a:gd name="T15" fmla="*/ 0 60000 65536"/>
                      <a:gd name="T16" fmla="*/ 0 60000 65536"/>
                      <a:gd name="T17" fmla="*/ 0 60000 65536"/>
                      <a:gd name="T18" fmla="*/ 0 w 269"/>
                      <a:gd name="T19" fmla="*/ 0 h 121"/>
                      <a:gd name="T20" fmla="*/ 269 w 269"/>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269" h="121">
                        <a:moveTo>
                          <a:pt x="257" y="0"/>
                        </a:moveTo>
                        <a:lnTo>
                          <a:pt x="268" y="35"/>
                        </a:lnTo>
                        <a:lnTo>
                          <a:pt x="11" y="91"/>
                        </a:lnTo>
                        <a:lnTo>
                          <a:pt x="24" y="24"/>
                        </a:lnTo>
                        <a:lnTo>
                          <a:pt x="8" y="91"/>
                        </a:lnTo>
                        <a:lnTo>
                          <a:pt x="0" y="120"/>
                        </a:lnTo>
                      </a:path>
                    </a:pathLst>
                  </a:custGeom>
                  <a:noFill/>
                  <a:ln w="15875" cap="rnd">
                    <a:solidFill>
                      <a:srgbClr val="3366FF"/>
                    </a:solidFill>
                    <a:round/>
                    <a:headEnd type="none" w="sm" len="sm"/>
                    <a:tailEnd type="none" w="sm" len="sm"/>
                  </a:ln>
                </p:spPr>
                <p:txBody>
                  <a:bodyPr/>
                  <a:lstStyle/>
                  <a:p>
                    <a:endParaRPr lang="en-US"/>
                  </a:p>
                </p:txBody>
              </p:sp>
              <p:sp>
                <p:nvSpPr>
                  <p:cNvPr id="4158" name="Freeform 302"/>
                  <p:cNvSpPr>
                    <a:spLocks/>
                  </p:cNvSpPr>
                  <p:nvPr/>
                </p:nvSpPr>
                <p:spPr bwMode="auto">
                  <a:xfrm>
                    <a:off x="1893" y="1966"/>
                    <a:ext cx="48" cy="96"/>
                  </a:xfrm>
                  <a:custGeom>
                    <a:avLst/>
                    <a:gdLst>
                      <a:gd name="T0" fmla="*/ 61 w 47"/>
                      <a:gd name="T1" fmla="*/ 68 h 97"/>
                      <a:gd name="T2" fmla="*/ 0 w 47"/>
                      <a:gd name="T3" fmla="*/ 81 h 97"/>
                      <a:gd name="T4" fmla="*/ 8 w 47"/>
                      <a:gd name="T5" fmla="*/ 48 h 97"/>
                      <a:gd name="T6" fmla="*/ 45 w 47"/>
                      <a:gd name="T7" fmla="*/ 0 h 97"/>
                      <a:gd name="T8" fmla="*/ 61 w 47"/>
                      <a:gd name="T9" fmla="*/ 27 h 97"/>
                      <a:gd name="T10" fmla="*/ 61 w 47"/>
                      <a:gd name="T11" fmla="*/ 68 h 97"/>
                      <a:gd name="T12" fmla="*/ 0 60000 65536"/>
                      <a:gd name="T13" fmla="*/ 0 60000 65536"/>
                      <a:gd name="T14" fmla="*/ 0 60000 65536"/>
                      <a:gd name="T15" fmla="*/ 0 60000 65536"/>
                      <a:gd name="T16" fmla="*/ 0 60000 65536"/>
                      <a:gd name="T17" fmla="*/ 0 60000 65536"/>
                      <a:gd name="T18" fmla="*/ 0 w 47"/>
                      <a:gd name="T19" fmla="*/ 0 h 97"/>
                      <a:gd name="T20" fmla="*/ 47 w 47"/>
                      <a:gd name="T21" fmla="*/ 97 h 97"/>
                    </a:gdLst>
                    <a:ahLst/>
                    <a:cxnLst>
                      <a:cxn ang="T12">
                        <a:pos x="T0" y="T1"/>
                      </a:cxn>
                      <a:cxn ang="T13">
                        <a:pos x="T2" y="T3"/>
                      </a:cxn>
                      <a:cxn ang="T14">
                        <a:pos x="T4" y="T5"/>
                      </a:cxn>
                      <a:cxn ang="T15">
                        <a:pos x="T6" y="T7"/>
                      </a:cxn>
                      <a:cxn ang="T16">
                        <a:pos x="T8" y="T9"/>
                      </a:cxn>
                      <a:cxn ang="T17">
                        <a:pos x="T10" y="T11"/>
                      </a:cxn>
                    </a:cxnLst>
                    <a:rect l="T18" t="T19" r="T20" b="T21"/>
                    <a:pathLst>
                      <a:path w="47" h="97">
                        <a:moveTo>
                          <a:pt x="46" y="83"/>
                        </a:moveTo>
                        <a:lnTo>
                          <a:pt x="0" y="96"/>
                        </a:lnTo>
                        <a:lnTo>
                          <a:pt x="8" y="51"/>
                        </a:lnTo>
                        <a:lnTo>
                          <a:pt x="30" y="0"/>
                        </a:lnTo>
                        <a:lnTo>
                          <a:pt x="46" y="27"/>
                        </a:lnTo>
                        <a:lnTo>
                          <a:pt x="46" y="83"/>
                        </a:lnTo>
                      </a:path>
                    </a:pathLst>
                  </a:custGeom>
                  <a:noFill/>
                  <a:ln w="15875" cap="rnd">
                    <a:solidFill>
                      <a:srgbClr val="3366FF"/>
                    </a:solidFill>
                    <a:round/>
                    <a:headEnd/>
                    <a:tailEnd/>
                  </a:ln>
                </p:spPr>
                <p:txBody>
                  <a:bodyPr/>
                  <a:lstStyle/>
                  <a:p>
                    <a:endParaRPr lang="en-US"/>
                  </a:p>
                </p:txBody>
              </p:sp>
              <p:sp>
                <p:nvSpPr>
                  <p:cNvPr id="4159" name="Freeform 303"/>
                  <p:cNvSpPr>
                    <a:spLocks/>
                  </p:cNvSpPr>
                  <p:nvPr/>
                </p:nvSpPr>
                <p:spPr bwMode="auto">
                  <a:xfrm>
                    <a:off x="2321" y="1990"/>
                    <a:ext cx="73" cy="112"/>
                  </a:xfrm>
                  <a:custGeom>
                    <a:avLst/>
                    <a:gdLst>
                      <a:gd name="T0" fmla="*/ 0 w 71"/>
                      <a:gd name="T1" fmla="*/ 0 h 113"/>
                      <a:gd name="T2" fmla="*/ 105 w 71"/>
                      <a:gd name="T3" fmla="*/ 97 h 113"/>
                      <a:gd name="T4" fmla="*/ 0 60000 65536"/>
                      <a:gd name="T5" fmla="*/ 0 60000 65536"/>
                      <a:gd name="T6" fmla="*/ 0 w 71"/>
                      <a:gd name="T7" fmla="*/ 0 h 113"/>
                      <a:gd name="T8" fmla="*/ 71 w 71"/>
                      <a:gd name="T9" fmla="*/ 113 h 113"/>
                    </a:gdLst>
                    <a:ahLst/>
                    <a:cxnLst>
                      <a:cxn ang="T4">
                        <a:pos x="T0" y="T1"/>
                      </a:cxn>
                      <a:cxn ang="T5">
                        <a:pos x="T2" y="T3"/>
                      </a:cxn>
                    </a:cxnLst>
                    <a:rect l="T6" t="T7" r="T8" b="T9"/>
                    <a:pathLst>
                      <a:path w="71" h="113">
                        <a:moveTo>
                          <a:pt x="0" y="0"/>
                        </a:moveTo>
                        <a:lnTo>
                          <a:pt x="70" y="112"/>
                        </a:lnTo>
                      </a:path>
                    </a:pathLst>
                  </a:custGeom>
                  <a:noFill/>
                  <a:ln w="15875" cap="rnd">
                    <a:solidFill>
                      <a:srgbClr val="3366FF"/>
                    </a:solidFill>
                    <a:round/>
                    <a:headEnd type="none" w="sm" len="sm"/>
                    <a:tailEnd type="none" w="sm" len="sm"/>
                  </a:ln>
                </p:spPr>
                <p:txBody>
                  <a:bodyPr/>
                  <a:lstStyle/>
                  <a:p>
                    <a:endParaRPr lang="en-US"/>
                  </a:p>
                </p:txBody>
              </p:sp>
              <p:sp>
                <p:nvSpPr>
                  <p:cNvPr id="4160" name="Freeform 304"/>
                  <p:cNvSpPr>
                    <a:spLocks/>
                  </p:cNvSpPr>
                  <p:nvPr/>
                </p:nvSpPr>
                <p:spPr bwMode="auto">
                  <a:xfrm>
                    <a:off x="2193" y="1842"/>
                    <a:ext cx="285" cy="212"/>
                  </a:xfrm>
                  <a:custGeom>
                    <a:avLst/>
                    <a:gdLst>
                      <a:gd name="T0" fmla="*/ 446 w 276"/>
                      <a:gd name="T1" fmla="*/ 197 h 213"/>
                      <a:gd name="T2" fmla="*/ 249 w 276"/>
                      <a:gd name="T3" fmla="*/ 122 h 213"/>
                      <a:gd name="T4" fmla="*/ 208 w 276"/>
                      <a:gd name="T5" fmla="*/ 99 h 213"/>
                      <a:gd name="T6" fmla="*/ 0 w 276"/>
                      <a:gd name="T7" fmla="*/ 0 h 213"/>
                      <a:gd name="T8" fmla="*/ 0 60000 65536"/>
                      <a:gd name="T9" fmla="*/ 0 60000 65536"/>
                      <a:gd name="T10" fmla="*/ 0 60000 65536"/>
                      <a:gd name="T11" fmla="*/ 0 60000 65536"/>
                      <a:gd name="T12" fmla="*/ 0 w 276"/>
                      <a:gd name="T13" fmla="*/ 0 h 213"/>
                      <a:gd name="T14" fmla="*/ 276 w 276"/>
                      <a:gd name="T15" fmla="*/ 213 h 213"/>
                    </a:gdLst>
                    <a:ahLst/>
                    <a:cxnLst>
                      <a:cxn ang="T8">
                        <a:pos x="T0" y="T1"/>
                      </a:cxn>
                      <a:cxn ang="T9">
                        <a:pos x="T2" y="T3"/>
                      </a:cxn>
                      <a:cxn ang="T10">
                        <a:pos x="T4" y="T5"/>
                      </a:cxn>
                      <a:cxn ang="T11">
                        <a:pos x="T6" y="T7"/>
                      </a:cxn>
                    </a:cxnLst>
                    <a:rect l="T12" t="T13" r="T14" b="T15"/>
                    <a:pathLst>
                      <a:path w="276" h="213">
                        <a:moveTo>
                          <a:pt x="275" y="212"/>
                        </a:moveTo>
                        <a:lnTo>
                          <a:pt x="154" y="137"/>
                        </a:lnTo>
                        <a:lnTo>
                          <a:pt x="129" y="99"/>
                        </a:lnTo>
                        <a:lnTo>
                          <a:pt x="0" y="0"/>
                        </a:lnTo>
                      </a:path>
                    </a:pathLst>
                  </a:custGeom>
                  <a:noFill/>
                  <a:ln w="15875" cap="rnd">
                    <a:solidFill>
                      <a:srgbClr val="3366FF"/>
                    </a:solidFill>
                    <a:round/>
                    <a:headEnd type="none" w="sm" len="sm"/>
                    <a:tailEnd type="none" w="sm" len="sm"/>
                  </a:ln>
                </p:spPr>
                <p:txBody>
                  <a:bodyPr/>
                  <a:lstStyle/>
                  <a:p>
                    <a:endParaRPr lang="en-US"/>
                  </a:p>
                </p:txBody>
              </p:sp>
              <p:sp>
                <p:nvSpPr>
                  <p:cNvPr id="4161" name="Freeform 305"/>
                  <p:cNvSpPr>
                    <a:spLocks/>
                  </p:cNvSpPr>
                  <p:nvPr/>
                </p:nvSpPr>
                <p:spPr bwMode="auto">
                  <a:xfrm>
                    <a:off x="1886" y="1665"/>
                    <a:ext cx="65" cy="29"/>
                  </a:xfrm>
                  <a:custGeom>
                    <a:avLst/>
                    <a:gdLst>
                      <a:gd name="T0" fmla="*/ 0 w 63"/>
                      <a:gd name="T1" fmla="*/ 0 h 30"/>
                      <a:gd name="T2" fmla="*/ 98 w 63"/>
                      <a:gd name="T3" fmla="*/ 15 h 30"/>
                      <a:gd name="T4" fmla="*/ 74 w 63"/>
                      <a:gd name="T5" fmla="*/ 15 h 30"/>
                      <a:gd name="T6" fmla="*/ 8 w 63"/>
                      <a:gd name="T7" fmla="*/ 13 h 30"/>
                      <a:gd name="T8" fmla="*/ 0 w 63"/>
                      <a:gd name="T9" fmla="*/ 0 h 30"/>
                      <a:gd name="T10" fmla="*/ 0 60000 65536"/>
                      <a:gd name="T11" fmla="*/ 0 60000 65536"/>
                      <a:gd name="T12" fmla="*/ 0 60000 65536"/>
                      <a:gd name="T13" fmla="*/ 0 60000 65536"/>
                      <a:gd name="T14" fmla="*/ 0 60000 65536"/>
                      <a:gd name="T15" fmla="*/ 0 w 63"/>
                      <a:gd name="T16" fmla="*/ 0 h 30"/>
                      <a:gd name="T17" fmla="*/ 63 w 63"/>
                      <a:gd name="T18" fmla="*/ 30 h 30"/>
                    </a:gdLst>
                    <a:ahLst/>
                    <a:cxnLst>
                      <a:cxn ang="T10">
                        <a:pos x="T0" y="T1"/>
                      </a:cxn>
                      <a:cxn ang="T11">
                        <a:pos x="T2" y="T3"/>
                      </a:cxn>
                      <a:cxn ang="T12">
                        <a:pos x="T4" y="T5"/>
                      </a:cxn>
                      <a:cxn ang="T13">
                        <a:pos x="T6" y="T7"/>
                      </a:cxn>
                      <a:cxn ang="T14">
                        <a:pos x="T8" y="T9"/>
                      </a:cxn>
                    </a:cxnLst>
                    <a:rect l="T15" t="T16" r="T17" b="T18"/>
                    <a:pathLst>
                      <a:path w="63" h="30">
                        <a:moveTo>
                          <a:pt x="0" y="0"/>
                        </a:moveTo>
                        <a:lnTo>
                          <a:pt x="62" y="18"/>
                        </a:lnTo>
                        <a:lnTo>
                          <a:pt x="46" y="29"/>
                        </a:lnTo>
                        <a:lnTo>
                          <a:pt x="8" y="13"/>
                        </a:lnTo>
                        <a:lnTo>
                          <a:pt x="0" y="0"/>
                        </a:lnTo>
                      </a:path>
                    </a:pathLst>
                  </a:custGeom>
                  <a:noFill/>
                  <a:ln w="15875" cap="rnd">
                    <a:solidFill>
                      <a:srgbClr val="3366FF"/>
                    </a:solidFill>
                    <a:round/>
                    <a:headEnd/>
                    <a:tailEnd/>
                  </a:ln>
                </p:spPr>
                <p:txBody>
                  <a:bodyPr/>
                  <a:lstStyle/>
                  <a:p>
                    <a:endParaRPr lang="en-US"/>
                  </a:p>
                </p:txBody>
              </p:sp>
              <p:sp>
                <p:nvSpPr>
                  <p:cNvPr id="4162" name="Freeform 306"/>
                  <p:cNvSpPr>
                    <a:spLocks/>
                  </p:cNvSpPr>
                  <p:nvPr/>
                </p:nvSpPr>
                <p:spPr bwMode="auto">
                  <a:xfrm>
                    <a:off x="1915" y="1685"/>
                    <a:ext cx="36" cy="116"/>
                  </a:xfrm>
                  <a:custGeom>
                    <a:avLst/>
                    <a:gdLst>
                      <a:gd name="T0" fmla="*/ 49 w 35"/>
                      <a:gd name="T1" fmla="*/ 0 h 116"/>
                      <a:gd name="T2" fmla="*/ 0 w 35"/>
                      <a:gd name="T3" fmla="*/ 115 h 116"/>
                      <a:gd name="T4" fmla="*/ 0 60000 65536"/>
                      <a:gd name="T5" fmla="*/ 0 60000 65536"/>
                      <a:gd name="T6" fmla="*/ 0 w 35"/>
                      <a:gd name="T7" fmla="*/ 0 h 116"/>
                      <a:gd name="T8" fmla="*/ 35 w 35"/>
                      <a:gd name="T9" fmla="*/ 116 h 116"/>
                    </a:gdLst>
                    <a:ahLst/>
                    <a:cxnLst>
                      <a:cxn ang="T4">
                        <a:pos x="T0" y="T1"/>
                      </a:cxn>
                      <a:cxn ang="T5">
                        <a:pos x="T2" y="T3"/>
                      </a:cxn>
                    </a:cxnLst>
                    <a:rect l="T6" t="T7" r="T8" b="T9"/>
                    <a:pathLst>
                      <a:path w="35" h="116">
                        <a:moveTo>
                          <a:pt x="34" y="0"/>
                        </a:moveTo>
                        <a:lnTo>
                          <a:pt x="0" y="115"/>
                        </a:lnTo>
                      </a:path>
                    </a:pathLst>
                  </a:custGeom>
                  <a:noFill/>
                  <a:ln w="15875" cap="rnd">
                    <a:solidFill>
                      <a:srgbClr val="3366FF"/>
                    </a:solidFill>
                    <a:round/>
                    <a:headEnd type="none" w="sm" len="sm"/>
                    <a:tailEnd type="none" w="sm" len="sm"/>
                  </a:ln>
                </p:spPr>
                <p:txBody>
                  <a:bodyPr/>
                  <a:lstStyle/>
                  <a:p>
                    <a:endParaRPr lang="en-US"/>
                  </a:p>
                </p:txBody>
              </p:sp>
              <p:sp>
                <p:nvSpPr>
                  <p:cNvPr id="4163" name="Freeform 307"/>
                  <p:cNvSpPr>
                    <a:spLocks/>
                  </p:cNvSpPr>
                  <p:nvPr/>
                </p:nvSpPr>
                <p:spPr bwMode="auto">
                  <a:xfrm>
                    <a:off x="1911" y="1672"/>
                    <a:ext cx="165" cy="158"/>
                  </a:xfrm>
                  <a:custGeom>
                    <a:avLst/>
                    <a:gdLst>
                      <a:gd name="T0" fmla="*/ 0 w 160"/>
                      <a:gd name="T1" fmla="*/ 114 h 159"/>
                      <a:gd name="T2" fmla="*/ 57 w 160"/>
                      <a:gd name="T3" fmla="*/ 143 h 159"/>
                      <a:gd name="T4" fmla="*/ 171 w 160"/>
                      <a:gd name="T5" fmla="*/ 108 h 159"/>
                      <a:gd name="T6" fmla="*/ 223 w 160"/>
                      <a:gd name="T7" fmla="*/ 62 h 159"/>
                      <a:gd name="T8" fmla="*/ 209 w 160"/>
                      <a:gd name="T9" fmla="*/ 37 h 159"/>
                      <a:gd name="T10" fmla="*/ 232 w 160"/>
                      <a:gd name="T11" fmla="*/ 0 h 159"/>
                      <a:gd name="T12" fmla="*/ 252 w 160"/>
                      <a:gd name="T13" fmla="*/ 0 h 159"/>
                      <a:gd name="T14" fmla="*/ 0 60000 65536"/>
                      <a:gd name="T15" fmla="*/ 0 60000 65536"/>
                      <a:gd name="T16" fmla="*/ 0 60000 65536"/>
                      <a:gd name="T17" fmla="*/ 0 60000 65536"/>
                      <a:gd name="T18" fmla="*/ 0 60000 65536"/>
                      <a:gd name="T19" fmla="*/ 0 60000 65536"/>
                      <a:gd name="T20" fmla="*/ 0 60000 65536"/>
                      <a:gd name="T21" fmla="*/ 0 w 160"/>
                      <a:gd name="T22" fmla="*/ 0 h 159"/>
                      <a:gd name="T23" fmla="*/ 160 w 160"/>
                      <a:gd name="T24" fmla="*/ 159 h 1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0" h="159">
                        <a:moveTo>
                          <a:pt x="0" y="129"/>
                        </a:moveTo>
                        <a:lnTo>
                          <a:pt x="38" y="158"/>
                        </a:lnTo>
                        <a:lnTo>
                          <a:pt x="108" y="123"/>
                        </a:lnTo>
                        <a:lnTo>
                          <a:pt x="140" y="62"/>
                        </a:lnTo>
                        <a:lnTo>
                          <a:pt x="132" y="37"/>
                        </a:lnTo>
                        <a:lnTo>
                          <a:pt x="146" y="0"/>
                        </a:lnTo>
                        <a:lnTo>
                          <a:pt x="159" y="0"/>
                        </a:lnTo>
                      </a:path>
                    </a:pathLst>
                  </a:custGeom>
                  <a:noFill/>
                  <a:ln w="15875" cap="rnd">
                    <a:solidFill>
                      <a:srgbClr val="3366FF"/>
                    </a:solidFill>
                    <a:round/>
                    <a:headEnd type="none" w="sm" len="sm"/>
                    <a:tailEnd type="none" w="sm" len="sm"/>
                  </a:ln>
                </p:spPr>
                <p:txBody>
                  <a:bodyPr/>
                  <a:lstStyle/>
                  <a:p>
                    <a:endParaRPr lang="en-US"/>
                  </a:p>
                </p:txBody>
              </p:sp>
              <p:sp>
                <p:nvSpPr>
                  <p:cNvPr id="4164" name="Freeform 308"/>
                  <p:cNvSpPr>
                    <a:spLocks/>
                  </p:cNvSpPr>
                  <p:nvPr/>
                </p:nvSpPr>
                <p:spPr bwMode="auto">
                  <a:xfrm>
                    <a:off x="2041" y="1548"/>
                    <a:ext cx="24" cy="119"/>
                  </a:xfrm>
                  <a:custGeom>
                    <a:avLst/>
                    <a:gdLst>
                      <a:gd name="T0" fmla="*/ 39 w 23"/>
                      <a:gd name="T1" fmla="*/ 104 h 120"/>
                      <a:gd name="T2" fmla="*/ 6 w 23"/>
                      <a:gd name="T3" fmla="*/ 74 h 120"/>
                      <a:gd name="T4" fmla="*/ 0 w 23"/>
                      <a:gd name="T5" fmla="*/ 49 h 120"/>
                      <a:gd name="T6" fmla="*/ 29 w 23"/>
                      <a:gd name="T7" fmla="*/ 0 h 120"/>
                      <a:gd name="T8" fmla="*/ 0 60000 65536"/>
                      <a:gd name="T9" fmla="*/ 0 60000 65536"/>
                      <a:gd name="T10" fmla="*/ 0 60000 65536"/>
                      <a:gd name="T11" fmla="*/ 0 60000 65536"/>
                      <a:gd name="T12" fmla="*/ 0 w 23"/>
                      <a:gd name="T13" fmla="*/ 0 h 120"/>
                      <a:gd name="T14" fmla="*/ 23 w 23"/>
                      <a:gd name="T15" fmla="*/ 120 h 120"/>
                    </a:gdLst>
                    <a:ahLst/>
                    <a:cxnLst>
                      <a:cxn ang="T8">
                        <a:pos x="T0" y="T1"/>
                      </a:cxn>
                      <a:cxn ang="T9">
                        <a:pos x="T2" y="T3"/>
                      </a:cxn>
                      <a:cxn ang="T10">
                        <a:pos x="T4" y="T5"/>
                      </a:cxn>
                      <a:cxn ang="T11">
                        <a:pos x="T6" y="T7"/>
                      </a:cxn>
                    </a:cxnLst>
                    <a:rect l="T12" t="T13" r="T14" b="T15"/>
                    <a:pathLst>
                      <a:path w="23" h="120">
                        <a:moveTo>
                          <a:pt x="22" y="119"/>
                        </a:moveTo>
                        <a:lnTo>
                          <a:pt x="6" y="89"/>
                        </a:lnTo>
                        <a:lnTo>
                          <a:pt x="0" y="49"/>
                        </a:lnTo>
                        <a:lnTo>
                          <a:pt x="14" y="0"/>
                        </a:lnTo>
                      </a:path>
                    </a:pathLst>
                  </a:custGeom>
                  <a:noFill/>
                  <a:ln w="15875" cap="rnd">
                    <a:solidFill>
                      <a:srgbClr val="3366FF"/>
                    </a:solidFill>
                    <a:round/>
                    <a:headEnd type="none" w="sm" len="sm"/>
                    <a:tailEnd type="none" w="sm" len="sm"/>
                  </a:ln>
                </p:spPr>
                <p:txBody>
                  <a:bodyPr/>
                  <a:lstStyle/>
                  <a:p>
                    <a:endParaRPr lang="en-US"/>
                  </a:p>
                </p:txBody>
              </p:sp>
              <p:sp>
                <p:nvSpPr>
                  <p:cNvPr id="4165" name="Freeform 309"/>
                  <p:cNvSpPr>
                    <a:spLocks/>
                  </p:cNvSpPr>
                  <p:nvPr/>
                </p:nvSpPr>
                <p:spPr bwMode="auto">
                  <a:xfrm>
                    <a:off x="2152" y="1719"/>
                    <a:ext cx="41" cy="122"/>
                  </a:xfrm>
                  <a:custGeom>
                    <a:avLst/>
                    <a:gdLst>
                      <a:gd name="T0" fmla="*/ 29 w 39"/>
                      <a:gd name="T1" fmla="*/ 0 h 123"/>
                      <a:gd name="T2" fmla="*/ 0 w 39"/>
                      <a:gd name="T3" fmla="*/ 88 h 123"/>
                      <a:gd name="T4" fmla="*/ 79 w 39"/>
                      <a:gd name="T5" fmla="*/ 107 h 123"/>
                      <a:gd name="T6" fmla="*/ 0 60000 65536"/>
                      <a:gd name="T7" fmla="*/ 0 60000 65536"/>
                      <a:gd name="T8" fmla="*/ 0 60000 65536"/>
                      <a:gd name="T9" fmla="*/ 0 w 39"/>
                      <a:gd name="T10" fmla="*/ 0 h 123"/>
                      <a:gd name="T11" fmla="*/ 39 w 39"/>
                      <a:gd name="T12" fmla="*/ 123 h 123"/>
                    </a:gdLst>
                    <a:ahLst/>
                    <a:cxnLst>
                      <a:cxn ang="T6">
                        <a:pos x="T0" y="T1"/>
                      </a:cxn>
                      <a:cxn ang="T7">
                        <a:pos x="T2" y="T3"/>
                      </a:cxn>
                      <a:cxn ang="T8">
                        <a:pos x="T4" y="T5"/>
                      </a:cxn>
                    </a:cxnLst>
                    <a:rect l="T9" t="T10" r="T11" b="T12"/>
                    <a:pathLst>
                      <a:path w="39" h="123">
                        <a:moveTo>
                          <a:pt x="14" y="0"/>
                        </a:moveTo>
                        <a:lnTo>
                          <a:pt x="0" y="103"/>
                        </a:lnTo>
                        <a:lnTo>
                          <a:pt x="38" y="122"/>
                        </a:lnTo>
                      </a:path>
                    </a:pathLst>
                  </a:custGeom>
                  <a:noFill/>
                  <a:ln w="15875" cap="rnd">
                    <a:solidFill>
                      <a:srgbClr val="3366FF"/>
                    </a:solidFill>
                    <a:round/>
                    <a:headEnd type="none" w="sm" len="sm"/>
                    <a:tailEnd type="none" w="sm" len="sm"/>
                  </a:ln>
                </p:spPr>
                <p:txBody>
                  <a:bodyPr/>
                  <a:lstStyle/>
                  <a:p>
                    <a:endParaRPr lang="en-US"/>
                  </a:p>
                </p:txBody>
              </p:sp>
              <p:sp>
                <p:nvSpPr>
                  <p:cNvPr id="4166" name="Freeform 310"/>
                  <p:cNvSpPr>
                    <a:spLocks/>
                  </p:cNvSpPr>
                  <p:nvPr/>
                </p:nvSpPr>
                <p:spPr bwMode="auto">
                  <a:xfrm>
                    <a:off x="2078" y="1706"/>
                    <a:ext cx="215" cy="300"/>
                  </a:xfrm>
                  <a:custGeom>
                    <a:avLst/>
                    <a:gdLst>
                      <a:gd name="T0" fmla="*/ 317 w 209"/>
                      <a:gd name="T1" fmla="*/ 0 h 301"/>
                      <a:gd name="T2" fmla="*/ 311 w 209"/>
                      <a:gd name="T3" fmla="*/ 29 h 301"/>
                      <a:gd name="T4" fmla="*/ 175 w 209"/>
                      <a:gd name="T5" fmla="*/ 80 h 301"/>
                      <a:gd name="T6" fmla="*/ 121 w 209"/>
                      <a:gd name="T7" fmla="*/ 150 h 301"/>
                      <a:gd name="T8" fmla="*/ 104 w 209"/>
                      <a:gd name="T9" fmla="*/ 118 h 301"/>
                      <a:gd name="T10" fmla="*/ 92 w 209"/>
                      <a:gd name="T11" fmla="*/ 145 h 301"/>
                      <a:gd name="T12" fmla="*/ 121 w 209"/>
                      <a:gd name="T13" fmla="*/ 150 h 301"/>
                      <a:gd name="T14" fmla="*/ 0 w 209"/>
                      <a:gd name="T15" fmla="*/ 285 h 301"/>
                      <a:gd name="T16" fmla="*/ 0 60000 65536"/>
                      <a:gd name="T17" fmla="*/ 0 60000 65536"/>
                      <a:gd name="T18" fmla="*/ 0 60000 65536"/>
                      <a:gd name="T19" fmla="*/ 0 60000 65536"/>
                      <a:gd name="T20" fmla="*/ 0 60000 65536"/>
                      <a:gd name="T21" fmla="*/ 0 60000 65536"/>
                      <a:gd name="T22" fmla="*/ 0 60000 65536"/>
                      <a:gd name="T23" fmla="*/ 0 60000 65536"/>
                      <a:gd name="T24" fmla="*/ 0 w 209"/>
                      <a:gd name="T25" fmla="*/ 0 h 301"/>
                      <a:gd name="T26" fmla="*/ 209 w 209"/>
                      <a:gd name="T27" fmla="*/ 301 h 3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9" h="301">
                        <a:moveTo>
                          <a:pt x="208" y="0"/>
                        </a:moveTo>
                        <a:lnTo>
                          <a:pt x="203" y="29"/>
                        </a:lnTo>
                        <a:lnTo>
                          <a:pt x="115" y="80"/>
                        </a:lnTo>
                        <a:lnTo>
                          <a:pt x="80" y="163"/>
                        </a:lnTo>
                        <a:lnTo>
                          <a:pt x="69" y="118"/>
                        </a:lnTo>
                        <a:lnTo>
                          <a:pt x="61" y="145"/>
                        </a:lnTo>
                        <a:lnTo>
                          <a:pt x="80" y="161"/>
                        </a:lnTo>
                        <a:lnTo>
                          <a:pt x="0" y="300"/>
                        </a:lnTo>
                      </a:path>
                    </a:pathLst>
                  </a:custGeom>
                  <a:noFill/>
                  <a:ln w="15875" cap="rnd">
                    <a:solidFill>
                      <a:srgbClr val="3366FF"/>
                    </a:solidFill>
                    <a:round/>
                    <a:headEnd type="none" w="sm" len="sm"/>
                    <a:tailEnd type="none" w="sm" len="sm"/>
                  </a:ln>
                </p:spPr>
                <p:txBody>
                  <a:bodyPr/>
                  <a:lstStyle/>
                  <a:p>
                    <a:endParaRPr lang="en-US"/>
                  </a:p>
                </p:txBody>
              </p:sp>
              <p:sp>
                <p:nvSpPr>
                  <p:cNvPr id="4167" name="Freeform 311"/>
                  <p:cNvSpPr>
                    <a:spLocks/>
                  </p:cNvSpPr>
                  <p:nvPr/>
                </p:nvSpPr>
                <p:spPr bwMode="auto">
                  <a:xfrm>
                    <a:off x="2055" y="1731"/>
                    <a:ext cx="90" cy="92"/>
                  </a:xfrm>
                  <a:custGeom>
                    <a:avLst/>
                    <a:gdLst>
                      <a:gd name="T0" fmla="*/ 142 w 87"/>
                      <a:gd name="T1" fmla="*/ 91 h 92"/>
                      <a:gd name="T2" fmla="*/ 137 w 87"/>
                      <a:gd name="T3" fmla="*/ 11 h 92"/>
                      <a:gd name="T4" fmla="*/ 0 w 87"/>
                      <a:gd name="T5" fmla="*/ 0 h 92"/>
                      <a:gd name="T6" fmla="*/ 0 60000 65536"/>
                      <a:gd name="T7" fmla="*/ 0 60000 65536"/>
                      <a:gd name="T8" fmla="*/ 0 60000 65536"/>
                      <a:gd name="T9" fmla="*/ 0 w 87"/>
                      <a:gd name="T10" fmla="*/ 0 h 92"/>
                      <a:gd name="T11" fmla="*/ 87 w 87"/>
                      <a:gd name="T12" fmla="*/ 92 h 92"/>
                    </a:gdLst>
                    <a:ahLst/>
                    <a:cxnLst>
                      <a:cxn ang="T6">
                        <a:pos x="T0" y="T1"/>
                      </a:cxn>
                      <a:cxn ang="T7">
                        <a:pos x="T2" y="T3"/>
                      </a:cxn>
                      <a:cxn ang="T8">
                        <a:pos x="T4" y="T5"/>
                      </a:cxn>
                    </a:cxnLst>
                    <a:rect l="T9" t="T10" r="T11" b="T12"/>
                    <a:pathLst>
                      <a:path w="87" h="92">
                        <a:moveTo>
                          <a:pt x="86" y="91"/>
                        </a:moveTo>
                        <a:lnTo>
                          <a:pt x="83" y="11"/>
                        </a:lnTo>
                        <a:lnTo>
                          <a:pt x="0" y="0"/>
                        </a:lnTo>
                      </a:path>
                    </a:pathLst>
                  </a:custGeom>
                  <a:noFill/>
                  <a:ln w="15875" cap="rnd">
                    <a:solidFill>
                      <a:srgbClr val="3366FF"/>
                    </a:solidFill>
                    <a:round/>
                    <a:headEnd type="none" w="sm" len="sm"/>
                    <a:tailEnd type="none" w="sm" len="sm"/>
                  </a:ln>
                </p:spPr>
                <p:txBody>
                  <a:bodyPr/>
                  <a:lstStyle/>
                  <a:p>
                    <a:endParaRPr lang="en-US"/>
                  </a:p>
                </p:txBody>
              </p:sp>
              <p:sp>
                <p:nvSpPr>
                  <p:cNvPr id="4168" name="Freeform 312"/>
                  <p:cNvSpPr>
                    <a:spLocks/>
                  </p:cNvSpPr>
                  <p:nvPr/>
                </p:nvSpPr>
                <p:spPr bwMode="auto">
                  <a:xfrm>
                    <a:off x="2019" y="1706"/>
                    <a:ext cx="274" cy="121"/>
                  </a:xfrm>
                  <a:custGeom>
                    <a:avLst/>
                    <a:gdLst>
                      <a:gd name="T0" fmla="*/ 0 w 266"/>
                      <a:gd name="T1" fmla="*/ 103 h 122"/>
                      <a:gd name="T2" fmla="*/ 39 w 266"/>
                      <a:gd name="T3" fmla="*/ 106 h 122"/>
                      <a:gd name="T4" fmla="*/ 96 w 266"/>
                      <a:gd name="T5" fmla="*/ 61 h 122"/>
                      <a:gd name="T6" fmla="*/ 263 w 266"/>
                      <a:gd name="T7" fmla="*/ 59 h 122"/>
                      <a:gd name="T8" fmla="*/ 363 w 266"/>
                      <a:gd name="T9" fmla="*/ 13 h 122"/>
                      <a:gd name="T10" fmla="*/ 413 w 266"/>
                      <a:gd name="T11" fmla="*/ 0 h 122"/>
                      <a:gd name="T12" fmla="*/ 0 60000 65536"/>
                      <a:gd name="T13" fmla="*/ 0 60000 65536"/>
                      <a:gd name="T14" fmla="*/ 0 60000 65536"/>
                      <a:gd name="T15" fmla="*/ 0 60000 65536"/>
                      <a:gd name="T16" fmla="*/ 0 60000 65536"/>
                      <a:gd name="T17" fmla="*/ 0 60000 65536"/>
                      <a:gd name="T18" fmla="*/ 0 w 266"/>
                      <a:gd name="T19" fmla="*/ 0 h 122"/>
                      <a:gd name="T20" fmla="*/ 266 w 266"/>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266" h="122">
                        <a:moveTo>
                          <a:pt x="0" y="118"/>
                        </a:moveTo>
                        <a:lnTo>
                          <a:pt x="24" y="121"/>
                        </a:lnTo>
                        <a:lnTo>
                          <a:pt x="62" y="70"/>
                        </a:lnTo>
                        <a:lnTo>
                          <a:pt x="169" y="59"/>
                        </a:lnTo>
                        <a:lnTo>
                          <a:pt x="233" y="13"/>
                        </a:lnTo>
                        <a:lnTo>
                          <a:pt x="265" y="0"/>
                        </a:lnTo>
                      </a:path>
                    </a:pathLst>
                  </a:custGeom>
                  <a:noFill/>
                  <a:ln w="15875" cap="rnd">
                    <a:solidFill>
                      <a:srgbClr val="3366FF"/>
                    </a:solidFill>
                    <a:round/>
                    <a:headEnd type="none" w="sm" len="sm"/>
                    <a:tailEnd type="none" w="sm" len="sm"/>
                  </a:ln>
                </p:spPr>
                <p:txBody>
                  <a:bodyPr/>
                  <a:lstStyle/>
                  <a:p>
                    <a:endParaRPr lang="en-US"/>
                  </a:p>
                </p:txBody>
              </p:sp>
              <p:sp>
                <p:nvSpPr>
                  <p:cNvPr id="4169" name="Freeform 313"/>
                  <p:cNvSpPr>
                    <a:spLocks/>
                  </p:cNvSpPr>
                  <p:nvPr/>
                </p:nvSpPr>
                <p:spPr bwMode="auto">
                  <a:xfrm>
                    <a:off x="2039" y="2088"/>
                    <a:ext cx="1" cy="48"/>
                  </a:xfrm>
                  <a:custGeom>
                    <a:avLst/>
                    <a:gdLst>
                      <a:gd name="T0" fmla="*/ 0 w 1"/>
                      <a:gd name="T1" fmla="*/ 0 h 49"/>
                      <a:gd name="T2" fmla="*/ 0 w 1"/>
                      <a:gd name="T3" fmla="*/ 33 h 49"/>
                      <a:gd name="T4" fmla="*/ 0 60000 65536"/>
                      <a:gd name="T5" fmla="*/ 0 60000 65536"/>
                      <a:gd name="T6" fmla="*/ 0 w 1"/>
                      <a:gd name="T7" fmla="*/ 0 h 49"/>
                      <a:gd name="T8" fmla="*/ 1 w 1"/>
                      <a:gd name="T9" fmla="*/ 49 h 49"/>
                    </a:gdLst>
                    <a:ahLst/>
                    <a:cxnLst>
                      <a:cxn ang="T4">
                        <a:pos x="T0" y="T1"/>
                      </a:cxn>
                      <a:cxn ang="T5">
                        <a:pos x="T2" y="T3"/>
                      </a:cxn>
                    </a:cxnLst>
                    <a:rect l="T6" t="T7" r="T8" b="T9"/>
                    <a:pathLst>
                      <a:path w="1" h="49">
                        <a:moveTo>
                          <a:pt x="0" y="0"/>
                        </a:moveTo>
                        <a:lnTo>
                          <a:pt x="0" y="48"/>
                        </a:lnTo>
                      </a:path>
                    </a:pathLst>
                  </a:custGeom>
                  <a:noFill/>
                  <a:ln w="15875" cap="rnd">
                    <a:solidFill>
                      <a:srgbClr val="3366FF"/>
                    </a:solidFill>
                    <a:round/>
                    <a:headEnd type="none" w="sm" len="sm"/>
                    <a:tailEnd type="none" w="sm" len="sm"/>
                  </a:ln>
                </p:spPr>
                <p:txBody>
                  <a:bodyPr/>
                  <a:lstStyle/>
                  <a:p>
                    <a:endParaRPr lang="en-US"/>
                  </a:p>
                </p:txBody>
              </p:sp>
              <p:sp>
                <p:nvSpPr>
                  <p:cNvPr id="4170" name="Freeform 314"/>
                  <p:cNvSpPr>
                    <a:spLocks/>
                  </p:cNvSpPr>
                  <p:nvPr/>
                </p:nvSpPr>
                <p:spPr bwMode="auto">
                  <a:xfrm>
                    <a:off x="1945" y="1714"/>
                    <a:ext cx="109" cy="116"/>
                  </a:xfrm>
                  <a:custGeom>
                    <a:avLst/>
                    <a:gdLst>
                      <a:gd name="T0" fmla="*/ 125 w 106"/>
                      <a:gd name="T1" fmla="*/ 0 h 116"/>
                      <a:gd name="T2" fmla="*/ 122 w 106"/>
                      <a:gd name="T3" fmla="*/ 5 h 116"/>
                      <a:gd name="T4" fmla="*/ 122 w 106"/>
                      <a:gd name="T5" fmla="*/ 13 h 116"/>
                      <a:gd name="T6" fmla="*/ 122 w 106"/>
                      <a:gd name="T7" fmla="*/ 19 h 116"/>
                      <a:gd name="T8" fmla="*/ 122 w 106"/>
                      <a:gd name="T9" fmla="*/ 24 h 116"/>
                      <a:gd name="T10" fmla="*/ 122 w 106"/>
                      <a:gd name="T11" fmla="*/ 29 h 116"/>
                      <a:gd name="T12" fmla="*/ 117 w 106"/>
                      <a:gd name="T13" fmla="*/ 35 h 116"/>
                      <a:gd name="T14" fmla="*/ 117 w 106"/>
                      <a:gd name="T15" fmla="*/ 40 h 116"/>
                      <a:gd name="T16" fmla="*/ 113 w 106"/>
                      <a:gd name="T17" fmla="*/ 40 h 116"/>
                      <a:gd name="T18" fmla="*/ 122 w 106"/>
                      <a:gd name="T19" fmla="*/ 67 h 116"/>
                      <a:gd name="T20" fmla="*/ 53 w 106"/>
                      <a:gd name="T21" fmla="*/ 83 h 116"/>
                      <a:gd name="T22" fmla="*/ 0 w 106"/>
                      <a:gd name="T23" fmla="*/ 115 h 116"/>
                      <a:gd name="T24" fmla="*/ 98 w 106"/>
                      <a:gd name="T25" fmla="*/ 96 h 116"/>
                      <a:gd name="T26" fmla="*/ 152 w 106"/>
                      <a:gd name="T27" fmla="*/ 75 h 116"/>
                      <a:gd name="T28" fmla="*/ 158 w 106"/>
                      <a:gd name="T29" fmla="*/ 21 h 116"/>
                      <a:gd name="T30" fmla="*/ 125 w 106"/>
                      <a:gd name="T31" fmla="*/ 0 h 1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6"/>
                      <a:gd name="T49" fmla="*/ 0 h 116"/>
                      <a:gd name="T50" fmla="*/ 106 w 106"/>
                      <a:gd name="T51" fmla="*/ 116 h 1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6" h="116">
                        <a:moveTo>
                          <a:pt x="83" y="0"/>
                        </a:moveTo>
                        <a:lnTo>
                          <a:pt x="81" y="5"/>
                        </a:lnTo>
                        <a:lnTo>
                          <a:pt x="81" y="13"/>
                        </a:lnTo>
                        <a:lnTo>
                          <a:pt x="81" y="19"/>
                        </a:lnTo>
                        <a:lnTo>
                          <a:pt x="81" y="24"/>
                        </a:lnTo>
                        <a:lnTo>
                          <a:pt x="81" y="29"/>
                        </a:lnTo>
                        <a:lnTo>
                          <a:pt x="78" y="35"/>
                        </a:lnTo>
                        <a:lnTo>
                          <a:pt x="78" y="40"/>
                        </a:lnTo>
                        <a:lnTo>
                          <a:pt x="75" y="40"/>
                        </a:lnTo>
                        <a:lnTo>
                          <a:pt x="81" y="67"/>
                        </a:lnTo>
                        <a:lnTo>
                          <a:pt x="38" y="83"/>
                        </a:lnTo>
                        <a:lnTo>
                          <a:pt x="0" y="115"/>
                        </a:lnTo>
                        <a:lnTo>
                          <a:pt x="65" y="96"/>
                        </a:lnTo>
                        <a:lnTo>
                          <a:pt x="100" y="75"/>
                        </a:lnTo>
                        <a:lnTo>
                          <a:pt x="105" y="21"/>
                        </a:lnTo>
                        <a:lnTo>
                          <a:pt x="83" y="0"/>
                        </a:lnTo>
                      </a:path>
                    </a:pathLst>
                  </a:custGeom>
                  <a:noFill/>
                  <a:ln w="15875" cap="rnd">
                    <a:solidFill>
                      <a:srgbClr val="3366FF"/>
                    </a:solidFill>
                    <a:round/>
                    <a:headEnd/>
                    <a:tailEnd/>
                  </a:ln>
                </p:spPr>
                <p:txBody>
                  <a:bodyPr/>
                  <a:lstStyle/>
                  <a:p>
                    <a:endParaRPr lang="en-US"/>
                  </a:p>
                </p:txBody>
              </p:sp>
              <p:sp>
                <p:nvSpPr>
                  <p:cNvPr id="4171" name="Freeform 315"/>
                  <p:cNvSpPr>
                    <a:spLocks/>
                  </p:cNvSpPr>
                  <p:nvPr/>
                </p:nvSpPr>
                <p:spPr bwMode="auto">
                  <a:xfrm>
                    <a:off x="2474" y="1656"/>
                    <a:ext cx="331" cy="123"/>
                  </a:xfrm>
                  <a:custGeom>
                    <a:avLst/>
                    <a:gdLst>
                      <a:gd name="T0" fmla="*/ 0 w 331"/>
                      <a:gd name="T1" fmla="*/ 44 h 123"/>
                      <a:gd name="T2" fmla="*/ 151 w 331"/>
                      <a:gd name="T3" fmla="*/ 0 h 123"/>
                      <a:gd name="T4" fmla="*/ 199 w 331"/>
                      <a:gd name="T5" fmla="*/ 63 h 123"/>
                      <a:gd name="T6" fmla="*/ 331 w 331"/>
                      <a:gd name="T7" fmla="*/ 123 h 123"/>
                      <a:gd name="T8" fmla="*/ 0 60000 65536"/>
                      <a:gd name="T9" fmla="*/ 0 60000 65536"/>
                      <a:gd name="T10" fmla="*/ 0 60000 65536"/>
                      <a:gd name="T11" fmla="*/ 0 60000 65536"/>
                      <a:gd name="T12" fmla="*/ 0 w 331"/>
                      <a:gd name="T13" fmla="*/ 0 h 123"/>
                      <a:gd name="T14" fmla="*/ 331 w 331"/>
                      <a:gd name="T15" fmla="*/ 123 h 123"/>
                    </a:gdLst>
                    <a:ahLst/>
                    <a:cxnLst>
                      <a:cxn ang="T8">
                        <a:pos x="T0" y="T1"/>
                      </a:cxn>
                      <a:cxn ang="T9">
                        <a:pos x="T2" y="T3"/>
                      </a:cxn>
                      <a:cxn ang="T10">
                        <a:pos x="T4" y="T5"/>
                      </a:cxn>
                      <a:cxn ang="T11">
                        <a:pos x="T6" y="T7"/>
                      </a:cxn>
                    </a:cxnLst>
                    <a:rect l="T12" t="T13" r="T14" b="T15"/>
                    <a:pathLst>
                      <a:path w="331" h="123">
                        <a:moveTo>
                          <a:pt x="0" y="44"/>
                        </a:moveTo>
                        <a:lnTo>
                          <a:pt x="151" y="0"/>
                        </a:lnTo>
                        <a:lnTo>
                          <a:pt x="199" y="63"/>
                        </a:lnTo>
                        <a:lnTo>
                          <a:pt x="331" y="123"/>
                        </a:lnTo>
                      </a:path>
                    </a:pathLst>
                  </a:custGeom>
                  <a:noFill/>
                  <a:ln w="15875">
                    <a:solidFill>
                      <a:srgbClr val="3366FF"/>
                    </a:solidFill>
                    <a:round/>
                    <a:headEnd/>
                    <a:tailEnd/>
                  </a:ln>
                </p:spPr>
                <p:txBody>
                  <a:bodyPr/>
                  <a:lstStyle/>
                  <a:p>
                    <a:endParaRPr lang="en-US"/>
                  </a:p>
                </p:txBody>
              </p:sp>
              <p:sp>
                <p:nvSpPr>
                  <p:cNvPr id="4172" name="Freeform 316"/>
                  <p:cNvSpPr>
                    <a:spLocks/>
                  </p:cNvSpPr>
                  <p:nvPr/>
                </p:nvSpPr>
                <p:spPr bwMode="auto">
                  <a:xfrm>
                    <a:off x="2833" y="2242"/>
                    <a:ext cx="51" cy="69"/>
                  </a:xfrm>
                  <a:custGeom>
                    <a:avLst/>
                    <a:gdLst>
                      <a:gd name="T0" fmla="*/ 51 w 51"/>
                      <a:gd name="T1" fmla="*/ 69 h 69"/>
                      <a:gd name="T2" fmla="*/ 18 w 51"/>
                      <a:gd name="T3" fmla="*/ 39 h 69"/>
                      <a:gd name="T4" fmla="*/ 0 w 51"/>
                      <a:gd name="T5" fmla="*/ 0 h 69"/>
                      <a:gd name="T6" fmla="*/ 0 60000 65536"/>
                      <a:gd name="T7" fmla="*/ 0 60000 65536"/>
                      <a:gd name="T8" fmla="*/ 0 60000 65536"/>
                      <a:gd name="T9" fmla="*/ 0 w 51"/>
                      <a:gd name="T10" fmla="*/ 0 h 69"/>
                      <a:gd name="T11" fmla="*/ 51 w 51"/>
                      <a:gd name="T12" fmla="*/ 69 h 69"/>
                    </a:gdLst>
                    <a:ahLst/>
                    <a:cxnLst>
                      <a:cxn ang="T6">
                        <a:pos x="T0" y="T1"/>
                      </a:cxn>
                      <a:cxn ang="T7">
                        <a:pos x="T2" y="T3"/>
                      </a:cxn>
                      <a:cxn ang="T8">
                        <a:pos x="T4" y="T5"/>
                      </a:cxn>
                    </a:cxnLst>
                    <a:rect l="T9" t="T10" r="T11" b="T12"/>
                    <a:pathLst>
                      <a:path w="51" h="69">
                        <a:moveTo>
                          <a:pt x="51" y="69"/>
                        </a:moveTo>
                        <a:lnTo>
                          <a:pt x="18" y="39"/>
                        </a:lnTo>
                        <a:lnTo>
                          <a:pt x="0" y="0"/>
                        </a:lnTo>
                      </a:path>
                    </a:pathLst>
                  </a:custGeom>
                  <a:noFill/>
                  <a:ln w="15875">
                    <a:solidFill>
                      <a:srgbClr val="3366FF"/>
                    </a:solidFill>
                    <a:round/>
                    <a:headEnd/>
                    <a:tailEnd/>
                  </a:ln>
                </p:spPr>
                <p:txBody>
                  <a:bodyPr/>
                  <a:lstStyle/>
                  <a:p>
                    <a:endParaRPr lang="en-US"/>
                  </a:p>
                </p:txBody>
              </p:sp>
              <p:sp>
                <p:nvSpPr>
                  <p:cNvPr id="4173" name="Line 317"/>
                  <p:cNvSpPr>
                    <a:spLocks noChangeShapeType="1"/>
                  </p:cNvSpPr>
                  <p:nvPr/>
                </p:nvSpPr>
                <p:spPr bwMode="auto">
                  <a:xfrm>
                    <a:off x="2996" y="2330"/>
                    <a:ext cx="92" cy="12"/>
                  </a:xfrm>
                  <a:prstGeom prst="line">
                    <a:avLst/>
                  </a:prstGeom>
                  <a:noFill/>
                  <a:ln w="15875">
                    <a:solidFill>
                      <a:srgbClr val="3366FF"/>
                    </a:solidFill>
                    <a:round/>
                    <a:headEnd/>
                    <a:tailEnd/>
                  </a:ln>
                </p:spPr>
                <p:txBody>
                  <a:bodyPr/>
                  <a:lstStyle/>
                  <a:p>
                    <a:endParaRPr lang="en-US"/>
                  </a:p>
                </p:txBody>
              </p:sp>
              <p:sp>
                <p:nvSpPr>
                  <p:cNvPr id="4174" name="Freeform 318"/>
                  <p:cNvSpPr>
                    <a:spLocks/>
                  </p:cNvSpPr>
                  <p:nvPr/>
                </p:nvSpPr>
                <p:spPr bwMode="auto">
                  <a:xfrm>
                    <a:off x="3002" y="2220"/>
                    <a:ext cx="64" cy="116"/>
                  </a:xfrm>
                  <a:custGeom>
                    <a:avLst/>
                    <a:gdLst>
                      <a:gd name="T0" fmla="*/ 0 w 64"/>
                      <a:gd name="T1" fmla="*/ 116 h 116"/>
                      <a:gd name="T2" fmla="*/ 44 w 64"/>
                      <a:gd name="T3" fmla="*/ 72 h 116"/>
                      <a:gd name="T4" fmla="*/ 64 w 64"/>
                      <a:gd name="T5" fmla="*/ 0 h 116"/>
                      <a:gd name="T6" fmla="*/ 0 60000 65536"/>
                      <a:gd name="T7" fmla="*/ 0 60000 65536"/>
                      <a:gd name="T8" fmla="*/ 0 60000 65536"/>
                      <a:gd name="T9" fmla="*/ 0 w 64"/>
                      <a:gd name="T10" fmla="*/ 0 h 116"/>
                      <a:gd name="T11" fmla="*/ 64 w 64"/>
                      <a:gd name="T12" fmla="*/ 116 h 116"/>
                    </a:gdLst>
                    <a:ahLst/>
                    <a:cxnLst>
                      <a:cxn ang="T6">
                        <a:pos x="T0" y="T1"/>
                      </a:cxn>
                      <a:cxn ang="T7">
                        <a:pos x="T2" y="T3"/>
                      </a:cxn>
                      <a:cxn ang="T8">
                        <a:pos x="T4" y="T5"/>
                      </a:cxn>
                    </a:cxnLst>
                    <a:rect l="T9" t="T10" r="T11" b="T12"/>
                    <a:pathLst>
                      <a:path w="64" h="116">
                        <a:moveTo>
                          <a:pt x="0" y="116"/>
                        </a:moveTo>
                        <a:lnTo>
                          <a:pt x="44" y="72"/>
                        </a:lnTo>
                        <a:lnTo>
                          <a:pt x="64" y="0"/>
                        </a:lnTo>
                      </a:path>
                    </a:pathLst>
                  </a:custGeom>
                  <a:noFill/>
                  <a:ln w="15875">
                    <a:solidFill>
                      <a:srgbClr val="3366FF"/>
                    </a:solidFill>
                    <a:round/>
                    <a:headEnd/>
                    <a:tailEnd/>
                  </a:ln>
                </p:spPr>
                <p:txBody>
                  <a:bodyPr/>
                  <a:lstStyle/>
                  <a:p>
                    <a:endParaRPr lang="en-US"/>
                  </a:p>
                </p:txBody>
              </p:sp>
              <p:sp>
                <p:nvSpPr>
                  <p:cNvPr id="4175" name="Line 319"/>
                  <p:cNvSpPr>
                    <a:spLocks noChangeShapeType="1"/>
                  </p:cNvSpPr>
                  <p:nvPr/>
                </p:nvSpPr>
                <p:spPr bwMode="auto">
                  <a:xfrm>
                    <a:off x="3044" y="2292"/>
                    <a:ext cx="30" cy="48"/>
                  </a:xfrm>
                  <a:prstGeom prst="line">
                    <a:avLst/>
                  </a:prstGeom>
                  <a:noFill/>
                  <a:ln w="15875">
                    <a:solidFill>
                      <a:srgbClr val="3366FF"/>
                    </a:solidFill>
                    <a:round/>
                    <a:headEnd/>
                    <a:tailEnd/>
                  </a:ln>
                </p:spPr>
                <p:txBody>
                  <a:bodyPr/>
                  <a:lstStyle/>
                  <a:p>
                    <a:endParaRPr lang="en-US"/>
                  </a:p>
                </p:txBody>
              </p:sp>
              <p:sp>
                <p:nvSpPr>
                  <p:cNvPr id="4176" name="Line 320"/>
                  <p:cNvSpPr>
                    <a:spLocks noChangeShapeType="1"/>
                  </p:cNvSpPr>
                  <p:nvPr/>
                </p:nvSpPr>
                <p:spPr bwMode="auto">
                  <a:xfrm flipH="1">
                    <a:off x="2792" y="2442"/>
                    <a:ext cx="50" cy="38"/>
                  </a:xfrm>
                  <a:prstGeom prst="line">
                    <a:avLst/>
                  </a:prstGeom>
                  <a:noFill/>
                  <a:ln w="15875">
                    <a:solidFill>
                      <a:srgbClr val="3366FF"/>
                    </a:solidFill>
                    <a:round/>
                    <a:headEnd/>
                    <a:tailEnd/>
                  </a:ln>
                </p:spPr>
                <p:txBody>
                  <a:bodyPr/>
                  <a:lstStyle/>
                  <a:p>
                    <a:endParaRPr lang="en-US"/>
                  </a:p>
                </p:txBody>
              </p:sp>
              <p:sp>
                <p:nvSpPr>
                  <p:cNvPr id="4177" name="Freeform 321"/>
                  <p:cNvSpPr>
                    <a:spLocks/>
                  </p:cNvSpPr>
                  <p:nvPr/>
                </p:nvSpPr>
                <p:spPr bwMode="auto">
                  <a:xfrm>
                    <a:off x="1920" y="2012"/>
                    <a:ext cx="192" cy="456"/>
                  </a:xfrm>
                  <a:custGeom>
                    <a:avLst/>
                    <a:gdLst>
                      <a:gd name="T0" fmla="*/ 192 w 192"/>
                      <a:gd name="T1" fmla="*/ 0 h 456"/>
                      <a:gd name="T2" fmla="*/ 183 w 192"/>
                      <a:gd name="T3" fmla="*/ 64 h 456"/>
                      <a:gd name="T4" fmla="*/ 165 w 192"/>
                      <a:gd name="T5" fmla="*/ 97 h 456"/>
                      <a:gd name="T6" fmla="*/ 116 w 192"/>
                      <a:gd name="T7" fmla="*/ 375 h 456"/>
                      <a:gd name="T8" fmla="*/ 48 w 192"/>
                      <a:gd name="T9" fmla="*/ 448 h 456"/>
                      <a:gd name="T10" fmla="*/ 0 w 192"/>
                      <a:gd name="T11" fmla="*/ 456 h 456"/>
                      <a:gd name="T12" fmla="*/ 0 60000 65536"/>
                      <a:gd name="T13" fmla="*/ 0 60000 65536"/>
                      <a:gd name="T14" fmla="*/ 0 60000 65536"/>
                      <a:gd name="T15" fmla="*/ 0 60000 65536"/>
                      <a:gd name="T16" fmla="*/ 0 60000 65536"/>
                      <a:gd name="T17" fmla="*/ 0 60000 65536"/>
                      <a:gd name="T18" fmla="*/ 0 w 192"/>
                      <a:gd name="T19" fmla="*/ 0 h 456"/>
                      <a:gd name="T20" fmla="*/ 192 w 192"/>
                      <a:gd name="T21" fmla="*/ 456 h 456"/>
                    </a:gdLst>
                    <a:ahLst/>
                    <a:cxnLst>
                      <a:cxn ang="T12">
                        <a:pos x="T0" y="T1"/>
                      </a:cxn>
                      <a:cxn ang="T13">
                        <a:pos x="T2" y="T3"/>
                      </a:cxn>
                      <a:cxn ang="T14">
                        <a:pos x="T4" y="T5"/>
                      </a:cxn>
                      <a:cxn ang="T15">
                        <a:pos x="T6" y="T7"/>
                      </a:cxn>
                      <a:cxn ang="T16">
                        <a:pos x="T8" y="T9"/>
                      </a:cxn>
                      <a:cxn ang="T17">
                        <a:pos x="T10" y="T11"/>
                      </a:cxn>
                    </a:cxnLst>
                    <a:rect l="T18" t="T19" r="T20" b="T21"/>
                    <a:pathLst>
                      <a:path w="192" h="456">
                        <a:moveTo>
                          <a:pt x="192" y="0"/>
                        </a:moveTo>
                        <a:lnTo>
                          <a:pt x="183" y="64"/>
                        </a:lnTo>
                        <a:lnTo>
                          <a:pt x="165" y="97"/>
                        </a:lnTo>
                        <a:lnTo>
                          <a:pt x="116" y="375"/>
                        </a:lnTo>
                        <a:lnTo>
                          <a:pt x="48" y="448"/>
                        </a:lnTo>
                        <a:lnTo>
                          <a:pt x="0" y="456"/>
                        </a:lnTo>
                      </a:path>
                    </a:pathLst>
                  </a:custGeom>
                  <a:noFill/>
                  <a:ln w="15875">
                    <a:solidFill>
                      <a:srgbClr val="3366FF"/>
                    </a:solidFill>
                    <a:round/>
                    <a:headEnd/>
                    <a:tailEnd/>
                  </a:ln>
                </p:spPr>
                <p:txBody>
                  <a:bodyPr/>
                  <a:lstStyle/>
                  <a:p>
                    <a:endParaRPr lang="en-US"/>
                  </a:p>
                </p:txBody>
              </p:sp>
              <p:sp>
                <p:nvSpPr>
                  <p:cNvPr id="4178" name="Freeform 322"/>
                  <p:cNvSpPr>
                    <a:spLocks/>
                  </p:cNvSpPr>
                  <p:nvPr/>
                </p:nvSpPr>
                <p:spPr bwMode="auto">
                  <a:xfrm>
                    <a:off x="2076" y="2012"/>
                    <a:ext cx="44" cy="288"/>
                  </a:xfrm>
                  <a:custGeom>
                    <a:avLst/>
                    <a:gdLst>
                      <a:gd name="T0" fmla="*/ 35 w 44"/>
                      <a:gd name="T1" fmla="*/ 0 h 288"/>
                      <a:gd name="T2" fmla="*/ 44 w 44"/>
                      <a:gd name="T3" fmla="*/ 91 h 288"/>
                      <a:gd name="T4" fmla="*/ 15 w 44"/>
                      <a:gd name="T5" fmla="*/ 121 h 288"/>
                      <a:gd name="T6" fmla="*/ 0 w 44"/>
                      <a:gd name="T7" fmla="*/ 288 h 288"/>
                      <a:gd name="T8" fmla="*/ 0 60000 65536"/>
                      <a:gd name="T9" fmla="*/ 0 60000 65536"/>
                      <a:gd name="T10" fmla="*/ 0 60000 65536"/>
                      <a:gd name="T11" fmla="*/ 0 60000 65536"/>
                      <a:gd name="T12" fmla="*/ 0 w 44"/>
                      <a:gd name="T13" fmla="*/ 0 h 288"/>
                      <a:gd name="T14" fmla="*/ 44 w 44"/>
                      <a:gd name="T15" fmla="*/ 288 h 288"/>
                    </a:gdLst>
                    <a:ahLst/>
                    <a:cxnLst>
                      <a:cxn ang="T8">
                        <a:pos x="T0" y="T1"/>
                      </a:cxn>
                      <a:cxn ang="T9">
                        <a:pos x="T2" y="T3"/>
                      </a:cxn>
                      <a:cxn ang="T10">
                        <a:pos x="T4" y="T5"/>
                      </a:cxn>
                      <a:cxn ang="T11">
                        <a:pos x="T6" y="T7"/>
                      </a:cxn>
                    </a:cxnLst>
                    <a:rect l="T12" t="T13" r="T14" b="T15"/>
                    <a:pathLst>
                      <a:path w="44" h="288">
                        <a:moveTo>
                          <a:pt x="35" y="0"/>
                        </a:moveTo>
                        <a:lnTo>
                          <a:pt x="44" y="91"/>
                        </a:lnTo>
                        <a:lnTo>
                          <a:pt x="15" y="121"/>
                        </a:lnTo>
                        <a:lnTo>
                          <a:pt x="0" y="288"/>
                        </a:lnTo>
                      </a:path>
                    </a:pathLst>
                  </a:custGeom>
                  <a:noFill/>
                  <a:ln w="15875">
                    <a:solidFill>
                      <a:srgbClr val="3366FF"/>
                    </a:solidFill>
                    <a:round/>
                    <a:headEnd/>
                    <a:tailEnd/>
                  </a:ln>
                </p:spPr>
                <p:txBody>
                  <a:bodyPr/>
                  <a:lstStyle/>
                  <a:p>
                    <a:endParaRPr lang="en-US"/>
                  </a:p>
                </p:txBody>
              </p:sp>
              <p:sp>
                <p:nvSpPr>
                  <p:cNvPr id="4179" name="Freeform 323"/>
                  <p:cNvSpPr>
                    <a:spLocks/>
                  </p:cNvSpPr>
                  <p:nvPr/>
                </p:nvSpPr>
                <p:spPr bwMode="auto">
                  <a:xfrm>
                    <a:off x="2074" y="2013"/>
                    <a:ext cx="33" cy="102"/>
                  </a:xfrm>
                  <a:custGeom>
                    <a:avLst/>
                    <a:gdLst>
                      <a:gd name="T0" fmla="*/ 34 w 30"/>
                      <a:gd name="T1" fmla="*/ 51 h 107"/>
                      <a:gd name="T2" fmla="*/ 0 w 30"/>
                      <a:gd name="T3" fmla="*/ 39 h 107"/>
                      <a:gd name="T4" fmla="*/ 74 w 30"/>
                      <a:gd name="T5" fmla="*/ 29 h 107"/>
                      <a:gd name="T6" fmla="*/ 124 w 30"/>
                      <a:gd name="T7" fmla="*/ 0 h 107"/>
                      <a:gd name="T8" fmla="*/ 0 60000 65536"/>
                      <a:gd name="T9" fmla="*/ 0 60000 65536"/>
                      <a:gd name="T10" fmla="*/ 0 60000 65536"/>
                      <a:gd name="T11" fmla="*/ 0 60000 65536"/>
                      <a:gd name="T12" fmla="*/ 0 w 30"/>
                      <a:gd name="T13" fmla="*/ 0 h 107"/>
                      <a:gd name="T14" fmla="*/ 30 w 30"/>
                      <a:gd name="T15" fmla="*/ 107 h 107"/>
                    </a:gdLst>
                    <a:ahLst/>
                    <a:cxnLst>
                      <a:cxn ang="T8">
                        <a:pos x="T0" y="T1"/>
                      </a:cxn>
                      <a:cxn ang="T9">
                        <a:pos x="T2" y="T3"/>
                      </a:cxn>
                      <a:cxn ang="T10">
                        <a:pos x="T4" y="T5"/>
                      </a:cxn>
                      <a:cxn ang="T11">
                        <a:pos x="T6" y="T7"/>
                      </a:cxn>
                    </a:cxnLst>
                    <a:rect l="T12" t="T13" r="T14" b="T15"/>
                    <a:pathLst>
                      <a:path w="30" h="107">
                        <a:moveTo>
                          <a:pt x="8" y="107"/>
                        </a:moveTo>
                        <a:lnTo>
                          <a:pt x="0" y="80"/>
                        </a:lnTo>
                        <a:lnTo>
                          <a:pt x="17" y="59"/>
                        </a:lnTo>
                        <a:lnTo>
                          <a:pt x="30" y="0"/>
                        </a:lnTo>
                      </a:path>
                    </a:pathLst>
                  </a:custGeom>
                  <a:noFill/>
                  <a:ln w="15875">
                    <a:solidFill>
                      <a:srgbClr val="3366FF"/>
                    </a:solidFill>
                    <a:round/>
                    <a:headEnd/>
                    <a:tailEnd/>
                  </a:ln>
                </p:spPr>
                <p:txBody>
                  <a:bodyPr/>
                  <a:lstStyle/>
                  <a:p>
                    <a:endParaRPr lang="en-US"/>
                  </a:p>
                </p:txBody>
              </p:sp>
            </p:grpSp>
            <p:sp>
              <p:nvSpPr>
                <p:cNvPr id="4127" name="Line 324"/>
                <p:cNvSpPr>
                  <a:spLocks noChangeShapeType="1"/>
                </p:cNvSpPr>
                <p:nvPr/>
              </p:nvSpPr>
              <p:spPr bwMode="auto">
                <a:xfrm>
                  <a:off x="1077" y="1902"/>
                  <a:ext cx="91" cy="498"/>
                </a:xfrm>
                <a:prstGeom prst="line">
                  <a:avLst/>
                </a:prstGeom>
                <a:noFill/>
                <a:ln w="15875">
                  <a:solidFill>
                    <a:srgbClr val="3366FF"/>
                  </a:solidFill>
                  <a:round/>
                  <a:headEnd/>
                  <a:tailEnd/>
                </a:ln>
              </p:spPr>
              <p:txBody>
                <a:bodyPr/>
                <a:lstStyle/>
                <a:p>
                  <a:endParaRPr lang="en-US"/>
                </a:p>
              </p:txBody>
            </p:sp>
          </p:grpSp>
        </p:grpSp>
      </p:grpSp>
      <p:sp>
        <p:nvSpPr>
          <p:cNvPr id="4113" name="Rectangle 334"/>
          <p:cNvSpPr>
            <a:spLocks noGrp="1" noChangeArrowheads="1"/>
          </p:cNvSpPr>
          <p:nvPr>
            <p:ph type="title" idx="4294967295"/>
          </p:nvPr>
        </p:nvSpPr>
        <p:spPr>
          <a:xfrm>
            <a:off x="3876675" y="185738"/>
            <a:ext cx="4889500" cy="1143000"/>
          </a:xfrm>
        </p:spPr>
        <p:txBody>
          <a:bodyPr>
            <a:normAutofit fontScale="90000"/>
          </a:bodyPr>
          <a:lstStyle/>
          <a:p>
            <a:pPr eaLnBrk="1" hangingPunct="1"/>
            <a:r>
              <a:rPr lang="en-US" sz="4000" smtClean="0"/>
              <a:t>WestConnect   </a:t>
            </a:r>
            <a:br>
              <a:rPr lang="en-US" sz="4000" smtClean="0"/>
            </a:br>
            <a:r>
              <a:rPr lang="en-US" sz="4000" smtClean="0"/>
              <a:t>Planning Footprint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3"/>
          <a:srcRect/>
          <a:stretch>
            <a:fillRect/>
          </a:stretch>
        </p:blipFill>
        <p:spPr bwMode="auto">
          <a:xfrm>
            <a:off x="169710" y="609601"/>
            <a:ext cx="8754011" cy="5486400"/>
          </a:xfrm>
          <a:prstGeom prst="rect">
            <a:avLst/>
          </a:prstGeom>
          <a:noFill/>
          <a:ln w="9525">
            <a:noFill/>
            <a:miter lim="800000"/>
            <a:headEnd/>
            <a:tailEnd/>
          </a:ln>
          <a:effectLst/>
        </p:spPr>
      </p:pic>
      <p:sp>
        <p:nvSpPr>
          <p:cNvPr id="4" name="Footer Placeholder 3"/>
          <p:cNvSpPr>
            <a:spLocks noGrp="1"/>
          </p:cNvSpPr>
          <p:nvPr>
            <p:ph type="ftr" sz="quarter" idx="11"/>
          </p:nvPr>
        </p:nvSpPr>
        <p:spPr/>
        <p:txBody>
          <a:bodyPr/>
          <a:lstStyle/>
          <a:p>
            <a:r>
              <a:rPr lang="en-US" smtClean="0"/>
              <a:t>Dietze and Davis, P.C.</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Brief History</a:t>
            </a:r>
            <a:endParaRPr lang="en-US" dirty="0"/>
          </a:p>
        </p:txBody>
      </p:sp>
      <p:sp>
        <p:nvSpPr>
          <p:cNvPr id="3" name="Content Placeholder 2"/>
          <p:cNvSpPr>
            <a:spLocks noGrp="1"/>
          </p:cNvSpPr>
          <p:nvPr>
            <p:ph idx="1"/>
          </p:nvPr>
        </p:nvSpPr>
        <p:spPr/>
        <p:txBody>
          <a:bodyPr/>
          <a:lstStyle/>
          <a:p>
            <a:r>
              <a:rPr lang="en-US" dirty="0" smtClean="0"/>
              <a:t>Rural Electrification</a:t>
            </a:r>
          </a:p>
          <a:p>
            <a:r>
              <a:rPr lang="en-US" dirty="0" smtClean="0"/>
              <a:t>Bureau of Reclamation and the Western Area Power Administration</a:t>
            </a:r>
          </a:p>
          <a:p>
            <a:r>
              <a:rPr lang="en-US" dirty="0" smtClean="0"/>
              <a:t>The rise of natural gas</a:t>
            </a:r>
            <a:endParaRPr lang="en-US" dirty="0"/>
          </a:p>
        </p:txBody>
      </p:sp>
      <p:sp>
        <p:nvSpPr>
          <p:cNvPr id="4" name="Footer Placeholder 3"/>
          <p:cNvSpPr>
            <a:spLocks noGrp="1"/>
          </p:cNvSpPr>
          <p:nvPr>
            <p:ph type="ftr" sz="quarter" idx="11"/>
          </p:nvPr>
        </p:nvSpPr>
        <p:spPr/>
        <p:txBody>
          <a:bodyPr/>
          <a:lstStyle/>
          <a:p>
            <a:r>
              <a:rPr lang="en-US" smtClean="0"/>
              <a:t>Dietze and Davis, P.C.</a:t>
            </a: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Federal Jurisdiction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Interstate Transmission in Interstate Commerce</a:t>
            </a:r>
          </a:p>
          <a:p>
            <a:pPr lvl="1"/>
            <a:r>
              <a:rPr lang="en-US" dirty="0" smtClean="0"/>
              <a:t>All electrons are everywhere all the time</a:t>
            </a:r>
            <a:endParaRPr lang="en-US" dirty="0"/>
          </a:p>
          <a:p>
            <a:pPr lvl="1">
              <a:buNone/>
            </a:pPr>
            <a:r>
              <a:rPr lang="en-US" dirty="0" smtClean="0"/>
              <a:t>Wholesale Transmission  sec 201</a:t>
            </a:r>
          </a:p>
          <a:p>
            <a:pPr lvl="1">
              <a:buNone/>
            </a:pPr>
            <a:r>
              <a:rPr lang="en-US" dirty="0" smtClean="0"/>
              <a:t>As opposed to distribution or retail (rates charged to consumers)</a:t>
            </a:r>
          </a:p>
          <a:p>
            <a:pPr lvl="1">
              <a:buNone/>
            </a:pPr>
            <a:r>
              <a:rPr lang="en-US" dirty="0" smtClean="0"/>
              <a:t>Federal Power Act-  Federal Energy Regulatory Commission (FERC) 16 USC 791 et </a:t>
            </a:r>
            <a:r>
              <a:rPr lang="en-US" dirty="0" err="1" smtClean="0"/>
              <a:t>seq</a:t>
            </a:r>
            <a:endParaRPr lang="en-US" dirty="0" smtClean="0"/>
          </a:p>
          <a:p>
            <a:pPr lvl="1">
              <a:buNone/>
            </a:pPr>
            <a:r>
              <a:rPr lang="en-US" dirty="0" smtClean="0"/>
              <a:t>Energy Policy Act of 1992 – expanded transmission authority</a:t>
            </a:r>
          </a:p>
          <a:p>
            <a:pPr lvl="1">
              <a:buNone/>
            </a:pPr>
            <a:r>
              <a:rPr lang="en-US" dirty="0" smtClean="0"/>
              <a:t>Energy Policy Act of 2005 –Section 217 added to FPA</a:t>
            </a:r>
          </a:p>
          <a:p>
            <a:pPr lvl="1">
              <a:buNone/>
            </a:pPr>
            <a:r>
              <a:rPr lang="en-US" dirty="0" smtClean="0"/>
              <a:t>	transmission access</a:t>
            </a:r>
          </a:p>
        </p:txBody>
      </p:sp>
      <p:sp>
        <p:nvSpPr>
          <p:cNvPr id="4" name="Footer Placeholder 3"/>
          <p:cNvSpPr>
            <a:spLocks noGrp="1"/>
          </p:cNvSpPr>
          <p:nvPr>
            <p:ph type="ftr" sz="quarter" idx="11"/>
          </p:nvPr>
        </p:nvSpPr>
        <p:spPr/>
        <p:txBody>
          <a:bodyPr/>
          <a:lstStyle/>
          <a:p>
            <a:r>
              <a:rPr lang="en-US" smtClean="0"/>
              <a:t>Dietze and Davis, P.C.</a:t>
            </a: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274</TotalTime>
  <Words>870</Words>
  <Application>Microsoft Office PowerPoint</Application>
  <PresentationFormat>On-screen Show (4:3)</PresentationFormat>
  <Paragraphs>140</Paragraphs>
  <Slides>22</Slides>
  <Notes>10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4" baseType="lpstr">
      <vt:lpstr>Office Theme</vt:lpstr>
      <vt:lpstr>Acrobat Document</vt:lpstr>
      <vt:lpstr>The Law of Wires: Electricity Transmission in Colorado</vt:lpstr>
      <vt:lpstr>Slide 2</vt:lpstr>
      <vt:lpstr>The Grid</vt:lpstr>
      <vt:lpstr>The US Electrical Grid</vt:lpstr>
      <vt:lpstr>NERC (North American Electric Reliability Corporation)</vt:lpstr>
      <vt:lpstr>WestConnect    Planning Footprint</vt:lpstr>
      <vt:lpstr>Slide 7</vt:lpstr>
      <vt:lpstr>A Brief History</vt:lpstr>
      <vt:lpstr>Federal Jurisdiction</vt:lpstr>
      <vt:lpstr>FERC  - Transmission Restructuring </vt:lpstr>
      <vt:lpstr>Slide 11</vt:lpstr>
      <vt:lpstr>Colorado</vt:lpstr>
      <vt:lpstr>Transmission Practice</vt:lpstr>
      <vt:lpstr>Renewable Energy</vt:lpstr>
      <vt:lpstr>Slide 15</vt:lpstr>
      <vt:lpstr>Slide 16</vt:lpstr>
      <vt:lpstr>Slide 17</vt:lpstr>
      <vt:lpstr>Environmental Concerns</vt:lpstr>
      <vt:lpstr>Slide 19</vt:lpstr>
      <vt:lpstr>The San Luis Valley Case Study</vt:lpstr>
      <vt:lpstr>Slide 21</vt:lpstr>
      <vt:lpstr>News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Valentina  Zavorotnaya</dc:creator>
  <cp:lastModifiedBy>Valentina  Zavorotnaya</cp:lastModifiedBy>
  <cp:revision>30</cp:revision>
  <dcterms:created xsi:type="dcterms:W3CDTF">2010-04-29T21:40:54Z</dcterms:created>
  <dcterms:modified xsi:type="dcterms:W3CDTF">2010-05-04T22:59:20Z</dcterms:modified>
</cp:coreProperties>
</file>